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34"/>
  </p:notesMasterIdLst>
  <p:handoutMasterIdLst>
    <p:handoutMasterId r:id="rId135"/>
  </p:handout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386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0" r:id="rId98"/>
    <p:sldId id="351" r:id="rId99"/>
    <p:sldId id="352" r:id="rId100"/>
    <p:sldId id="353" r:id="rId101"/>
    <p:sldId id="354" r:id="rId102"/>
    <p:sldId id="355" r:id="rId103"/>
    <p:sldId id="356" r:id="rId104"/>
    <p:sldId id="357" r:id="rId105"/>
    <p:sldId id="358" r:id="rId106"/>
    <p:sldId id="359" r:id="rId107"/>
    <p:sldId id="360" r:id="rId108"/>
    <p:sldId id="361" r:id="rId109"/>
    <p:sldId id="362" r:id="rId110"/>
    <p:sldId id="363" r:id="rId111"/>
    <p:sldId id="364" r:id="rId112"/>
    <p:sldId id="365" r:id="rId113"/>
    <p:sldId id="366" r:id="rId114"/>
    <p:sldId id="367" r:id="rId115"/>
    <p:sldId id="368" r:id="rId116"/>
    <p:sldId id="369" r:id="rId117"/>
    <p:sldId id="370" r:id="rId118"/>
    <p:sldId id="371" r:id="rId119"/>
    <p:sldId id="372" r:id="rId120"/>
    <p:sldId id="373" r:id="rId121"/>
    <p:sldId id="374" r:id="rId122"/>
    <p:sldId id="375" r:id="rId123"/>
    <p:sldId id="376" r:id="rId124"/>
    <p:sldId id="377" r:id="rId125"/>
    <p:sldId id="378" r:id="rId126"/>
    <p:sldId id="379" r:id="rId127"/>
    <p:sldId id="380" r:id="rId128"/>
    <p:sldId id="381" r:id="rId129"/>
    <p:sldId id="382" r:id="rId130"/>
    <p:sldId id="383" r:id="rId131"/>
    <p:sldId id="384" r:id="rId132"/>
    <p:sldId id="385" r:id="rId133"/>
  </p:sldIdLst>
  <p:sldSz cx="10691813" cy="7559675" type="screen4x3"/>
  <p:notesSz cx="6781800" cy="99187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1476" y="-108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1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38" Type="http://schemas.openxmlformats.org/officeDocument/2006/relationships/theme" Target="theme/theme1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notesMaster" Target="notesMasters/notesMaster1.xml"/><Relationship Id="rId13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13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slide" Target="slides/slide127.xml"/><Relationship Id="rId135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presProps" Target="presProps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5820840" cy="49536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en-US" sz="1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 la date 2"/>
          <p:cNvSpPr txBox="1">
            <a:spLocks noGrp="1"/>
          </p:cNvSpPr>
          <p:nvPr>
            <p:ph type="dt" sz="quarter" idx="1"/>
          </p:nvPr>
        </p:nvSpPr>
        <p:spPr>
          <a:xfrm>
            <a:off x="3839040" y="0"/>
            <a:ext cx="2943000" cy="49536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/>
          <a:p>
            <a:pPr marL="0" marR="0" lvl="0" indent="0" algn="r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fld id="{4790E58B-1181-4BCB-BB5A-94DE613CF287}" type="datetime1">
              <a: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pPr marL="0" marR="0" lvl="0" indent="0" algn="r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 sz="1400"/>
              </a:pPr>
              <a:t>10/9/2013</a:t>
            </a:fld>
            <a:endParaRPr lang="en-US" sz="1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" name="Espace réservé du pied de page 3"/>
          <p:cNvSpPr txBox="1">
            <a:spLocks noGrp="1"/>
          </p:cNvSpPr>
          <p:nvPr>
            <p:ph type="ftr" sz="quarter" idx="2"/>
          </p:nvPr>
        </p:nvSpPr>
        <p:spPr>
          <a:xfrm>
            <a:off x="0" y="9422280"/>
            <a:ext cx="2943000" cy="49536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r>
              <a:rPr lang="en-US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ENSPC</a:t>
            </a:r>
          </a:p>
        </p:txBody>
      </p:sp>
      <p:sp>
        <p:nvSpPr>
          <p:cNvPr id="5" name="Espace réservé du numéro de diapositive 4"/>
          <p:cNvSpPr txBox="1">
            <a:spLocks noGrp="1"/>
          </p:cNvSpPr>
          <p:nvPr>
            <p:ph type="sldNum" sz="quarter" idx="3"/>
          </p:nvPr>
        </p:nvSpPr>
        <p:spPr>
          <a:xfrm>
            <a:off x="3839040" y="9422280"/>
            <a:ext cx="2943000" cy="49536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/>
          <a:lstStyle/>
          <a:p>
            <a:pPr marL="0" marR="0" lvl="0" indent="0" algn="r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fld id="{9ADBAE18-3D4B-4D71-9093-A0EF066E2231}" type="slidenum">
              <a:t>‹N°›</a:t>
            </a:fld>
            <a:endParaRPr lang="en-US" sz="1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902204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Move="1" noResize="1"/>
          </p:cNvSpPr>
          <p:nvPr/>
        </p:nvSpPr>
        <p:spPr>
          <a:xfrm>
            <a:off x="0" y="0"/>
            <a:ext cx="6782400" cy="9918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Forme libre 2"/>
          <p:cNvSpPr/>
          <p:nvPr/>
        </p:nvSpPr>
        <p:spPr>
          <a:xfrm>
            <a:off x="0" y="0"/>
            <a:ext cx="6783480" cy="991872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" name="Forme libre 3"/>
          <p:cNvSpPr/>
          <p:nvPr/>
        </p:nvSpPr>
        <p:spPr>
          <a:xfrm>
            <a:off x="0" y="0"/>
            <a:ext cx="6783480" cy="991872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0" y="0"/>
            <a:ext cx="6783480" cy="991872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0" y="0"/>
            <a:ext cx="6783480" cy="991872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0" y="0"/>
            <a:ext cx="6783480" cy="991872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8" name="Forme libre 7"/>
          <p:cNvSpPr/>
          <p:nvPr/>
        </p:nvSpPr>
        <p:spPr>
          <a:xfrm>
            <a:off x="0" y="0"/>
            <a:ext cx="6783480" cy="991872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9" name="Forme libre 8"/>
          <p:cNvSpPr/>
          <p:nvPr/>
        </p:nvSpPr>
        <p:spPr>
          <a:xfrm>
            <a:off x="0" y="0"/>
            <a:ext cx="6783480" cy="991872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0" name="Forme libre 9"/>
          <p:cNvSpPr/>
          <p:nvPr/>
        </p:nvSpPr>
        <p:spPr>
          <a:xfrm>
            <a:off x="0" y="0"/>
            <a:ext cx="6783480" cy="991872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1" name="Forme libre 10"/>
          <p:cNvSpPr/>
          <p:nvPr/>
        </p:nvSpPr>
        <p:spPr>
          <a:xfrm>
            <a:off x="0" y="0"/>
            <a:ext cx="6783480" cy="991872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2" name="Forme libre 11"/>
          <p:cNvSpPr/>
          <p:nvPr/>
        </p:nvSpPr>
        <p:spPr>
          <a:xfrm>
            <a:off x="0" y="0"/>
            <a:ext cx="6783480" cy="991872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3" name="Forme libre 12"/>
          <p:cNvSpPr/>
          <p:nvPr/>
        </p:nvSpPr>
        <p:spPr>
          <a:xfrm>
            <a:off x="0" y="0"/>
            <a:ext cx="6783480" cy="991872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4" name="Forme libre 13"/>
          <p:cNvSpPr/>
          <p:nvPr/>
        </p:nvSpPr>
        <p:spPr>
          <a:xfrm>
            <a:off x="0" y="0"/>
            <a:ext cx="6783480" cy="991872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5" name="Forme libre 14"/>
          <p:cNvSpPr/>
          <p:nvPr/>
        </p:nvSpPr>
        <p:spPr>
          <a:xfrm>
            <a:off x="0" y="0"/>
            <a:ext cx="6783480" cy="991872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6" name="Forme libre 15"/>
          <p:cNvSpPr/>
          <p:nvPr/>
        </p:nvSpPr>
        <p:spPr>
          <a:xfrm>
            <a:off x="0" y="0"/>
            <a:ext cx="6783480" cy="991872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7" name="Forme libre 16"/>
          <p:cNvSpPr/>
          <p:nvPr/>
        </p:nvSpPr>
        <p:spPr>
          <a:xfrm>
            <a:off x="0" y="0"/>
            <a:ext cx="6781680" cy="991872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8" name="Forme libre 17"/>
          <p:cNvSpPr/>
          <p:nvPr/>
        </p:nvSpPr>
        <p:spPr>
          <a:xfrm>
            <a:off x="0" y="0"/>
            <a:ext cx="6780240" cy="992016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9" name="Forme libre 18"/>
          <p:cNvSpPr/>
          <p:nvPr/>
        </p:nvSpPr>
        <p:spPr>
          <a:xfrm>
            <a:off x="0" y="0"/>
            <a:ext cx="6780240" cy="99234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0" name="Forme libre 19"/>
          <p:cNvSpPr/>
          <p:nvPr/>
        </p:nvSpPr>
        <p:spPr>
          <a:xfrm>
            <a:off x="0" y="0"/>
            <a:ext cx="6780240" cy="99234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1" name="Forme libre 20"/>
          <p:cNvSpPr/>
          <p:nvPr/>
        </p:nvSpPr>
        <p:spPr>
          <a:xfrm>
            <a:off x="0" y="0"/>
            <a:ext cx="6780240" cy="99234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2" name="Forme libre 21"/>
          <p:cNvSpPr/>
          <p:nvPr/>
        </p:nvSpPr>
        <p:spPr>
          <a:xfrm>
            <a:off x="0" y="0"/>
            <a:ext cx="6780240" cy="99234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3" name="Forme libre 22"/>
          <p:cNvSpPr/>
          <p:nvPr/>
        </p:nvSpPr>
        <p:spPr>
          <a:xfrm>
            <a:off x="0" y="0"/>
            <a:ext cx="6780240" cy="99234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4" name="Forme libre 23"/>
          <p:cNvSpPr/>
          <p:nvPr/>
        </p:nvSpPr>
        <p:spPr>
          <a:xfrm>
            <a:off x="0" y="0"/>
            <a:ext cx="6780240" cy="99234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5" name="Forme libre 24"/>
          <p:cNvSpPr/>
          <p:nvPr/>
        </p:nvSpPr>
        <p:spPr>
          <a:xfrm>
            <a:off x="0" y="0"/>
            <a:ext cx="6780240" cy="99234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6" name="Forme libre 25"/>
          <p:cNvSpPr/>
          <p:nvPr/>
        </p:nvSpPr>
        <p:spPr>
          <a:xfrm>
            <a:off x="0" y="0"/>
            <a:ext cx="6780240" cy="99234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7" name="Forme libre 26"/>
          <p:cNvSpPr/>
          <p:nvPr/>
        </p:nvSpPr>
        <p:spPr>
          <a:xfrm>
            <a:off x="0" y="0"/>
            <a:ext cx="6780240" cy="99234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8" name="Forme libre 27"/>
          <p:cNvSpPr/>
          <p:nvPr/>
        </p:nvSpPr>
        <p:spPr>
          <a:xfrm>
            <a:off x="0" y="0"/>
            <a:ext cx="6780240" cy="99234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9" name="Forme libre 28"/>
          <p:cNvSpPr/>
          <p:nvPr/>
        </p:nvSpPr>
        <p:spPr>
          <a:xfrm>
            <a:off x="0" y="0"/>
            <a:ext cx="6780240" cy="99234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0" name="Forme libre 29"/>
          <p:cNvSpPr/>
          <p:nvPr/>
        </p:nvSpPr>
        <p:spPr>
          <a:xfrm>
            <a:off x="0" y="0"/>
            <a:ext cx="6780240" cy="99234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1" name="Forme libre 30"/>
          <p:cNvSpPr/>
          <p:nvPr/>
        </p:nvSpPr>
        <p:spPr>
          <a:xfrm>
            <a:off x="0" y="0"/>
            <a:ext cx="6780240" cy="99234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2" name="Forme libre 31"/>
          <p:cNvSpPr/>
          <p:nvPr/>
        </p:nvSpPr>
        <p:spPr>
          <a:xfrm>
            <a:off x="0" y="0"/>
            <a:ext cx="6780240" cy="99234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3" name="Forme libre 32"/>
          <p:cNvSpPr/>
          <p:nvPr/>
        </p:nvSpPr>
        <p:spPr>
          <a:xfrm>
            <a:off x="0" y="0"/>
            <a:ext cx="6780240" cy="99234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4" name="Forme libre 33"/>
          <p:cNvSpPr/>
          <p:nvPr/>
        </p:nvSpPr>
        <p:spPr>
          <a:xfrm>
            <a:off x="0" y="0"/>
            <a:ext cx="6780240" cy="99234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5" name="Forme libre 34"/>
          <p:cNvSpPr/>
          <p:nvPr/>
        </p:nvSpPr>
        <p:spPr>
          <a:xfrm>
            <a:off x="0" y="0"/>
            <a:ext cx="6780240" cy="99234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6" name="Forme libre 35"/>
          <p:cNvSpPr/>
          <p:nvPr/>
        </p:nvSpPr>
        <p:spPr>
          <a:xfrm>
            <a:off x="0" y="0"/>
            <a:ext cx="6780240" cy="99234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7" name="Forme libre 36"/>
          <p:cNvSpPr/>
          <p:nvPr/>
        </p:nvSpPr>
        <p:spPr>
          <a:xfrm>
            <a:off x="0" y="0"/>
            <a:ext cx="6780240" cy="99234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8" name="Forme libre 37"/>
          <p:cNvSpPr/>
          <p:nvPr/>
        </p:nvSpPr>
        <p:spPr>
          <a:xfrm>
            <a:off x="0" y="0"/>
            <a:ext cx="6780240" cy="99234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9" name="Forme libre 38"/>
          <p:cNvSpPr/>
          <p:nvPr/>
        </p:nvSpPr>
        <p:spPr>
          <a:xfrm>
            <a:off x="0" y="0"/>
            <a:ext cx="6780240" cy="99234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0" name="Forme libre 39"/>
          <p:cNvSpPr/>
          <p:nvPr/>
        </p:nvSpPr>
        <p:spPr>
          <a:xfrm>
            <a:off x="0" y="0"/>
            <a:ext cx="6780240" cy="99234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1" name="Forme libre 40"/>
          <p:cNvSpPr/>
          <p:nvPr/>
        </p:nvSpPr>
        <p:spPr>
          <a:xfrm>
            <a:off x="0" y="0"/>
            <a:ext cx="6780240" cy="99234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2" name="Forme libre 41"/>
          <p:cNvSpPr/>
          <p:nvPr/>
        </p:nvSpPr>
        <p:spPr>
          <a:xfrm>
            <a:off x="57240" y="330120"/>
            <a:ext cx="22161240" cy="156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3" name="Espace réservé des commentaires 42"/>
          <p:cNvSpPr txBox="1">
            <a:spLocks noGrp="1"/>
          </p:cNvSpPr>
          <p:nvPr>
            <p:ph type="body" sz="quarter" idx="3"/>
          </p:nvPr>
        </p:nvSpPr>
        <p:spPr>
          <a:xfrm>
            <a:off x="500040" y="4684320"/>
            <a:ext cx="5780160" cy="4404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4" name="Espace réservé de l'image des diapositives 43"/>
          <p:cNvSpPr>
            <a:spLocks noGrp="1" noRot="1" noChangeAspect="1"/>
          </p:cNvSpPr>
          <p:nvPr>
            <p:ph type="sldImg" idx="2"/>
          </p:nvPr>
        </p:nvSpPr>
        <p:spPr>
          <a:xfrm>
            <a:off x="761759" y="754199"/>
            <a:ext cx="5252760" cy="3713400"/>
          </a:xfrm>
          <a:prstGeom prst="rect">
            <a:avLst/>
          </a:prstGeom>
          <a:noFill/>
          <a:ln>
            <a:noFill/>
            <a:prstDash val="solid"/>
          </a:ln>
        </p:spPr>
      </p:sp>
    </p:spTree>
    <p:extLst>
      <p:ext uri="{BB962C8B-B14F-4D97-AF65-F5344CB8AC3E}">
        <p14:creationId xmlns:p14="http://schemas.microsoft.com/office/powerpoint/2010/main" val="1596471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0">
      <a:lnSpc>
        <a:spcPct val="100000"/>
      </a:lnSpc>
      <a:spcBef>
        <a:spcPts val="448"/>
      </a:spcBef>
      <a:spcAft>
        <a:spcPts val="0"/>
      </a:spcAft>
      <a:buNone/>
      <a:tabLst>
        <a:tab pos="0" algn="l"/>
        <a:tab pos="448919" algn="l"/>
        <a:tab pos="898199" algn="l"/>
        <a:tab pos="1347480" algn="l"/>
        <a:tab pos="1796760" algn="l"/>
        <a:tab pos="2246040" algn="l"/>
        <a:tab pos="2695320" algn="l"/>
        <a:tab pos="3144600" algn="l"/>
        <a:tab pos="3593880" algn="l"/>
        <a:tab pos="4043159" algn="l"/>
        <a:tab pos="4492440" algn="l"/>
        <a:tab pos="4941719" algn="l"/>
        <a:tab pos="5391000" algn="l"/>
        <a:tab pos="5840280" algn="l"/>
        <a:tab pos="6289560" algn="l"/>
        <a:tab pos="6738840" algn="l"/>
        <a:tab pos="7188120" algn="l"/>
        <a:tab pos="7637400" algn="l"/>
        <a:tab pos="8086679" algn="l"/>
        <a:tab pos="8535960" algn="l"/>
        <a:tab pos="8985240" algn="l"/>
      </a:tabLst>
      <a:defRPr lang="en-US" sz="1200" b="0" i="0" u="none" strike="noStrike" baseline="0">
        <a:ln>
          <a:noFill/>
        </a:ln>
        <a:solidFill>
          <a:srgbClr val="000000"/>
        </a:solidFill>
        <a:latin typeface="Times New Roman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87520" y="330120"/>
            <a:ext cx="5610240" cy="396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7240" y="330120"/>
            <a:ext cx="22161240" cy="156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-3174480" y="5040"/>
            <a:ext cx="22153680" cy="156639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121320" y="509760"/>
            <a:ext cx="6605640" cy="2547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4680" y="-5712120"/>
            <a:ext cx="1440" cy="15563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4680" y="5040"/>
            <a:ext cx="1440" cy="15563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-1723320" y="3207960"/>
            <a:ext cx="8454959" cy="301716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4680" y="5040"/>
            <a:ext cx="1440" cy="15563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-1723320" y="3207960"/>
            <a:ext cx="8454959" cy="301716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4680" y="5040"/>
            <a:ext cx="1440" cy="15563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-1723320" y="3207960"/>
            <a:ext cx="8454959" cy="301716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4680" y="5040"/>
            <a:ext cx="1440" cy="15563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-1723320" y="3207960"/>
            <a:ext cx="8454959" cy="301716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4680" y="-5712120"/>
            <a:ext cx="1440" cy="15563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4680" y="-5712120"/>
            <a:ext cx="1440" cy="15563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77800" y="326880"/>
            <a:ext cx="5575320" cy="394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7240" y="330120"/>
            <a:ext cx="22161240" cy="156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4680" y="-5712120"/>
            <a:ext cx="1440" cy="15563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4680" y="-5712120"/>
            <a:ext cx="1440" cy="15563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-3175920" y="4680"/>
            <a:ext cx="22161600" cy="156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4680" y="-5712120"/>
            <a:ext cx="1440" cy="15563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040" y="4680"/>
            <a:ext cx="1800" cy="15563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1122480" y="739799"/>
            <a:ext cx="4487760" cy="369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4680" y="-5712120"/>
            <a:ext cx="1440" cy="15563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1122480" y="739799"/>
            <a:ext cx="4487760" cy="369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1101600" y="946080"/>
            <a:ext cx="4530960" cy="3411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1101600" y="946080"/>
            <a:ext cx="4530960" cy="3411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7240" y="330120"/>
            <a:ext cx="22161240" cy="156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-1408680" y="477720"/>
            <a:ext cx="8140680" cy="5756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121320" y="509760"/>
            <a:ext cx="6605640" cy="2547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121320" y="509760"/>
            <a:ext cx="6605640" cy="2547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121320" y="509760"/>
            <a:ext cx="6605640" cy="2547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121320" y="509760"/>
            <a:ext cx="6605640" cy="2547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121320" y="509760"/>
            <a:ext cx="6605640" cy="2547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121320" y="509760"/>
            <a:ext cx="6605640" cy="2547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-21080160" y="-870479"/>
            <a:ext cx="27811440" cy="10726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040" y="477720"/>
            <a:ext cx="8140680" cy="5756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87520" y="330120"/>
            <a:ext cx="5610240" cy="396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743040" y="744480"/>
            <a:ext cx="5295959" cy="3719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31424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743040" y="744480"/>
            <a:ext cx="5295959" cy="3719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0" y="0"/>
            <a:ext cx="1440" cy="1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762120" y="754199"/>
            <a:ext cx="5257800" cy="3717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fr-FR" sz="2400">
              <a:latin typeface="Liberation Serif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9680" y="4684320"/>
            <a:ext cx="5776920" cy="4404600"/>
          </a:xfrm>
        </p:spPr>
        <p:txBody>
          <a:bodyPr>
            <a:spAutoFit/>
          </a:bodyPr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915840" y="754199"/>
            <a:ext cx="4945319" cy="3714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2119320" y="754199"/>
            <a:ext cx="2543039" cy="3719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762120" y="754199"/>
            <a:ext cx="5257800" cy="3717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7240" y="330120"/>
            <a:ext cx="22161240" cy="156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-15384600" y="-5756400"/>
            <a:ext cx="22161600" cy="156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7240" y="330120"/>
            <a:ext cx="22161240" cy="156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7240" y="330120"/>
            <a:ext cx="22161240" cy="156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7240" y="330120"/>
            <a:ext cx="22161240" cy="156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7240" y="330120"/>
            <a:ext cx="22161240" cy="156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7240" y="330120"/>
            <a:ext cx="22161240" cy="156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7240" y="330120"/>
            <a:ext cx="22161240" cy="156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7240" y="330120"/>
            <a:ext cx="22161240" cy="156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7240" y="330120"/>
            <a:ext cx="22161240" cy="156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743040" y="744480"/>
            <a:ext cx="5295959" cy="3719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7240" y="330120"/>
            <a:ext cx="22161240" cy="156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7240" y="330120"/>
            <a:ext cx="22161240" cy="156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1208159" y="895320"/>
            <a:ext cx="4557600" cy="3227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436679" y="303120"/>
            <a:ext cx="5172120" cy="3657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2119320" y="752400"/>
            <a:ext cx="2543039" cy="3719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2119320" y="752400"/>
            <a:ext cx="2543039" cy="3719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-15384600" y="-5756400"/>
            <a:ext cx="22161600" cy="156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4680" y="477720"/>
            <a:ext cx="8140680" cy="5756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040" y="477720"/>
            <a:ext cx="8140680" cy="5756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9680" y="4684320"/>
            <a:ext cx="5783399" cy="4404600"/>
          </a:xfrm>
        </p:spPr>
        <p:txBody>
          <a:bodyPr>
            <a:spAutoFit/>
          </a:bodyPr>
          <a:lstStyle/>
          <a:p>
            <a:endParaRPr lang="en-US"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040" y="477720"/>
            <a:ext cx="8140680" cy="5756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9680" y="4684320"/>
            <a:ext cx="5783399" cy="4404600"/>
          </a:xfrm>
        </p:spPr>
        <p:txBody>
          <a:bodyPr>
            <a:spAutoFit/>
          </a:bodyPr>
          <a:lstStyle/>
          <a:p>
            <a:endParaRPr lang="en-US"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762120" y="753840"/>
            <a:ext cx="5256000" cy="371664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9680" y="4684320"/>
            <a:ext cx="5783399" cy="4314240"/>
          </a:xfrm>
        </p:spPr>
        <p:txBody>
          <a:bodyPr/>
          <a:lstStyle/>
          <a:p>
            <a:endParaRPr lang="en-US"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7240" y="330120"/>
            <a:ext cx="22161240" cy="156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040" y="477720"/>
            <a:ext cx="8140680" cy="5756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9680" y="4684320"/>
            <a:ext cx="5783399" cy="4404600"/>
          </a:xfrm>
        </p:spPr>
        <p:txBody>
          <a:bodyPr>
            <a:spAutoFit/>
          </a:bodyPr>
          <a:lstStyle/>
          <a:p>
            <a:endParaRPr lang="en-US"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-525240" y="442800"/>
            <a:ext cx="7303320" cy="5339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43879" y="4316040"/>
            <a:ext cx="5147279" cy="40608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3960" y="3960"/>
            <a:ext cx="22160880" cy="156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9320" y="4683960"/>
            <a:ext cx="5783399" cy="4404600"/>
          </a:xfrm>
        </p:spPr>
        <p:txBody>
          <a:bodyPr>
            <a:spAutoFit/>
          </a:bodyPr>
          <a:lstStyle/>
          <a:p>
            <a:endParaRPr lang="en-US"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915840" y="753840"/>
            <a:ext cx="4945319" cy="3714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9320" y="4683960"/>
            <a:ext cx="577692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915840" y="753840"/>
            <a:ext cx="4945319" cy="3714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9320" y="4683960"/>
            <a:ext cx="577692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915840" y="753840"/>
            <a:ext cx="4945319" cy="3714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9320" y="4683960"/>
            <a:ext cx="577692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915840" y="753840"/>
            <a:ext cx="4945319" cy="3714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9320" y="4683960"/>
            <a:ext cx="577692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31424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-15383160" y="-5755680"/>
            <a:ext cx="22160880" cy="156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9320" y="4683960"/>
            <a:ext cx="5783399" cy="4404600"/>
          </a:xfrm>
        </p:spPr>
        <p:txBody>
          <a:bodyPr>
            <a:spAutoFit/>
          </a:bodyPr>
          <a:lstStyle/>
          <a:p>
            <a:endParaRPr lang="en-US"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3960" y="3960"/>
            <a:ext cx="22160880" cy="156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9320" y="4683960"/>
            <a:ext cx="5783399" cy="4404600"/>
          </a:xfrm>
        </p:spPr>
        <p:txBody>
          <a:bodyPr>
            <a:spAutoFit/>
          </a:bodyPr>
          <a:lstStyle/>
          <a:p>
            <a:endParaRPr lang="en-US"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7240" y="330120"/>
            <a:ext cx="22161240" cy="156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915840" y="753840"/>
            <a:ext cx="4945319" cy="3714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9320" y="4683960"/>
            <a:ext cx="577692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915840" y="753840"/>
            <a:ext cx="4945319" cy="3714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9320" y="4683960"/>
            <a:ext cx="577692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-15383160" y="-5755680"/>
            <a:ext cx="22160880" cy="156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9320" y="4683960"/>
            <a:ext cx="5783399" cy="4404600"/>
          </a:xfrm>
        </p:spPr>
        <p:txBody>
          <a:bodyPr>
            <a:spAutoFit/>
          </a:bodyPr>
          <a:lstStyle/>
          <a:p>
            <a:endParaRPr lang="en-US"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-15383160" y="-5755680"/>
            <a:ext cx="22160880" cy="156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9320" y="4683960"/>
            <a:ext cx="5783399" cy="4404600"/>
          </a:xfrm>
        </p:spPr>
        <p:txBody>
          <a:bodyPr>
            <a:spAutoFit/>
          </a:bodyPr>
          <a:lstStyle/>
          <a:p>
            <a:endParaRPr lang="en-US"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040" y="477720"/>
            <a:ext cx="8140680" cy="5756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9680" y="4684320"/>
            <a:ext cx="5783399" cy="4404600"/>
          </a:xfrm>
        </p:spPr>
        <p:txBody>
          <a:bodyPr>
            <a:spAutoFit/>
          </a:bodyPr>
          <a:lstStyle/>
          <a:p>
            <a:endParaRPr lang="en-US"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 noResize="1"/>
          </p:cNvSpPr>
          <p:nvPr>
            <p:ph type="sldImg"/>
          </p:nvPr>
        </p:nvSpPr>
        <p:spPr>
          <a:xfrm>
            <a:off x="762120" y="753840"/>
            <a:ext cx="5256000" cy="371664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9680" y="4684320"/>
            <a:ext cx="5783399" cy="4314240"/>
          </a:xfrm>
        </p:spPr>
        <p:txBody>
          <a:bodyPr/>
          <a:lstStyle/>
          <a:p>
            <a:endParaRPr lang="en-US"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-15383880" y="-5755680"/>
            <a:ext cx="22161240" cy="156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9680" y="4684320"/>
            <a:ext cx="5783399" cy="4404600"/>
          </a:xfrm>
        </p:spPr>
        <p:txBody>
          <a:bodyPr>
            <a:spAutoFit/>
          </a:bodyPr>
          <a:lstStyle/>
          <a:p>
            <a:endParaRPr lang="en-US">
              <a:cs typeface="Tahoma" pitchFamily="2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-15384600" y="-5756400"/>
            <a:ext cx="22161600" cy="156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1019159" y="709560"/>
            <a:ext cx="4933800" cy="35020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4680" y="4680"/>
            <a:ext cx="22161600" cy="156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7240" y="330120"/>
            <a:ext cx="22161240" cy="156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1120" y="1027079"/>
            <a:ext cx="4934160" cy="370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28280" y="3207960"/>
            <a:ext cx="8456760" cy="3018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1120" y="1027079"/>
            <a:ext cx="4934160" cy="370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28280" y="3207960"/>
            <a:ext cx="8456760" cy="3018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1120" y="1027079"/>
            <a:ext cx="4934160" cy="370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28280" y="3207960"/>
            <a:ext cx="8456760" cy="3018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1120" y="1027079"/>
            <a:ext cx="4934160" cy="370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28280" y="3207960"/>
            <a:ext cx="8456760" cy="3018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1120" y="1027079"/>
            <a:ext cx="4934160" cy="370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28280" y="3207960"/>
            <a:ext cx="8456760" cy="3018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3960" y="5040"/>
            <a:ext cx="22160880" cy="15669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677520" y="4710240"/>
            <a:ext cx="5411880" cy="444924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1120" y="1027079"/>
            <a:ext cx="4934160" cy="370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28280" y="3207960"/>
            <a:ext cx="8456760" cy="3018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8560" y="946080"/>
            <a:ext cx="4395600" cy="3411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000" y="4653000"/>
            <a:ext cx="574812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8560" y="946080"/>
            <a:ext cx="4395600" cy="3411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000" y="4653000"/>
            <a:ext cx="574812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2319" y="326880"/>
            <a:ext cx="4886280" cy="3943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000" y="4653000"/>
            <a:ext cx="574812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7240" y="330120"/>
            <a:ext cx="22161240" cy="156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8560" y="946080"/>
            <a:ext cx="4395600" cy="3411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000" y="4653000"/>
            <a:ext cx="574812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5707440"/>
            <a:ext cx="1440" cy="15563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000" y="4653000"/>
            <a:ext cx="574812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2319" y="326880"/>
            <a:ext cx="4886280" cy="3943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000" y="4653000"/>
            <a:ext cx="574812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8560" y="946080"/>
            <a:ext cx="4395600" cy="3411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000" y="4653000"/>
            <a:ext cx="574812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1520" y="946080"/>
            <a:ext cx="1440" cy="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000" y="4653000"/>
            <a:ext cx="574812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1120" y="1027079"/>
            <a:ext cx="4934160" cy="3700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28280" y="3207960"/>
            <a:ext cx="8456760" cy="3018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2480" y="328680"/>
            <a:ext cx="5570640" cy="3943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28280" y="3207960"/>
            <a:ext cx="8456760" cy="3018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7800" y="326880"/>
            <a:ext cx="5575320" cy="394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728280" y="3207960"/>
            <a:ext cx="8456760" cy="3018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-15384240" y="-5755680"/>
            <a:ext cx="22161600" cy="156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040" y="4680"/>
            <a:ext cx="1800" cy="15563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-15379560" y="-5751360"/>
            <a:ext cx="22161240" cy="156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4680" y="-5712120"/>
            <a:ext cx="1440" cy="15563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612720" y="301680"/>
            <a:ext cx="4772160" cy="3633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4680" y="-5712120"/>
            <a:ext cx="1440" cy="15563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612720" y="301680"/>
            <a:ext cx="4772160" cy="3633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612720" y="301680"/>
            <a:ext cx="4772160" cy="3633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4680" y="-5712120"/>
            <a:ext cx="1440" cy="15563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939959" y="739799"/>
            <a:ext cx="4854240" cy="3695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612720" y="301680"/>
            <a:ext cx="4772160" cy="3633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4680" y="-5712120"/>
            <a:ext cx="1440" cy="15563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4680" y="-5712120"/>
            <a:ext cx="1440" cy="15563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7240" y="330120"/>
            <a:ext cx="22161240" cy="15668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500040" y="4684320"/>
            <a:ext cx="5780160" cy="4404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77800" y="326880"/>
            <a:ext cx="5575320" cy="394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82480" y="328680"/>
            <a:ext cx="5570640" cy="3943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939959" y="739799"/>
            <a:ext cx="4854240" cy="3695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77800" y="326880"/>
            <a:ext cx="5575320" cy="394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040" y="477720"/>
            <a:ext cx="8140680" cy="5756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612720" y="301680"/>
            <a:ext cx="4772160" cy="3633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233280" y="17640"/>
            <a:ext cx="4765679" cy="3630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941399" y="739799"/>
            <a:ext cx="4852800" cy="3695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939959" y="739799"/>
            <a:ext cx="4854240" cy="369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77800" y="326880"/>
            <a:ext cx="5575320" cy="394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Espace réservé des commentaires 2"/>
          <p:cNvSpPr txBox="1">
            <a:spLocks noGrp="1"/>
          </p:cNvSpPr>
          <p:nvPr>
            <p:ph type="body" sz="quarter" idx="1"/>
          </p:nvPr>
        </p:nvSpPr>
        <p:spPr>
          <a:xfrm>
            <a:off x="495360" y="4653000"/>
            <a:ext cx="5743440" cy="4377600"/>
          </a:xfrm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01688" y="2347913"/>
            <a:ext cx="9088437" cy="162083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03375" y="4283075"/>
            <a:ext cx="7485063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5427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1774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613650" y="627063"/>
            <a:ext cx="2274888" cy="760095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85813" y="627063"/>
            <a:ext cx="6675437" cy="760095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766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01688" y="2347913"/>
            <a:ext cx="9088437" cy="162083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03375" y="4283075"/>
            <a:ext cx="7485063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211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6201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4550" y="4857750"/>
            <a:ext cx="90884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44550" y="3203575"/>
            <a:ext cx="90884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12416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34988" y="1768475"/>
            <a:ext cx="473392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21313" y="1768475"/>
            <a:ext cx="4735512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2243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1837" cy="1258887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30838" y="1692275"/>
            <a:ext cx="4725987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30838" y="2397125"/>
            <a:ext cx="4725987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348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3326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482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79888" y="301625"/>
            <a:ext cx="5976937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34988" y="1581150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44888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2813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95500" y="5291138"/>
            <a:ext cx="6415088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095500" y="674688"/>
            <a:ext cx="64150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95500" y="5916613"/>
            <a:ext cx="6415088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54548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6551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751763" y="301625"/>
            <a:ext cx="2405062" cy="6456363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4988" y="301625"/>
            <a:ext cx="7064375" cy="6456363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0601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01688" y="2347913"/>
            <a:ext cx="9088437" cy="162083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03375" y="4283075"/>
            <a:ext cx="7485063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74E3952-5FC1-46E4-B69E-6B835AA7FC91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60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35884B0-F5CF-4D27-9214-53B29322E290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736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4550" y="4857750"/>
            <a:ext cx="90884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44550" y="3203575"/>
            <a:ext cx="90884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BA297D7-11D2-40D1-90CC-60A32EE00958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89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85813" y="2101850"/>
            <a:ext cx="4475162" cy="4737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13375" y="2101850"/>
            <a:ext cx="4476750" cy="4737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DBB5A04-4FE2-42D2-BCC3-13B507DB178A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3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1837" cy="1258887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30838" y="1692275"/>
            <a:ext cx="4725987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30838" y="2397125"/>
            <a:ext cx="4725987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8F532D8-8FDA-45CB-A0E2-217B321F1383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16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C948AF8-0698-4DCF-AAEC-F495B5E499E9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91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5AF479-0EF2-465E-A3B2-7BCAD773C49E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32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4550" y="4857750"/>
            <a:ext cx="90884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44550" y="3203575"/>
            <a:ext cx="90884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445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79888" y="301625"/>
            <a:ext cx="5976937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34988" y="1581150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CFA05AB-D876-4F13-A2B9-0C27A5BD70EA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72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95500" y="5291138"/>
            <a:ext cx="6415088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095500" y="674688"/>
            <a:ext cx="64150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95500" y="5916613"/>
            <a:ext cx="6415088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B948CEB-D4AC-4D37-A611-44F9367015E6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76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215F77-3AD5-4411-A1C2-958DBC999B51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68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615238" y="346075"/>
            <a:ext cx="2274887" cy="649287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85813" y="346075"/>
            <a:ext cx="6677025" cy="649287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F7150AF-9041-466C-9F16-3E9416B5AB80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78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85813" y="2101850"/>
            <a:ext cx="4475162" cy="6126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413375" y="2101850"/>
            <a:ext cx="4475163" cy="6126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4160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1837" cy="1258887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30838" y="1692275"/>
            <a:ext cx="4725987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30838" y="2397125"/>
            <a:ext cx="4725987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5455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9621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802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79888" y="301625"/>
            <a:ext cx="5976937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34988" y="1581150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26856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95500" y="5291138"/>
            <a:ext cx="6415088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095500" y="674688"/>
            <a:ext cx="64150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95500" y="5916613"/>
            <a:ext cx="6415088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14138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 txBox="1">
            <a:spLocks noGrp="1"/>
          </p:cNvSpPr>
          <p:nvPr>
            <p:ph type="title"/>
          </p:nvPr>
        </p:nvSpPr>
        <p:spPr>
          <a:xfrm>
            <a:off x="785520" y="626760"/>
            <a:ext cx="9102599" cy="123551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785520" y="2101680"/>
            <a:ext cx="9102599" cy="6126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279360" marR="0" lvl="0" indent="-279360" algn="l" hangingPunct="1">
              <a:lnSpc>
                <a:spcPct val="180000"/>
              </a:lnSpc>
              <a:spcBef>
                <a:spcPts val="7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None/>
              <a:tabLst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39" algn="l"/>
                <a:tab pos="7188120" algn="l"/>
                <a:tab pos="7637400" algn="l"/>
                <a:tab pos="8086680" algn="l"/>
                <a:tab pos="8535600" algn="l"/>
                <a:tab pos="8984880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defPPr>
            <a:lvl1pPr marL="279360" marR="0" lvl="0" indent="-279360" algn="l" hangingPunct="1">
              <a:lnSpc>
                <a:spcPct val="180000"/>
              </a:lnSpc>
              <a:spcBef>
                <a:spcPts val="7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39" algn="l"/>
                <a:tab pos="7188120" algn="l"/>
                <a:tab pos="7637400" algn="l"/>
                <a:tab pos="8086680" algn="l"/>
                <a:tab pos="8535600" algn="l"/>
                <a:tab pos="8984880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1pPr>
            <a:lvl2pPr marL="685800" marR="0" lvl="1" indent="-228600" algn="l" hangingPunct="1">
              <a:lnSpc>
                <a:spcPct val="180000"/>
              </a:lnSpc>
              <a:spcBef>
                <a:spcPts val="686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898199" algn="l"/>
                <a:tab pos="1347479" algn="l"/>
                <a:tab pos="1796759" algn="l"/>
                <a:tab pos="2246038" algn="l"/>
                <a:tab pos="2695319" algn="l"/>
                <a:tab pos="3144599" algn="l"/>
                <a:tab pos="3593879" algn="l"/>
                <a:tab pos="4043159" algn="l"/>
                <a:tab pos="4492439" algn="l"/>
                <a:tab pos="4941719" algn="l"/>
                <a:tab pos="5390999" algn="l"/>
                <a:tab pos="5840279" algn="l"/>
                <a:tab pos="6289559" algn="l"/>
                <a:tab pos="6738839" algn="l"/>
                <a:tab pos="7188118" algn="l"/>
                <a:tab pos="7637399" algn="l"/>
                <a:tab pos="8086679" algn="l"/>
                <a:tab pos="8535959" algn="l"/>
                <a:tab pos="8985239" algn="l"/>
                <a:tab pos="9434159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2pPr>
            <a:lvl3pPr marL="1143000" marR="0" lvl="2" indent="-228600" algn="l" hangingPunct="1">
              <a:lnSpc>
                <a:spcPct val="180000"/>
              </a:lnSpc>
              <a:spcBef>
                <a:spcPts val="58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3pPr>
            <a:lvl4pPr marL="1600199" marR="0" lvl="3" indent="-228600" algn="l" hangingPunct="1">
              <a:lnSpc>
                <a:spcPct val="180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4pPr>
            <a:lvl5pPr marL="2057400" marR="0" lvl="4" indent="-228600" algn="l" hangingPunct="1">
              <a:lnSpc>
                <a:spcPct val="180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5pPr>
            <a:lvl6pPr marL="2057400" marR="0" lvl="5" indent="-228600" algn="l" hangingPunct="1">
              <a:lnSpc>
                <a:spcPct val="180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6pPr>
            <a:lvl7pPr marL="2057400" marR="0" lvl="6" indent="-228600" algn="l" hangingPunct="1">
              <a:lnSpc>
                <a:spcPct val="180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7pPr>
            <a:lvl8pPr marL="2057400" marR="0" lvl="7" indent="-228600" algn="l" hangingPunct="1">
              <a:lnSpc>
                <a:spcPct val="180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8pPr>
            <a:lvl9pPr marL="1944000" marR="0" lvl="8" indent="-216000" algn="l" hangingPunct="1">
              <a:lnSpc>
                <a:spcPct val="180000"/>
              </a:lnSpc>
              <a:spcBef>
                <a:spcPts val="485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indent="0" algn="ctr" rtl="0" hangingPunct="1">
        <a:lnSpc>
          <a:spcPct val="180000"/>
        </a:lnSpc>
        <a:spcBef>
          <a:spcPts val="0"/>
        </a:spcBef>
        <a:spcAft>
          <a:spcPts val="0"/>
        </a:spcAft>
        <a:buNone/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en-US" sz="4400" b="0" i="0" u="none" strike="noStrike" baseline="0">
          <a:ln>
            <a:noFill/>
          </a:ln>
          <a:solidFill>
            <a:srgbClr val="000000"/>
          </a:solidFill>
          <a:latin typeface="Times New Roman" pitchFamily="18"/>
        </a:defRPr>
      </a:lvl1pPr>
    </p:titleStyle>
    <p:bodyStyle>
      <a:lvl1pPr marL="279360" marR="0" indent="0" algn="l" rtl="0" hangingPunct="1">
        <a:lnSpc>
          <a:spcPct val="180000"/>
        </a:lnSpc>
        <a:spcBef>
          <a:spcPts val="785"/>
        </a:spcBef>
        <a:spcAft>
          <a:spcPts val="0"/>
        </a:spcAft>
        <a:tabLst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79" algn="l"/>
          <a:tab pos="4043160" algn="l"/>
          <a:tab pos="4492440" algn="l"/>
          <a:tab pos="4941720" algn="l"/>
          <a:tab pos="5391000" algn="l"/>
          <a:tab pos="5840280" algn="l"/>
          <a:tab pos="6289560" algn="l"/>
          <a:tab pos="6738839" algn="l"/>
          <a:tab pos="7188120" algn="l"/>
          <a:tab pos="7637400" algn="l"/>
          <a:tab pos="8086680" algn="l"/>
          <a:tab pos="8535600" algn="l"/>
          <a:tab pos="8984880" algn="l"/>
        </a:tabLst>
        <a:defRPr lang="en-US" sz="3200" b="0" i="0" u="none" strike="noStrike" baseline="0">
          <a:ln>
            <a:noFill/>
          </a:ln>
          <a:solidFill>
            <a:srgbClr val="000000"/>
          </a:solidFill>
          <a:latin typeface="Times New Roman" pitchFamily="18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 txBox="1">
            <a:spLocks noGrp="1"/>
          </p:cNvSpPr>
          <p:nvPr>
            <p:ph type="title"/>
          </p:nvPr>
        </p:nvSpPr>
        <p:spPr>
          <a:xfrm>
            <a:off x="534600" y="301320"/>
            <a:ext cx="96224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534600" y="1769040"/>
            <a:ext cx="96224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398160" marR="0" lvl="0" indent="-293400" algn="l" hangingPunct="0">
              <a:lnSpc>
                <a:spcPct val="169000"/>
              </a:lnSpc>
              <a:spcBef>
                <a:spcPts val="0"/>
              </a:spcBef>
              <a:spcAft>
                <a:spcPts val="1423"/>
              </a:spcAft>
              <a:buClr>
                <a:srgbClr val="000000"/>
              </a:buClr>
              <a:buSzPct val="45000"/>
              <a:buFont typeface="Wingdings" pitchFamily="2"/>
              <a:buNone/>
              <a:tabLst>
                <a:tab pos="448920" algn="l"/>
                <a:tab pos="898200" algn="l"/>
                <a:tab pos="1347480" algn="l"/>
                <a:tab pos="1796400" algn="l"/>
                <a:tab pos="2245679" algn="l"/>
                <a:tab pos="2694960" algn="l"/>
                <a:tab pos="3144239" algn="l"/>
                <a:tab pos="3593520" algn="l"/>
                <a:tab pos="4042799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60" algn="l"/>
                <a:tab pos="7637040" algn="l"/>
                <a:tab pos="8086320" algn="l"/>
                <a:tab pos="8535600" algn="l"/>
                <a:tab pos="8984880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defPPr>
            <a:lvl1pPr marL="398160" marR="0" lvl="0" indent="-293400" algn="l" hangingPunct="0">
              <a:lnSpc>
                <a:spcPct val="169000"/>
              </a:lnSpc>
              <a:spcBef>
                <a:spcPts val="0"/>
              </a:spcBef>
              <a:spcAft>
                <a:spcPts val="1423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448920" algn="l"/>
                <a:tab pos="898200" algn="l"/>
                <a:tab pos="1347480" algn="l"/>
                <a:tab pos="1796400" algn="l"/>
                <a:tab pos="2245679" algn="l"/>
                <a:tab pos="2694960" algn="l"/>
                <a:tab pos="3144239" algn="l"/>
                <a:tab pos="3593520" algn="l"/>
                <a:tab pos="4042799" algn="l"/>
                <a:tab pos="4492080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60" algn="l"/>
                <a:tab pos="7637040" algn="l"/>
                <a:tab pos="8086320" algn="l"/>
                <a:tab pos="8535600" algn="l"/>
                <a:tab pos="8984880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1pPr>
            <a:lvl2pPr marL="830160" marR="0" lvl="1" indent="-268200" algn="l" hangingPunct="0">
              <a:lnSpc>
                <a:spcPct val="169000"/>
              </a:lnSpc>
              <a:spcBef>
                <a:spcPts val="0"/>
              </a:spcBef>
              <a:spcAft>
                <a:spcPts val="1137"/>
              </a:spcAft>
              <a:buClr>
                <a:srgbClr val="000000"/>
              </a:buClr>
              <a:buSzPct val="75000"/>
              <a:buFont typeface="Symbol" pitchFamily="2"/>
              <a:buChar char=""/>
              <a:tabLst>
                <a:tab pos="898199" algn="l"/>
                <a:tab pos="1347478" algn="l"/>
                <a:tab pos="1796759" algn="l"/>
                <a:tab pos="2246039" algn="l"/>
                <a:tab pos="2695319" algn="l"/>
                <a:tab pos="3144599" algn="l"/>
                <a:tab pos="3593879" algn="l"/>
                <a:tab pos="4043159" algn="l"/>
                <a:tab pos="4492439" algn="l"/>
                <a:tab pos="4941719" algn="l"/>
                <a:tab pos="5390999" algn="l"/>
                <a:tab pos="5840279" algn="l"/>
                <a:tab pos="6289559" algn="l"/>
                <a:tab pos="6738479" algn="l"/>
                <a:tab pos="7187759" algn="l"/>
                <a:tab pos="7637038" algn="l"/>
                <a:tab pos="8086319" algn="l"/>
                <a:tab pos="8535599" algn="l"/>
                <a:tab pos="8984879" algn="l"/>
                <a:tab pos="9434159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2pPr>
            <a:lvl3pPr marL="1261800" marR="0" lvl="2" indent="-207720" algn="l" hangingPunct="0">
              <a:lnSpc>
                <a:spcPct val="169000"/>
              </a:lnSpc>
              <a:spcBef>
                <a:spcPts val="0"/>
              </a:spcBef>
              <a:spcAft>
                <a:spcPts val="848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1347480" algn="l"/>
                <a:tab pos="1796760" algn="l"/>
                <a:tab pos="2246040" algn="l"/>
                <a:tab pos="2694960" algn="l"/>
                <a:tab pos="3144240" algn="l"/>
                <a:tab pos="3593520" algn="l"/>
                <a:tab pos="4042800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80" algn="l"/>
                <a:tab pos="7187759" algn="l"/>
                <a:tab pos="7637040" algn="l"/>
                <a:tab pos="8086320" algn="l"/>
                <a:tab pos="8535599" algn="l"/>
                <a:tab pos="8984880" algn="l"/>
                <a:tab pos="9434160" algn="l"/>
                <a:tab pos="9883440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3pPr>
            <a:lvl4pPr marL="1693800" marR="0" lvl="3" indent="-190440" algn="l" hangingPunct="0">
              <a:lnSpc>
                <a:spcPct val="169000"/>
              </a:lnSpc>
              <a:spcBef>
                <a:spcPts val="0"/>
              </a:spcBef>
              <a:spcAft>
                <a:spcPts val="573"/>
              </a:spcAft>
              <a:buClr>
                <a:srgbClr val="000000"/>
              </a:buClr>
              <a:buSzPct val="75000"/>
              <a:buFont typeface="Symbol" pitchFamily="2"/>
              <a:buChar char=""/>
              <a:tabLst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320" algn="l"/>
                <a:tab pos="8535600" algn="l"/>
                <a:tab pos="8984880" algn="l"/>
                <a:tab pos="9434160" algn="l"/>
                <a:tab pos="9883440" algn="l"/>
                <a:tab pos="1033272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4pPr>
            <a:lvl5pPr marL="2125439" marR="0" lvl="4" indent="-193680" algn="l" hangingPunct="0">
              <a:lnSpc>
                <a:spcPct val="169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2246040" algn="l"/>
                <a:tab pos="2695320" algn="l"/>
                <a:tab pos="3144599" algn="l"/>
                <a:tab pos="3593520" algn="l"/>
                <a:tab pos="4042799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80" algn="l"/>
                <a:tab pos="7187760" algn="l"/>
                <a:tab pos="7637040" algn="l"/>
                <a:tab pos="8086320" algn="l"/>
                <a:tab pos="8535600" algn="l"/>
                <a:tab pos="898488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5pPr>
            <a:lvl6pPr marL="2125439" marR="0" lvl="5" indent="-193680" algn="l" hangingPunct="0">
              <a:lnSpc>
                <a:spcPct val="169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2246040" algn="l"/>
                <a:tab pos="2695320" algn="l"/>
                <a:tab pos="3144599" algn="l"/>
                <a:tab pos="3593520" algn="l"/>
                <a:tab pos="4042799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80" algn="l"/>
                <a:tab pos="7187760" algn="l"/>
                <a:tab pos="7637040" algn="l"/>
                <a:tab pos="8086320" algn="l"/>
                <a:tab pos="8535600" algn="l"/>
                <a:tab pos="898488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6pPr>
            <a:lvl7pPr marL="2125439" marR="0" lvl="6" indent="-193680" algn="l" hangingPunct="0">
              <a:lnSpc>
                <a:spcPct val="169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2246040" algn="l"/>
                <a:tab pos="2695320" algn="l"/>
                <a:tab pos="3144599" algn="l"/>
                <a:tab pos="3593520" algn="l"/>
                <a:tab pos="4042799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80" algn="l"/>
                <a:tab pos="7187760" algn="l"/>
                <a:tab pos="7637040" algn="l"/>
                <a:tab pos="8086320" algn="l"/>
                <a:tab pos="8535600" algn="l"/>
                <a:tab pos="898488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7pPr>
            <a:lvl8pPr marL="2125439" marR="0" lvl="7" indent="-193680" algn="l" hangingPunct="0">
              <a:lnSpc>
                <a:spcPct val="169000"/>
              </a:lnSpc>
              <a:spcBef>
                <a:spcPts val="0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2246040" algn="l"/>
                <a:tab pos="2695320" algn="l"/>
                <a:tab pos="3144599" algn="l"/>
                <a:tab pos="3593520" algn="l"/>
                <a:tab pos="4042799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80" algn="l"/>
                <a:tab pos="7187760" algn="l"/>
                <a:tab pos="7637040" algn="l"/>
                <a:tab pos="8086320" algn="l"/>
                <a:tab pos="8535600" algn="l"/>
                <a:tab pos="898488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8pPr>
            <a:lvl9pPr marL="1944000" marR="0" lvl="8" indent="-216000" algn="l" hangingPunct="0">
              <a:lnSpc>
                <a:spcPct val="169000"/>
              </a:lnSpc>
              <a:spcBef>
                <a:spcPts val="0"/>
              </a:spcBef>
              <a:spcAft>
                <a:spcPts val="286"/>
              </a:spcAft>
              <a:buSzPct val="45000"/>
              <a:buFont typeface="StarSymbol"/>
              <a:buChar char="●"/>
              <a:tabLst>
                <a:tab pos="2246040" algn="l"/>
                <a:tab pos="2695320" algn="l"/>
                <a:tab pos="3144599" algn="l"/>
                <a:tab pos="3593520" algn="l"/>
                <a:tab pos="4042799" algn="l"/>
                <a:tab pos="4492080" algn="l"/>
                <a:tab pos="4941359" algn="l"/>
                <a:tab pos="5390640" algn="l"/>
                <a:tab pos="5839920" algn="l"/>
                <a:tab pos="6289200" algn="l"/>
                <a:tab pos="6738480" algn="l"/>
                <a:tab pos="7187760" algn="l"/>
                <a:tab pos="7637040" algn="l"/>
                <a:tab pos="8086320" algn="l"/>
                <a:tab pos="8535600" algn="l"/>
                <a:tab pos="898488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indent="0" algn="ctr" rtl="0" hangingPunct="0">
        <a:lnSpc>
          <a:spcPct val="169000"/>
        </a:lnSpc>
        <a:spcBef>
          <a:spcPts val="0"/>
        </a:spcBef>
        <a:spcAft>
          <a:spcPts val="0"/>
        </a:spcAft>
        <a:buNone/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en-US" sz="4400" b="0" i="0" u="none" strike="noStrike" baseline="0">
          <a:ln>
            <a:noFill/>
          </a:ln>
          <a:solidFill>
            <a:srgbClr val="000000"/>
          </a:solidFill>
          <a:latin typeface="Times New Roman" pitchFamily="18"/>
        </a:defRPr>
      </a:lvl1pPr>
    </p:titleStyle>
    <p:bodyStyle>
      <a:lvl1pPr marL="398160" marR="0" indent="0" algn="l" rtl="0" hangingPunct="0">
        <a:lnSpc>
          <a:spcPct val="169000"/>
        </a:lnSpc>
        <a:spcBef>
          <a:spcPts val="0"/>
        </a:spcBef>
        <a:spcAft>
          <a:spcPts val="1423"/>
        </a:spcAft>
        <a:tabLst>
          <a:tab pos="448920" algn="l"/>
          <a:tab pos="898200" algn="l"/>
          <a:tab pos="1347480" algn="l"/>
          <a:tab pos="1796400" algn="l"/>
          <a:tab pos="2245679" algn="l"/>
          <a:tab pos="2694960" algn="l"/>
          <a:tab pos="3144239" algn="l"/>
          <a:tab pos="3593520" algn="l"/>
          <a:tab pos="4042799" algn="l"/>
          <a:tab pos="4492080" algn="l"/>
          <a:tab pos="4941360" algn="l"/>
          <a:tab pos="5390640" algn="l"/>
          <a:tab pos="5839920" algn="l"/>
          <a:tab pos="6289200" algn="l"/>
          <a:tab pos="6738480" algn="l"/>
          <a:tab pos="7187760" algn="l"/>
          <a:tab pos="7637040" algn="l"/>
          <a:tab pos="8086320" algn="l"/>
          <a:tab pos="8535600" algn="l"/>
          <a:tab pos="8984880" algn="l"/>
        </a:tabLst>
        <a:defRPr lang="en-US" sz="3200" b="0" i="0" u="none" strike="noStrike" baseline="0">
          <a:ln>
            <a:noFill/>
          </a:ln>
          <a:solidFill>
            <a:srgbClr val="000000"/>
          </a:solidFill>
          <a:latin typeface="Times New Roman" pitchFamily="18"/>
        </a:defRPr>
      </a:lvl1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 txBox="1">
            <a:spLocks noGrp="1"/>
          </p:cNvSpPr>
          <p:nvPr>
            <p:ph type="title"/>
          </p:nvPr>
        </p:nvSpPr>
        <p:spPr>
          <a:xfrm>
            <a:off x="785880" y="346320"/>
            <a:ext cx="9104400" cy="1796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785880" y="2101320"/>
            <a:ext cx="9104400" cy="4737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280800" marR="0" lvl="0" indent="-280800" algn="l" hangingPunct="1">
              <a:lnSpc>
                <a:spcPct val="134000"/>
              </a:lnSpc>
              <a:spcBef>
                <a:spcPts val="7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None/>
              <a:tabLst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079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60" algn="l"/>
                <a:tab pos="7637040" algn="l"/>
                <a:tab pos="8086319" algn="l"/>
                <a:tab pos="8535600" algn="l"/>
                <a:tab pos="8984880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defPPr>
            <a:lvl1pPr marL="280800" marR="0" lvl="0" indent="-280800" algn="l" hangingPunct="1">
              <a:lnSpc>
                <a:spcPct val="134000"/>
              </a:lnSpc>
              <a:spcBef>
                <a:spcPts val="7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079" algn="l"/>
                <a:tab pos="4941360" algn="l"/>
                <a:tab pos="5390640" algn="l"/>
                <a:tab pos="5839920" algn="l"/>
                <a:tab pos="6289200" algn="l"/>
                <a:tab pos="6738480" algn="l"/>
                <a:tab pos="7187760" algn="l"/>
                <a:tab pos="7637040" algn="l"/>
                <a:tab pos="8086319" algn="l"/>
                <a:tab pos="8535600" algn="l"/>
                <a:tab pos="8984880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1pPr>
            <a:lvl2pPr marL="685800" marR="0" lvl="1" indent="-228600" algn="l" hangingPunct="1">
              <a:lnSpc>
                <a:spcPct val="134000"/>
              </a:lnSpc>
              <a:spcBef>
                <a:spcPts val="686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898199" algn="l"/>
                <a:tab pos="1347479" algn="l"/>
                <a:tab pos="1796759" algn="l"/>
                <a:tab pos="2246038" algn="l"/>
                <a:tab pos="2695319" algn="l"/>
                <a:tab pos="3144599" algn="l"/>
                <a:tab pos="3593879" algn="l"/>
                <a:tab pos="4043159" algn="l"/>
                <a:tab pos="4492439" algn="l"/>
                <a:tab pos="4941719" algn="l"/>
                <a:tab pos="5390999" algn="l"/>
                <a:tab pos="5840279" algn="l"/>
                <a:tab pos="6289559" algn="l"/>
                <a:tab pos="6738839" algn="l"/>
                <a:tab pos="7188118" algn="l"/>
                <a:tab pos="7637399" algn="l"/>
                <a:tab pos="8086679" algn="l"/>
                <a:tab pos="8535959" algn="l"/>
                <a:tab pos="8985239" algn="l"/>
                <a:tab pos="9434159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2pPr>
            <a:lvl3pPr marL="1143000" marR="0" lvl="2" indent="-228600" algn="l" hangingPunct="1">
              <a:lnSpc>
                <a:spcPct val="134000"/>
              </a:lnSpc>
              <a:spcBef>
                <a:spcPts val="58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3pPr>
            <a:lvl4pPr marL="1600199" marR="0" lvl="3" indent="-228600" algn="l" hangingPunct="1">
              <a:lnSpc>
                <a:spcPct val="134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4pPr>
            <a:lvl5pPr marL="2057400" marR="0" lvl="4" indent="-228600" algn="l" hangingPunct="1">
              <a:lnSpc>
                <a:spcPct val="134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5pPr>
            <a:lvl6pPr marL="2057400" marR="0" lvl="5" indent="-228600" algn="l" hangingPunct="1">
              <a:lnSpc>
                <a:spcPct val="134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6pPr>
            <a:lvl7pPr marL="2057400" marR="0" lvl="6" indent="-228600" algn="l" hangingPunct="1">
              <a:lnSpc>
                <a:spcPct val="134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7pPr>
            <a:lvl8pPr marL="2057400" marR="0" lvl="7" indent="-228600" algn="l" hangingPunct="1">
              <a:lnSpc>
                <a:spcPct val="134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8pPr>
            <a:lvl9pPr marL="1944000" marR="0" lvl="8" indent="-216000" algn="l" hangingPunct="1">
              <a:lnSpc>
                <a:spcPct val="134000"/>
              </a:lnSpc>
              <a:spcBef>
                <a:spcPts val="485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2"/>
          </p:nvPr>
        </p:nvSpPr>
        <p:spPr>
          <a:xfrm>
            <a:off x="534600" y="6887160"/>
            <a:ext cx="249084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lvl="0" indent="0" algn="l" rtl="0" hangingPunct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en-US" sz="2400" b="0" i="0" u="none" strike="noStrike" baseline="0"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3"/>
          </p:nvPr>
        </p:nvSpPr>
        <p:spPr>
          <a:xfrm>
            <a:off x="3656520" y="6887160"/>
            <a:ext cx="33886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lvl="0" indent="0" algn="l" rtl="0" hangingPunct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en-US" sz="2400" b="0" i="0" u="none" strike="noStrike" baseline="0"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4"/>
          </p:nvPr>
        </p:nvSpPr>
        <p:spPr>
          <a:xfrm>
            <a:off x="7665840" y="6887160"/>
            <a:ext cx="249084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lvl="0" indent="0" algn="l" rtl="0" hangingPunct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en-US" sz="2400" b="0" i="0" u="none" strike="noStrike" baseline="0"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defRPr>
            </a:lvl1pPr>
          </a:lstStyle>
          <a:p>
            <a:pPr lvl="0"/>
            <a:fld id="{B08C7BE5-7DF0-4E2D-96CE-4AD16B1D7BE1}" type="slidenum"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indent="0" algn="ctr" rtl="0" hangingPunct="1">
        <a:lnSpc>
          <a:spcPct val="134000"/>
        </a:lnSpc>
        <a:spcBef>
          <a:spcPts val="0"/>
        </a:spcBef>
        <a:spcAft>
          <a:spcPts val="0"/>
        </a:spcAft>
        <a:buNone/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en-US" sz="4400" b="0" i="0" u="none" strike="noStrike" baseline="0">
          <a:ln>
            <a:noFill/>
          </a:ln>
          <a:solidFill>
            <a:srgbClr val="000000"/>
          </a:solidFill>
          <a:latin typeface="Times New Roman" pitchFamily="18"/>
        </a:defRPr>
      </a:lvl1pPr>
    </p:titleStyle>
    <p:bodyStyle>
      <a:lvl1pPr marL="280800" marR="0" indent="0" algn="l" rtl="0" hangingPunct="1">
        <a:lnSpc>
          <a:spcPct val="134000"/>
        </a:lnSpc>
        <a:spcBef>
          <a:spcPts val="785"/>
        </a:spcBef>
        <a:spcAft>
          <a:spcPts val="0"/>
        </a:spcAft>
        <a:tabLst>
          <a:tab pos="448920" algn="l"/>
          <a:tab pos="898200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60" algn="l"/>
          <a:tab pos="4492079" algn="l"/>
          <a:tab pos="4941360" algn="l"/>
          <a:tab pos="5390640" algn="l"/>
          <a:tab pos="5839920" algn="l"/>
          <a:tab pos="6289200" algn="l"/>
          <a:tab pos="6738480" algn="l"/>
          <a:tab pos="7187760" algn="l"/>
          <a:tab pos="7637040" algn="l"/>
          <a:tab pos="8086319" algn="l"/>
          <a:tab pos="8535600" algn="l"/>
          <a:tab pos="8984880" algn="l"/>
        </a:tabLst>
        <a:defRPr lang="en-US" sz="3200" b="0" i="0" u="none" strike="noStrike" baseline="0">
          <a:ln>
            <a:noFill/>
          </a:ln>
          <a:solidFill>
            <a:srgbClr val="000000"/>
          </a:solidFill>
          <a:latin typeface="Times New Roman" pitchFamily="18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7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jp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wmf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9.wmf"/><Relationship Id="rId4" Type="http://schemas.openxmlformats.org/officeDocument/2006/relationships/oleObject" Target="../embeddings/oleObject2.bin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12.wmf"/><Relationship Id="rId4" Type="http://schemas.openxmlformats.org/officeDocument/2006/relationships/oleObject" Target="../embeddings/oleObject3.bin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806760" y="405360"/>
            <a:ext cx="9114840" cy="1360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4000" b="0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Lucida Sans" pitchFamily="2"/>
                <a:cs typeface="Lucida Sans" pitchFamily="2"/>
              </a:rPr>
              <a:t>Changement climatique: mécanismes et projections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68119" y="2000160"/>
            <a:ext cx="6422760" cy="35924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 3"/>
          <p:cNvSpPr/>
          <p:nvPr/>
        </p:nvSpPr>
        <p:spPr>
          <a:xfrm>
            <a:off x="1618200" y="5744880"/>
            <a:ext cx="7407360" cy="16225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1485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Jean-Louis Dufresne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1485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7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CNRS / IPSL / LMD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dufresne@lmd.jussieu.fr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986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http://www.lmd.jussieu.fr/~jldufres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785880" y="153360"/>
            <a:ext cx="9128160" cy="772920"/>
          </a:xfrm>
        </p:spPr>
        <p:txBody>
          <a:bodyPr wrap="none" anchorCtr="0">
            <a:spAutoFit/>
          </a:bodyPr>
          <a:lstStyle/>
          <a:p>
            <a:pPr lvl="0">
              <a:lnSpc>
                <a:spcPct val="94000"/>
              </a:lnSpc>
            </a:pPr>
            <a:r>
              <a:rPr lang="en-GB">
                <a:solidFill>
                  <a:srgbClr val="3333CC"/>
                </a:solidFill>
              </a:rPr>
              <a:t>La circulation de Hadley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62595" t="27018"/>
          <a:stretch>
            <a:fillRect/>
          </a:stretch>
        </p:blipFill>
        <p:spPr>
          <a:xfrm>
            <a:off x="2725200" y="3002759"/>
            <a:ext cx="4643280" cy="373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27280" y="2766960"/>
            <a:ext cx="1050839" cy="10018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necteur droit 4"/>
          <p:cNvSpPr/>
          <p:nvPr/>
        </p:nvSpPr>
        <p:spPr>
          <a:xfrm>
            <a:off x="2557439" y="3914640"/>
            <a:ext cx="808201" cy="2165400"/>
          </a:xfrm>
          <a:prstGeom prst="line">
            <a:avLst/>
          </a:prstGeom>
          <a:noFill/>
          <a:ln w="360000">
            <a:solidFill>
              <a:srgbClr val="FFFF66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6" name="Connecteur droit 5"/>
          <p:cNvSpPr/>
          <p:nvPr/>
        </p:nvSpPr>
        <p:spPr>
          <a:xfrm flipV="1">
            <a:off x="6869160" y="2336400"/>
            <a:ext cx="476280" cy="1630440"/>
          </a:xfrm>
          <a:prstGeom prst="line">
            <a:avLst/>
          </a:prstGeom>
          <a:noFill/>
          <a:ln w="360000">
            <a:solidFill>
              <a:srgbClr val="FFCC99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1473119" y="1484279"/>
            <a:ext cx="2522880" cy="844920"/>
            <a:chOff x="1473119" y="1484279"/>
            <a:chExt cx="2522880" cy="844920"/>
          </a:xfrm>
        </p:grpSpPr>
        <p:sp>
          <p:nvSpPr>
            <p:cNvPr id="8" name="Forme libre 7"/>
            <p:cNvSpPr/>
            <p:nvPr/>
          </p:nvSpPr>
          <p:spPr>
            <a:xfrm>
              <a:off x="1479599" y="1484279"/>
              <a:ext cx="2511360" cy="727200"/>
            </a:xfrm>
            <a:custGeom>
              <a:avLst>
                <a:gd name="f0" fmla="val 4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9" name="Groupe 8"/>
            <p:cNvGrpSpPr/>
            <p:nvPr/>
          </p:nvGrpSpPr>
          <p:grpSpPr>
            <a:xfrm>
              <a:off x="1473119" y="1484279"/>
              <a:ext cx="2522880" cy="844920"/>
              <a:chOff x="1473119" y="1484279"/>
              <a:chExt cx="2522880" cy="844920"/>
            </a:xfrm>
          </p:grpSpPr>
          <p:sp>
            <p:nvSpPr>
              <p:cNvPr id="10" name="Forme libre 9"/>
              <p:cNvSpPr/>
              <p:nvPr/>
            </p:nvSpPr>
            <p:spPr>
              <a:xfrm>
                <a:off x="1479599" y="1484279"/>
                <a:ext cx="2509920" cy="725399"/>
              </a:xfrm>
              <a:custGeom>
                <a:avLst>
                  <a:gd name="f0" fmla="val 47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11" name="Groupe 10"/>
              <p:cNvGrpSpPr/>
              <p:nvPr/>
            </p:nvGrpSpPr>
            <p:grpSpPr>
              <a:xfrm>
                <a:off x="1473119" y="1484279"/>
                <a:ext cx="2522880" cy="844920"/>
                <a:chOff x="1473119" y="1484279"/>
                <a:chExt cx="2522880" cy="844920"/>
              </a:xfrm>
            </p:grpSpPr>
            <p:sp>
              <p:nvSpPr>
                <p:cNvPr id="12" name="Forme libre 11"/>
                <p:cNvSpPr/>
                <p:nvPr/>
              </p:nvSpPr>
              <p:spPr>
                <a:xfrm>
                  <a:off x="1479599" y="1484279"/>
                  <a:ext cx="2509920" cy="725399"/>
                </a:xfrm>
                <a:custGeom>
                  <a:avLst>
                    <a:gd name="f0" fmla="val 47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sp>
              <p:nvSpPr>
                <p:cNvPr id="13" name="Forme libre 12"/>
                <p:cNvSpPr/>
                <p:nvPr/>
              </p:nvSpPr>
              <p:spPr>
                <a:xfrm>
                  <a:off x="1473119" y="1484279"/>
                  <a:ext cx="2522880" cy="844920"/>
                </a:xfrm>
                <a:custGeom>
                  <a:avLst>
                    <a:gd name="f0" fmla="val 47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0" tIns="0" rIns="0" bIns="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r>
                    <a:rPr lang="en-GB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rPr>
                    <a:t>Apport d'énergie par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r>
                    <a:rPr lang="en-GB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rPr>
                    <a:t>rayonnement solaire</a:t>
                  </a:r>
                </a:p>
              </p:txBody>
            </p:sp>
          </p:grpSp>
        </p:grpSp>
      </p:grpSp>
      <p:grpSp>
        <p:nvGrpSpPr>
          <p:cNvPr id="14" name="Groupe 13"/>
          <p:cNvGrpSpPr/>
          <p:nvPr/>
        </p:nvGrpSpPr>
        <p:grpSpPr>
          <a:xfrm>
            <a:off x="5858280" y="1460519"/>
            <a:ext cx="3054960" cy="844920"/>
            <a:chOff x="5858280" y="1460519"/>
            <a:chExt cx="3054960" cy="844920"/>
          </a:xfrm>
        </p:grpSpPr>
        <p:sp>
          <p:nvSpPr>
            <p:cNvPr id="15" name="Forme libre 14"/>
            <p:cNvSpPr/>
            <p:nvPr/>
          </p:nvSpPr>
          <p:spPr>
            <a:xfrm>
              <a:off x="5864400" y="1460519"/>
              <a:ext cx="3043080" cy="727200"/>
            </a:xfrm>
            <a:custGeom>
              <a:avLst>
                <a:gd name="f0" fmla="val 4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16" name="Groupe 15"/>
            <p:cNvGrpSpPr/>
            <p:nvPr/>
          </p:nvGrpSpPr>
          <p:grpSpPr>
            <a:xfrm>
              <a:off x="5858280" y="1460519"/>
              <a:ext cx="3054960" cy="844920"/>
              <a:chOff x="5858280" y="1460519"/>
              <a:chExt cx="3054960" cy="844920"/>
            </a:xfrm>
          </p:grpSpPr>
          <p:sp>
            <p:nvSpPr>
              <p:cNvPr id="17" name="Forme libre 16"/>
              <p:cNvSpPr/>
              <p:nvPr/>
            </p:nvSpPr>
            <p:spPr>
              <a:xfrm>
                <a:off x="5864400" y="1460519"/>
                <a:ext cx="3041640" cy="725399"/>
              </a:xfrm>
              <a:custGeom>
                <a:avLst>
                  <a:gd name="f0" fmla="val 47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18" name="Groupe 17"/>
              <p:cNvGrpSpPr/>
              <p:nvPr/>
            </p:nvGrpSpPr>
            <p:grpSpPr>
              <a:xfrm>
                <a:off x="5858280" y="1460519"/>
                <a:ext cx="3054960" cy="844920"/>
                <a:chOff x="5858280" y="1460519"/>
                <a:chExt cx="3054960" cy="844920"/>
              </a:xfrm>
            </p:grpSpPr>
            <p:sp>
              <p:nvSpPr>
                <p:cNvPr id="19" name="Forme libre 18"/>
                <p:cNvSpPr/>
                <p:nvPr/>
              </p:nvSpPr>
              <p:spPr>
                <a:xfrm>
                  <a:off x="5864400" y="1460519"/>
                  <a:ext cx="3041640" cy="725399"/>
                </a:xfrm>
                <a:custGeom>
                  <a:avLst>
                    <a:gd name="f0" fmla="val 47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sp>
              <p:nvSpPr>
                <p:cNvPr id="20" name="Forme libre 19"/>
                <p:cNvSpPr/>
                <p:nvPr/>
              </p:nvSpPr>
              <p:spPr>
                <a:xfrm>
                  <a:off x="5858280" y="1460519"/>
                  <a:ext cx="3054960" cy="844920"/>
                </a:xfrm>
                <a:custGeom>
                  <a:avLst>
                    <a:gd name="f0" fmla="val 47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0" tIns="0" rIns="0" bIns="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r>
                    <a:rPr lang="en-GB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rPr>
                    <a:t>Perte d'énergie par</a:t>
                  </a:r>
                </a:p>
                <a:p>
                  <a:pPr marL="0" marR="0" lvl="0" indent="0" algn="ctr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r>
                    <a:rPr lang="en-GB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rPr>
                    <a:t>rayonnement infra-rouge</a:t>
                  </a: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08000" y="1436759"/>
            <a:ext cx="7083720" cy="53737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e 2"/>
          <p:cNvGrpSpPr/>
          <p:nvPr/>
        </p:nvGrpSpPr>
        <p:grpSpPr>
          <a:xfrm>
            <a:off x="3395520" y="230760"/>
            <a:ext cx="3902040" cy="627480"/>
            <a:chOff x="3395520" y="230760"/>
            <a:chExt cx="3902040" cy="627480"/>
          </a:xfrm>
        </p:grpSpPr>
        <p:sp>
          <p:nvSpPr>
            <p:cNvPr id="4" name="Forme libre 3"/>
            <p:cNvSpPr/>
            <p:nvPr/>
          </p:nvSpPr>
          <p:spPr>
            <a:xfrm>
              <a:off x="3395520" y="341280"/>
              <a:ext cx="3902040" cy="433440"/>
            </a:xfrm>
            <a:custGeom>
              <a:avLst>
                <a:gd name="f0" fmla="val 79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5" name="Forme libre 4"/>
            <p:cNvSpPr/>
            <p:nvPr/>
          </p:nvSpPr>
          <p:spPr>
            <a:xfrm>
              <a:off x="3395520" y="230760"/>
              <a:ext cx="3902040" cy="6274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800" b="1" i="0" u="none" strike="noStrike" baseline="0">
                  <a:ln>
                    <a:noFill/>
                  </a:ln>
                  <a:solidFill>
                    <a:srgbClr val="3333CC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Aérosols anthropiques</a:t>
              </a:r>
            </a:p>
          </p:txBody>
        </p:sp>
      </p:grpSp>
      <p:sp>
        <p:nvSpPr>
          <p:cNvPr id="6" name="Forme libre 5"/>
          <p:cNvSpPr/>
          <p:nvPr/>
        </p:nvSpPr>
        <p:spPr>
          <a:xfrm>
            <a:off x="2108160" y="926999"/>
            <a:ext cx="7091280" cy="422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Effet radiatif des aérosols sulfatés (direct et indirect)</a:t>
            </a:r>
          </a:p>
        </p:txBody>
      </p:sp>
      <p:sp>
        <p:nvSpPr>
          <p:cNvPr id="7" name="Forme libre 6"/>
          <p:cNvSpPr/>
          <p:nvPr/>
        </p:nvSpPr>
        <p:spPr>
          <a:xfrm>
            <a:off x="835200" y="6850079"/>
            <a:ext cx="6198840" cy="422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Mais aussi carbone suie, poussières minérales...</a:t>
            </a:r>
          </a:p>
        </p:txBody>
      </p:sp>
      <p:sp>
        <p:nvSpPr>
          <p:cNvPr id="8" name="Forme libre 7"/>
          <p:cNvSpPr/>
          <p:nvPr/>
        </p:nvSpPr>
        <p:spPr>
          <a:xfrm>
            <a:off x="9101160" y="6411960"/>
            <a:ext cx="984240" cy="422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(W/m</a:t>
            </a:r>
            <a:r>
              <a:rPr lang="en-GB" sz="2400" b="0" i="0" u="none" strike="noStrike" baseline="33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2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)</a:t>
            </a:r>
          </a:p>
        </p:txBody>
      </p:sp>
      <p:sp>
        <p:nvSpPr>
          <p:cNvPr id="9" name="Forme libre 8"/>
          <p:cNvSpPr/>
          <p:nvPr/>
        </p:nvSpPr>
        <p:spPr>
          <a:xfrm>
            <a:off x="7311960" y="7031160"/>
            <a:ext cx="3036960" cy="34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r" rtl="0" hangingPunct="1">
              <a:lnSpc>
                <a:spcPct val="180000"/>
              </a:lnSpc>
              <a:spcBef>
                <a:spcPts val="862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Source: GIEC 2001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6593040" y="1092240"/>
            <a:ext cx="3474720" cy="3278519"/>
          </a:xfrm>
        </p:spPr>
        <p:txBody>
          <a:bodyPr wrap="none" lIns="90000" tIns="46800" rIns="90000" bIns="46800" anchorCtr="0">
            <a:spAutoFit/>
          </a:bodyPr>
          <a:lstStyle/>
          <a:p>
            <a:pPr lvl="0">
              <a:lnSpc>
                <a:spcPct val="90000"/>
              </a:lnSpc>
            </a:pPr>
            <a:r>
              <a:rPr lang="en-GB" sz="2800">
                <a:solidFill>
                  <a:srgbClr val="000099"/>
                </a:solidFill>
                <a:latin typeface="Comic Sans MS" pitchFamily="66"/>
              </a:rPr>
              <a:t>Les différents facteurs externes ayant affecté le climat au cours du 20eme siècle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90639" y="336600"/>
            <a:ext cx="5560920" cy="69721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 3"/>
          <p:cNvSpPr/>
          <p:nvPr/>
        </p:nvSpPr>
        <p:spPr>
          <a:xfrm>
            <a:off x="6772320" y="4703760"/>
            <a:ext cx="3583080" cy="600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1" u="none" strike="noStrike" baseline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Lucida Sans" pitchFamily="2"/>
                <a:cs typeface="Lucida Sans" pitchFamily="2"/>
              </a:rPr>
              <a:t>S'ajoutent au "forçage" solaire (240 W/m2)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85880" y="1233360"/>
            <a:ext cx="7351919" cy="50072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rme libre 2"/>
          <p:cNvSpPr/>
          <p:nvPr/>
        </p:nvSpPr>
        <p:spPr>
          <a:xfrm>
            <a:off x="700200" y="84240"/>
            <a:ext cx="9304200" cy="781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6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Le forçage des perturbations anthropiques</a:t>
            </a:r>
          </a:p>
        </p:txBody>
      </p:sp>
      <p:sp>
        <p:nvSpPr>
          <p:cNvPr id="4" name="Forme libre 3"/>
          <p:cNvSpPr/>
          <p:nvPr/>
        </p:nvSpPr>
        <p:spPr>
          <a:xfrm>
            <a:off x="928800" y="6313320"/>
            <a:ext cx="9256680" cy="844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Les aérosols masquent aujourd'hui 1/3 à ½ de l'effet de serre additionnel, et leurs effets sont incertains.</a:t>
            </a:r>
          </a:p>
        </p:txBody>
      </p:sp>
      <p:sp>
        <p:nvSpPr>
          <p:cNvPr id="5" name="Forme libre 4"/>
          <p:cNvSpPr/>
          <p:nvPr/>
        </p:nvSpPr>
        <p:spPr>
          <a:xfrm>
            <a:off x="7435800" y="7161120"/>
            <a:ext cx="3036960" cy="34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r" rtl="0" hangingPunct="1">
              <a:lnSpc>
                <a:spcPct val="94000"/>
              </a:lnSpc>
              <a:spcBef>
                <a:spcPts val="862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Source: GIEC 2007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735119" y="3676679"/>
            <a:ext cx="9218520" cy="866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4400" b="0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msmincho" pitchFamily="2"/>
                <a:cs typeface="msmincho" pitchFamily="2"/>
              </a:rPr>
              <a:t>Projections pour le futur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189000" y="-75240"/>
            <a:ext cx="10310760" cy="1128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msmincho" pitchFamily="2"/>
                <a:cs typeface="msmincho" pitchFamily="2"/>
              </a:rPr>
              <a:t>The various steps to estimate the</a:t>
            </a:r>
            <a:br>
              <a:rPr lang="en-GB" sz="28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msmincho" pitchFamily="2"/>
                <a:cs typeface="msmincho" pitchFamily="2"/>
              </a:rPr>
            </a:br>
            <a:r>
              <a:rPr lang="en-GB" sz="28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msmincho" pitchFamily="2"/>
                <a:cs typeface="msmincho" pitchFamily="2"/>
              </a:rPr>
              <a:t>Global climate changes in the futur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1736639" y="3129120"/>
            <a:ext cx="3722759" cy="844920"/>
            <a:chOff x="1736639" y="3129120"/>
            <a:chExt cx="3722759" cy="844920"/>
          </a:xfrm>
        </p:grpSpPr>
        <p:sp>
          <p:nvSpPr>
            <p:cNvPr id="4" name="Forme libre 3"/>
            <p:cNvSpPr/>
            <p:nvPr/>
          </p:nvSpPr>
          <p:spPr>
            <a:xfrm>
              <a:off x="1736639" y="3129120"/>
              <a:ext cx="3722759" cy="718920"/>
            </a:xfrm>
            <a:custGeom>
              <a:avLst>
                <a:gd name="f0" fmla="val 4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 w="54720">
              <a:solidFill>
                <a:srgbClr val="0000FF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5" name="Forme libre 4"/>
            <p:cNvSpPr/>
            <p:nvPr/>
          </p:nvSpPr>
          <p:spPr>
            <a:xfrm>
              <a:off x="1736639" y="3129120"/>
              <a:ext cx="3722759" cy="8449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CO2 atmospheric concentration</a:t>
              </a: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1736639" y="4819680"/>
            <a:ext cx="3722759" cy="844920"/>
            <a:chOff x="1736639" y="4819680"/>
            <a:chExt cx="3722759" cy="844920"/>
          </a:xfrm>
        </p:grpSpPr>
        <p:sp>
          <p:nvSpPr>
            <p:cNvPr id="7" name="Forme libre 6"/>
            <p:cNvSpPr/>
            <p:nvPr/>
          </p:nvSpPr>
          <p:spPr>
            <a:xfrm>
              <a:off x="1736639" y="4819680"/>
              <a:ext cx="3722759" cy="719280"/>
            </a:xfrm>
            <a:custGeom>
              <a:avLst>
                <a:gd name="f0" fmla="val 4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 w="54720">
              <a:solidFill>
                <a:srgbClr val="0000FF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8" name="Forme libre 7"/>
            <p:cNvSpPr/>
            <p:nvPr/>
          </p:nvSpPr>
          <p:spPr>
            <a:xfrm>
              <a:off x="1736639" y="4819680"/>
              <a:ext cx="3722759" cy="8449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Global climate</a:t>
              </a:r>
            </a:p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changes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4316400" y="3984480"/>
            <a:ext cx="3722759" cy="844920"/>
            <a:chOff x="4316400" y="3984480"/>
            <a:chExt cx="3722759" cy="844920"/>
          </a:xfrm>
        </p:grpSpPr>
        <p:sp>
          <p:nvSpPr>
            <p:cNvPr id="10" name="Forme libre 9"/>
            <p:cNvSpPr/>
            <p:nvPr/>
          </p:nvSpPr>
          <p:spPr>
            <a:xfrm>
              <a:off x="4316400" y="3984480"/>
              <a:ext cx="3722759" cy="719280"/>
            </a:xfrm>
            <a:custGeom>
              <a:avLst>
                <a:gd name="f0" fmla="val 4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 w="54720">
              <a:solidFill>
                <a:srgbClr val="00FF00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1" name="Forme libre 10"/>
            <p:cNvSpPr/>
            <p:nvPr/>
          </p:nvSpPr>
          <p:spPr>
            <a:xfrm>
              <a:off x="4316400" y="3984480"/>
              <a:ext cx="3722759" cy="8449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Climate model</a:t>
              </a:r>
            </a:p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(atmosphere, ocean,)</a:t>
              </a: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5486399" y="3524399"/>
            <a:ext cx="641520" cy="398161"/>
            <a:chOff x="5486399" y="3524399"/>
            <a:chExt cx="641520" cy="398161"/>
          </a:xfrm>
        </p:grpSpPr>
        <p:sp>
          <p:nvSpPr>
            <p:cNvPr id="13" name="Connecteur droit 12"/>
            <p:cNvSpPr/>
            <p:nvPr/>
          </p:nvSpPr>
          <p:spPr>
            <a:xfrm>
              <a:off x="6116760" y="3524399"/>
              <a:ext cx="1439" cy="398161"/>
            </a:xfrm>
            <a:prstGeom prst="line">
              <a:avLst/>
            </a:prstGeom>
            <a:noFill/>
            <a:ln w="54720">
              <a:solidFill>
                <a:srgbClr val="0000FF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4" name="Connecteur droit 13"/>
            <p:cNvSpPr/>
            <p:nvPr/>
          </p:nvSpPr>
          <p:spPr>
            <a:xfrm>
              <a:off x="5486399" y="3537000"/>
              <a:ext cx="641520" cy="1440"/>
            </a:xfrm>
            <a:prstGeom prst="line">
              <a:avLst/>
            </a:prstGeom>
            <a:noFill/>
            <a:ln w="54720">
              <a:solidFill>
                <a:srgbClr val="0000FF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3637080" y="4363920"/>
            <a:ext cx="641160" cy="398520"/>
            <a:chOff x="3637080" y="4363920"/>
            <a:chExt cx="641160" cy="398520"/>
          </a:xfrm>
        </p:grpSpPr>
        <p:sp>
          <p:nvSpPr>
            <p:cNvPr id="16" name="Connecteur droit 15"/>
            <p:cNvSpPr/>
            <p:nvPr/>
          </p:nvSpPr>
          <p:spPr>
            <a:xfrm>
              <a:off x="3645000" y="4363920"/>
              <a:ext cx="1440" cy="398520"/>
            </a:xfrm>
            <a:prstGeom prst="line">
              <a:avLst/>
            </a:prstGeom>
            <a:noFill/>
            <a:ln w="54720">
              <a:solidFill>
                <a:srgbClr val="00FF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7" name="Connecteur droit 16"/>
            <p:cNvSpPr/>
            <p:nvPr/>
          </p:nvSpPr>
          <p:spPr>
            <a:xfrm>
              <a:off x="3637080" y="4389480"/>
              <a:ext cx="641160" cy="1440"/>
            </a:xfrm>
            <a:prstGeom prst="line">
              <a:avLst/>
            </a:prstGeom>
            <a:noFill/>
            <a:ln w="54720">
              <a:solidFill>
                <a:srgbClr val="00FF00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189000" y="-75240"/>
            <a:ext cx="10310760" cy="1128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msmincho" pitchFamily="2"/>
                <a:cs typeface="msmincho" pitchFamily="2"/>
              </a:rPr>
              <a:t>The various steps to estimate the</a:t>
            </a:r>
            <a:br>
              <a:rPr lang="en-GB" sz="28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msmincho" pitchFamily="2"/>
                <a:cs typeface="msmincho" pitchFamily="2"/>
              </a:rPr>
            </a:br>
            <a:r>
              <a:rPr lang="en-GB" sz="28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msmincho" pitchFamily="2"/>
                <a:cs typeface="msmincho" pitchFamily="2"/>
              </a:rPr>
              <a:t>Global climate changes in the futur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1668600" y="1787400"/>
            <a:ext cx="3722400" cy="422640"/>
            <a:chOff x="1668600" y="1787400"/>
            <a:chExt cx="3722400" cy="422640"/>
          </a:xfrm>
        </p:grpSpPr>
        <p:sp>
          <p:nvSpPr>
            <p:cNvPr id="4" name="Forme libre 3"/>
            <p:cNvSpPr/>
            <p:nvPr/>
          </p:nvSpPr>
          <p:spPr>
            <a:xfrm>
              <a:off x="1668600" y="1787400"/>
              <a:ext cx="3722400" cy="358920"/>
            </a:xfrm>
            <a:custGeom>
              <a:avLst>
                <a:gd name="f0" fmla="val 95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 w="54720">
              <a:solidFill>
                <a:srgbClr val="0000FF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5" name="Forme libre 4"/>
            <p:cNvSpPr/>
            <p:nvPr/>
          </p:nvSpPr>
          <p:spPr>
            <a:xfrm>
              <a:off x="1668600" y="1787400"/>
              <a:ext cx="3722400" cy="4226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CO2 emissions</a:t>
              </a: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1736639" y="3129120"/>
            <a:ext cx="3722759" cy="844920"/>
            <a:chOff x="1736639" y="3129120"/>
            <a:chExt cx="3722759" cy="844920"/>
          </a:xfrm>
        </p:grpSpPr>
        <p:sp>
          <p:nvSpPr>
            <p:cNvPr id="7" name="Forme libre 6"/>
            <p:cNvSpPr/>
            <p:nvPr/>
          </p:nvSpPr>
          <p:spPr>
            <a:xfrm>
              <a:off x="1736639" y="3129120"/>
              <a:ext cx="3722759" cy="718920"/>
            </a:xfrm>
            <a:custGeom>
              <a:avLst>
                <a:gd name="f0" fmla="val 4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 w="54720">
              <a:solidFill>
                <a:srgbClr val="0000FF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8" name="Forme libre 7"/>
            <p:cNvSpPr/>
            <p:nvPr/>
          </p:nvSpPr>
          <p:spPr>
            <a:xfrm>
              <a:off x="1736639" y="3129120"/>
              <a:ext cx="3722759" cy="8449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CO2 atmospheric concentration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1736639" y="4819680"/>
            <a:ext cx="3722759" cy="844920"/>
            <a:chOff x="1736639" y="4819680"/>
            <a:chExt cx="3722759" cy="844920"/>
          </a:xfrm>
        </p:grpSpPr>
        <p:sp>
          <p:nvSpPr>
            <p:cNvPr id="10" name="Forme libre 9"/>
            <p:cNvSpPr/>
            <p:nvPr/>
          </p:nvSpPr>
          <p:spPr>
            <a:xfrm>
              <a:off x="1736639" y="4819680"/>
              <a:ext cx="3722759" cy="719280"/>
            </a:xfrm>
            <a:custGeom>
              <a:avLst>
                <a:gd name="f0" fmla="val 4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 w="54720">
              <a:solidFill>
                <a:srgbClr val="0000FF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1" name="Forme libre 10"/>
            <p:cNvSpPr/>
            <p:nvPr/>
          </p:nvSpPr>
          <p:spPr>
            <a:xfrm>
              <a:off x="1736639" y="4819680"/>
              <a:ext cx="3722759" cy="8449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Global climate</a:t>
              </a:r>
            </a:p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changes</a:t>
              </a: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1736639" y="6478559"/>
            <a:ext cx="3722759" cy="844920"/>
            <a:chOff x="1736639" y="6478559"/>
            <a:chExt cx="3722759" cy="844920"/>
          </a:xfrm>
        </p:grpSpPr>
        <p:sp>
          <p:nvSpPr>
            <p:cNvPr id="13" name="Forme libre 12"/>
            <p:cNvSpPr/>
            <p:nvPr/>
          </p:nvSpPr>
          <p:spPr>
            <a:xfrm>
              <a:off x="1736639" y="6478559"/>
              <a:ext cx="3722759" cy="719280"/>
            </a:xfrm>
            <a:custGeom>
              <a:avLst>
                <a:gd name="f0" fmla="val 4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 w="54720">
              <a:solidFill>
                <a:srgbClr val="0000FF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1736639" y="6478559"/>
              <a:ext cx="3722759" cy="8449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Regional climate changes</a:t>
              </a:r>
            </a:p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(extrem events)</a:t>
              </a: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4280040" y="1247760"/>
            <a:ext cx="3722400" cy="422640"/>
            <a:chOff x="4280040" y="1247760"/>
            <a:chExt cx="3722400" cy="422640"/>
          </a:xfrm>
        </p:grpSpPr>
        <p:sp>
          <p:nvSpPr>
            <p:cNvPr id="16" name="Forme libre 15"/>
            <p:cNvSpPr/>
            <p:nvPr/>
          </p:nvSpPr>
          <p:spPr>
            <a:xfrm>
              <a:off x="4280040" y="1247760"/>
              <a:ext cx="3722400" cy="358920"/>
            </a:xfrm>
            <a:custGeom>
              <a:avLst>
                <a:gd name="f0" fmla="val 95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 w="54720">
              <a:solidFill>
                <a:srgbClr val="00FF00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7" name="Forme libre 16"/>
            <p:cNvSpPr/>
            <p:nvPr/>
          </p:nvSpPr>
          <p:spPr>
            <a:xfrm>
              <a:off x="4280040" y="1247760"/>
              <a:ext cx="3722400" cy="4226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Socio-economic assumptions</a:t>
              </a: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4316400" y="2293920"/>
            <a:ext cx="3722759" cy="844920"/>
            <a:chOff x="4316400" y="2293920"/>
            <a:chExt cx="3722759" cy="844920"/>
          </a:xfrm>
        </p:grpSpPr>
        <p:sp>
          <p:nvSpPr>
            <p:cNvPr id="19" name="Forme libre 18"/>
            <p:cNvSpPr/>
            <p:nvPr/>
          </p:nvSpPr>
          <p:spPr>
            <a:xfrm>
              <a:off x="4316400" y="2293920"/>
              <a:ext cx="3722759" cy="722159"/>
            </a:xfrm>
            <a:custGeom>
              <a:avLst>
                <a:gd name="f0" fmla="val 4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 w="54720">
              <a:solidFill>
                <a:srgbClr val="00FF00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4316400" y="2293920"/>
              <a:ext cx="3722759" cy="8449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Carbon model</a:t>
              </a:r>
            </a:p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(ocean, vegetation, soil)</a:t>
              </a: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4316400" y="3984480"/>
            <a:ext cx="3722759" cy="844920"/>
            <a:chOff x="4316400" y="3984480"/>
            <a:chExt cx="3722759" cy="844920"/>
          </a:xfrm>
        </p:grpSpPr>
        <p:sp>
          <p:nvSpPr>
            <p:cNvPr id="22" name="Forme libre 21"/>
            <p:cNvSpPr/>
            <p:nvPr/>
          </p:nvSpPr>
          <p:spPr>
            <a:xfrm>
              <a:off x="4316400" y="3984480"/>
              <a:ext cx="3722759" cy="719280"/>
            </a:xfrm>
            <a:custGeom>
              <a:avLst>
                <a:gd name="f0" fmla="val 4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 w="54720">
              <a:solidFill>
                <a:srgbClr val="00FF00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4316400" y="3984480"/>
              <a:ext cx="3722759" cy="8449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Climate model</a:t>
              </a:r>
            </a:p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(atmosphere, ocean,)</a:t>
              </a: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4316400" y="5640480"/>
            <a:ext cx="3722759" cy="844920"/>
            <a:chOff x="4316400" y="5640480"/>
            <a:chExt cx="3722759" cy="844920"/>
          </a:xfrm>
        </p:grpSpPr>
        <p:sp>
          <p:nvSpPr>
            <p:cNvPr id="25" name="Forme libre 24"/>
            <p:cNvSpPr/>
            <p:nvPr/>
          </p:nvSpPr>
          <p:spPr>
            <a:xfrm>
              <a:off x="4316400" y="5640480"/>
              <a:ext cx="3722759" cy="718920"/>
            </a:xfrm>
            <a:custGeom>
              <a:avLst>
                <a:gd name="f0" fmla="val 4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 w="54720">
              <a:solidFill>
                <a:srgbClr val="00FF00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4316400" y="5640480"/>
              <a:ext cx="3722759" cy="8449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Regional or theoretical</a:t>
              </a:r>
            </a:p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model</a:t>
              </a:r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5486399" y="3524399"/>
            <a:ext cx="641520" cy="398161"/>
            <a:chOff x="5486399" y="3524399"/>
            <a:chExt cx="641520" cy="398161"/>
          </a:xfrm>
        </p:grpSpPr>
        <p:sp>
          <p:nvSpPr>
            <p:cNvPr id="28" name="Connecteur droit 27"/>
            <p:cNvSpPr/>
            <p:nvPr/>
          </p:nvSpPr>
          <p:spPr>
            <a:xfrm>
              <a:off x="6116760" y="3524399"/>
              <a:ext cx="1439" cy="398161"/>
            </a:xfrm>
            <a:prstGeom prst="line">
              <a:avLst/>
            </a:prstGeom>
            <a:noFill/>
            <a:ln w="54720">
              <a:solidFill>
                <a:srgbClr val="0000FF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29" name="Connecteur droit 28"/>
            <p:cNvSpPr/>
            <p:nvPr/>
          </p:nvSpPr>
          <p:spPr>
            <a:xfrm>
              <a:off x="5486399" y="3537000"/>
              <a:ext cx="641520" cy="1440"/>
            </a:xfrm>
            <a:prstGeom prst="line">
              <a:avLst/>
            </a:prstGeom>
            <a:noFill/>
            <a:ln w="54720">
              <a:solidFill>
                <a:srgbClr val="0000FF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  <p:grpSp>
        <p:nvGrpSpPr>
          <p:cNvPr id="30" name="Groupe 29"/>
          <p:cNvGrpSpPr/>
          <p:nvPr/>
        </p:nvGrpSpPr>
        <p:grpSpPr>
          <a:xfrm>
            <a:off x="5415120" y="1976400"/>
            <a:ext cx="715680" cy="303120"/>
            <a:chOff x="5415120" y="1976400"/>
            <a:chExt cx="715680" cy="303120"/>
          </a:xfrm>
        </p:grpSpPr>
        <p:sp>
          <p:nvSpPr>
            <p:cNvPr id="31" name="Connecteur droit 30"/>
            <p:cNvSpPr/>
            <p:nvPr/>
          </p:nvSpPr>
          <p:spPr>
            <a:xfrm>
              <a:off x="6119640" y="1976400"/>
              <a:ext cx="1800" cy="303120"/>
            </a:xfrm>
            <a:prstGeom prst="line">
              <a:avLst/>
            </a:prstGeom>
            <a:noFill/>
            <a:ln w="54720">
              <a:solidFill>
                <a:srgbClr val="0000FF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32" name="Connecteur droit 31"/>
            <p:cNvSpPr/>
            <p:nvPr/>
          </p:nvSpPr>
          <p:spPr>
            <a:xfrm>
              <a:off x="5415120" y="1986119"/>
              <a:ext cx="715680" cy="1441"/>
            </a:xfrm>
            <a:prstGeom prst="line">
              <a:avLst/>
            </a:prstGeom>
            <a:noFill/>
            <a:ln w="54720">
              <a:solidFill>
                <a:srgbClr val="0000FF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5486399" y="5180040"/>
            <a:ext cx="641520" cy="398520"/>
            <a:chOff x="5486399" y="5180040"/>
            <a:chExt cx="641520" cy="398520"/>
          </a:xfrm>
        </p:grpSpPr>
        <p:sp>
          <p:nvSpPr>
            <p:cNvPr id="34" name="Connecteur droit 33"/>
            <p:cNvSpPr/>
            <p:nvPr/>
          </p:nvSpPr>
          <p:spPr>
            <a:xfrm>
              <a:off x="6116760" y="5180040"/>
              <a:ext cx="1439" cy="398520"/>
            </a:xfrm>
            <a:prstGeom prst="line">
              <a:avLst/>
            </a:prstGeom>
            <a:noFill/>
            <a:ln w="54720">
              <a:solidFill>
                <a:srgbClr val="0000FF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35" name="Connecteur droit 34"/>
            <p:cNvSpPr/>
            <p:nvPr/>
          </p:nvSpPr>
          <p:spPr>
            <a:xfrm>
              <a:off x="5486399" y="5192640"/>
              <a:ext cx="641520" cy="1800"/>
            </a:xfrm>
            <a:prstGeom prst="line">
              <a:avLst/>
            </a:prstGeom>
            <a:noFill/>
            <a:ln w="54720">
              <a:solidFill>
                <a:srgbClr val="0000FF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  <p:grpSp>
        <p:nvGrpSpPr>
          <p:cNvPr id="36" name="Groupe 35"/>
          <p:cNvGrpSpPr/>
          <p:nvPr/>
        </p:nvGrpSpPr>
        <p:grpSpPr>
          <a:xfrm>
            <a:off x="3600360" y="1371599"/>
            <a:ext cx="641520" cy="403201"/>
            <a:chOff x="3600360" y="1371599"/>
            <a:chExt cx="641520" cy="403201"/>
          </a:xfrm>
        </p:grpSpPr>
        <p:sp>
          <p:nvSpPr>
            <p:cNvPr id="37" name="Connecteur droit 36"/>
            <p:cNvSpPr/>
            <p:nvPr/>
          </p:nvSpPr>
          <p:spPr>
            <a:xfrm>
              <a:off x="3608280" y="1371599"/>
              <a:ext cx="1799" cy="403201"/>
            </a:xfrm>
            <a:prstGeom prst="line">
              <a:avLst/>
            </a:prstGeom>
            <a:noFill/>
            <a:ln w="54720">
              <a:solidFill>
                <a:srgbClr val="00FF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38" name="Connecteur droit 37"/>
            <p:cNvSpPr/>
            <p:nvPr/>
          </p:nvSpPr>
          <p:spPr>
            <a:xfrm>
              <a:off x="3600360" y="1398600"/>
              <a:ext cx="641520" cy="1440"/>
            </a:xfrm>
            <a:prstGeom prst="line">
              <a:avLst/>
            </a:prstGeom>
            <a:noFill/>
            <a:ln w="54720">
              <a:solidFill>
                <a:srgbClr val="00FF00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3637080" y="2671920"/>
            <a:ext cx="641160" cy="398159"/>
            <a:chOff x="3637080" y="2671920"/>
            <a:chExt cx="641160" cy="398159"/>
          </a:xfrm>
        </p:grpSpPr>
        <p:sp>
          <p:nvSpPr>
            <p:cNvPr id="40" name="Connecteur droit 39"/>
            <p:cNvSpPr/>
            <p:nvPr/>
          </p:nvSpPr>
          <p:spPr>
            <a:xfrm>
              <a:off x="3645000" y="2671920"/>
              <a:ext cx="1440" cy="398159"/>
            </a:xfrm>
            <a:prstGeom prst="line">
              <a:avLst/>
            </a:prstGeom>
            <a:noFill/>
            <a:ln w="54720">
              <a:solidFill>
                <a:srgbClr val="00FF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41" name="Connecteur droit 40"/>
            <p:cNvSpPr/>
            <p:nvPr/>
          </p:nvSpPr>
          <p:spPr>
            <a:xfrm>
              <a:off x="3637080" y="2698920"/>
              <a:ext cx="641160" cy="1440"/>
            </a:xfrm>
            <a:prstGeom prst="line">
              <a:avLst/>
            </a:prstGeom>
            <a:noFill/>
            <a:ln w="54720">
              <a:solidFill>
                <a:srgbClr val="00FF00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  <p:grpSp>
        <p:nvGrpSpPr>
          <p:cNvPr id="42" name="Groupe 41"/>
          <p:cNvGrpSpPr/>
          <p:nvPr/>
        </p:nvGrpSpPr>
        <p:grpSpPr>
          <a:xfrm>
            <a:off x="3637080" y="4363920"/>
            <a:ext cx="641160" cy="398520"/>
            <a:chOff x="3637080" y="4363920"/>
            <a:chExt cx="641160" cy="398520"/>
          </a:xfrm>
        </p:grpSpPr>
        <p:sp>
          <p:nvSpPr>
            <p:cNvPr id="43" name="Connecteur droit 42"/>
            <p:cNvSpPr/>
            <p:nvPr/>
          </p:nvSpPr>
          <p:spPr>
            <a:xfrm>
              <a:off x="3645000" y="4363920"/>
              <a:ext cx="1440" cy="398520"/>
            </a:xfrm>
            <a:prstGeom prst="line">
              <a:avLst/>
            </a:prstGeom>
            <a:noFill/>
            <a:ln w="54720">
              <a:solidFill>
                <a:srgbClr val="00FF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44" name="Connecteur droit 43"/>
            <p:cNvSpPr/>
            <p:nvPr/>
          </p:nvSpPr>
          <p:spPr>
            <a:xfrm>
              <a:off x="3637080" y="4389480"/>
              <a:ext cx="641160" cy="1440"/>
            </a:xfrm>
            <a:prstGeom prst="line">
              <a:avLst/>
            </a:prstGeom>
            <a:noFill/>
            <a:ln w="54720">
              <a:solidFill>
                <a:srgbClr val="00FF00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  <p:grpSp>
        <p:nvGrpSpPr>
          <p:cNvPr id="45" name="Groupe 44"/>
          <p:cNvGrpSpPr/>
          <p:nvPr/>
        </p:nvGrpSpPr>
        <p:grpSpPr>
          <a:xfrm>
            <a:off x="3638519" y="6021360"/>
            <a:ext cx="641521" cy="398520"/>
            <a:chOff x="3638519" y="6021360"/>
            <a:chExt cx="641521" cy="398520"/>
          </a:xfrm>
        </p:grpSpPr>
        <p:sp>
          <p:nvSpPr>
            <p:cNvPr id="46" name="Connecteur droit 45"/>
            <p:cNvSpPr/>
            <p:nvPr/>
          </p:nvSpPr>
          <p:spPr>
            <a:xfrm>
              <a:off x="3646440" y="6021360"/>
              <a:ext cx="1799" cy="398520"/>
            </a:xfrm>
            <a:prstGeom prst="line">
              <a:avLst/>
            </a:prstGeom>
            <a:noFill/>
            <a:ln w="54720">
              <a:solidFill>
                <a:srgbClr val="00FF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47" name="Connecteur droit 46"/>
            <p:cNvSpPr/>
            <p:nvPr/>
          </p:nvSpPr>
          <p:spPr>
            <a:xfrm>
              <a:off x="3638519" y="6046920"/>
              <a:ext cx="641521" cy="1440"/>
            </a:xfrm>
            <a:prstGeom prst="line">
              <a:avLst/>
            </a:prstGeom>
            <a:noFill/>
            <a:ln w="54720">
              <a:solidFill>
                <a:srgbClr val="00FF00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189000" y="-75240"/>
            <a:ext cx="10310760" cy="1128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msmincho" pitchFamily="2"/>
                <a:cs typeface="msmincho" pitchFamily="2"/>
              </a:rPr>
              <a:t>The various steps to estimate the</a:t>
            </a:r>
            <a:br>
              <a:rPr lang="en-GB" sz="28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msmincho" pitchFamily="2"/>
                <a:cs typeface="msmincho" pitchFamily="2"/>
              </a:rPr>
            </a:br>
            <a:r>
              <a:rPr lang="en-GB" sz="28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msmincho" pitchFamily="2"/>
                <a:cs typeface="msmincho" pitchFamily="2"/>
              </a:rPr>
              <a:t>Global climate changes in the futur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1668600" y="1787400"/>
            <a:ext cx="3722400" cy="422640"/>
            <a:chOff x="1668600" y="1787400"/>
            <a:chExt cx="3722400" cy="422640"/>
          </a:xfrm>
        </p:grpSpPr>
        <p:sp>
          <p:nvSpPr>
            <p:cNvPr id="4" name="Forme libre 3"/>
            <p:cNvSpPr/>
            <p:nvPr/>
          </p:nvSpPr>
          <p:spPr>
            <a:xfrm>
              <a:off x="1668600" y="1787400"/>
              <a:ext cx="3722400" cy="358920"/>
            </a:xfrm>
            <a:custGeom>
              <a:avLst>
                <a:gd name="f0" fmla="val 95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 w="54720">
              <a:solidFill>
                <a:srgbClr val="0000FF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5" name="Forme libre 4"/>
            <p:cNvSpPr/>
            <p:nvPr/>
          </p:nvSpPr>
          <p:spPr>
            <a:xfrm>
              <a:off x="1668600" y="1787400"/>
              <a:ext cx="3722400" cy="4226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CO2 emissions</a:t>
              </a: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1736639" y="3129120"/>
            <a:ext cx="3722759" cy="844920"/>
            <a:chOff x="1736639" y="3129120"/>
            <a:chExt cx="3722759" cy="844920"/>
          </a:xfrm>
        </p:grpSpPr>
        <p:sp>
          <p:nvSpPr>
            <p:cNvPr id="7" name="Forme libre 6"/>
            <p:cNvSpPr/>
            <p:nvPr/>
          </p:nvSpPr>
          <p:spPr>
            <a:xfrm>
              <a:off x="1736639" y="3129120"/>
              <a:ext cx="3722759" cy="718920"/>
            </a:xfrm>
            <a:custGeom>
              <a:avLst>
                <a:gd name="f0" fmla="val 4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 w="54720">
              <a:solidFill>
                <a:srgbClr val="0000FF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8" name="Forme libre 7"/>
            <p:cNvSpPr/>
            <p:nvPr/>
          </p:nvSpPr>
          <p:spPr>
            <a:xfrm>
              <a:off x="1736639" y="3129120"/>
              <a:ext cx="3722759" cy="8449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CO2 atmospheric concentration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1736639" y="4819680"/>
            <a:ext cx="3722759" cy="844920"/>
            <a:chOff x="1736639" y="4819680"/>
            <a:chExt cx="3722759" cy="844920"/>
          </a:xfrm>
        </p:grpSpPr>
        <p:sp>
          <p:nvSpPr>
            <p:cNvPr id="10" name="Forme libre 9"/>
            <p:cNvSpPr/>
            <p:nvPr/>
          </p:nvSpPr>
          <p:spPr>
            <a:xfrm>
              <a:off x="1736639" y="4819680"/>
              <a:ext cx="3722759" cy="719280"/>
            </a:xfrm>
            <a:custGeom>
              <a:avLst>
                <a:gd name="f0" fmla="val 4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 w="54720">
              <a:solidFill>
                <a:srgbClr val="0000FF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1" name="Forme libre 10"/>
            <p:cNvSpPr/>
            <p:nvPr/>
          </p:nvSpPr>
          <p:spPr>
            <a:xfrm>
              <a:off x="1736639" y="4819680"/>
              <a:ext cx="3722759" cy="8449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Global climate</a:t>
              </a:r>
            </a:p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changes</a:t>
              </a: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1736639" y="6478559"/>
            <a:ext cx="3722759" cy="844920"/>
            <a:chOff x="1736639" y="6478559"/>
            <a:chExt cx="3722759" cy="844920"/>
          </a:xfrm>
        </p:grpSpPr>
        <p:sp>
          <p:nvSpPr>
            <p:cNvPr id="13" name="Forme libre 12"/>
            <p:cNvSpPr/>
            <p:nvPr/>
          </p:nvSpPr>
          <p:spPr>
            <a:xfrm>
              <a:off x="1736639" y="6478559"/>
              <a:ext cx="3722759" cy="719280"/>
            </a:xfrm>
            <a:custGeom>
              <a:avLst>
                <a:gd name="f0" fmla="val 4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 w="54720">
              <a:solidFill>
                <a:srgbClr val="0000FF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1736639" y="6478559"/>
              <a:ext cx="3722759" cy="8449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Regional climate changes</a:t>
              </a:r>
            </a:p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(extrem events)</a:t>
              </a: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4280040" y="1247760"/>
            <a:ext cx="3722400" cy="422640"/>
            <a:chOff x="4280040" y="1247760"/>
            <a:chExt cx="3722400" cy="422640"/>
          </a:xfrm>
        </p:grpSpPr>
        <p:sp>
          <p:nvSpPr>
            <p:cNvPr id="16" name="Forme libre 15"/>
            <p:cNvSpPr/>
            <p:nvPr/>
          </p:nvSpPr>
          <p:spPr>
            <a:xfrm>
              <a:off x="4280040" y="1247760"/>
              <a:ext cx="3722400" cy="358920"/>
            </a:xfrm>
            <a:custGeom>
              <a:avLst>
                <a:gd name="f0" fmla="val 95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 w="54720">
              <a:solidFill>
                <a:srgbClr val="00FF00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7" name="Forme libre 16"/>
            <p:cNvSpPr/>
            <p:nvPr/>
          </p:nvSpPr>
          <p:spPr>
            <a:xfrm>
              <a:off x="4280040" y="1247760"/>
              <a:ext cx="3722400" cy="4226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Socio-economic assumptions</a:t>
              </a: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4316400" y="2293920"/>
            <a:ext cx="3722759" cy="844920"/>
            <a:chOff x="4316400" y="2293920"/>
            <a:chExt cx="3722759" cy="844920"/>
          </a:xfrm>
        </p:grpSpPr>
        <p:sp>
          <p:nvSpPr>
            <p:cNvPr id="19" name="Forme libre 18"/>
            <p:cNvSpPr/>
            <p:nvPr/>
          </p:nvSpPr>
          <p:spPr>
            <a:xfrm>
              <a:off x="4316400" y="2293920"/>
              <a:ext cx="3722759" cy="722159"/>
            </a:xfrm>
            <a:custGeom>
              <a:avLst>
                <a:gd name="f0" fmla="val 4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 w="54720">
              <a:solidFill>
                <a:srgbClr val="00FF00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4316400" y="2293920"/>
              <a:ext cx="3722759" cy="8449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Carbon model</a:t>
              </a:r>
            </a:p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(ocean, vegetation, soil)</a:t>
              </a: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4316400" y="3984480"/>
            <a:ext cx="3722759" cy="844920"/>
            <a:chOff x="4316400" y="3984480"/>
            <a:chExt cx="3722759" cy="844920"/>
          </a:xfrm>
        </p:grpSpPr>
        <p:sp>
          <p:nvSpPr>
            <p:cNvPr id="22" name="Forme libre 21"/>
            <p:cNvSpPr/>
            <p:nvPr/>
          </p:nvSpPr>
          <p:spPr>
            <a:xfrm>
              <a:off x="4316400" y="3984480"/>
              <a:ext cx="3722759" cy="719280"/>
            </a:xfrm>
            <a:custGeom>
              <a:avLst>
                <a:gd name="f0" fmla="val 4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 w="54720">
              <a:solidFill>
                <a:srgbClr val="00FF00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4316400" y="3984480"/>
              <a:ext cx="3722759" cy="8449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Climate model</a:t>
              </a:r>
            </a:p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(atmsophere, ocean,)</a:t>
              </a: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4316400" y="5640480"/>
            <a:ext cx="3722759" cy="844920"/>
            <a:chOff x="4316400" y="5640480"/>
            <a:chExt cx="3722759" cy="844920"/>
          </a:xfrm>
        </p:grpSpPr>
        <p:sp>
          <p:nvSpPr>
            <p:cNvPr id="25" name="Forme libre 24"/>
            <p:cNvSpPr/>
            <p:nvPr/>
          </p:nvSpPr>
          <p:spPr>
            <a:xfrm>
              <a:off x="4316400" y="5640480"/>
              <a:ext cx="3722759" cy="718920"/>
            </a:xfrm>
            <a:custGeom>
              <a:avLst>
                <a:gd name="f0" fmla="val 4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 w="54720">
              <a:solidFill>
                <a:srgbClr val="00FF00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4316400" y="5640480"/>
              <a:ext cx="3722759" cy="8449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Regional or theoretical</a:t>
              </a:r>
            </a:p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model</a:t>
              </a:r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5486399" y="3524399"/>
            <a:ext cx="641520" cy="398161"/>
            <a:chOff x="5486399" y="3524399"/>
            <a:chExt cx="641520" cy="398161"/>
          </a:xfrm>
        </p:grpSpPr>
        <p:sp>
          <p:nvSpPr>
            <p:cNvPr id="28" name="Connecteur droit 27"/>
            <p:cNvSpPr/>
            <p:nvPr/>
          </p:nvSpPr>
          <p:spPr>
            <a:xfrm>
              <a:off x="6116760" y="3524399"/>
              <a:ext cx="1439" cy="398161"/>
            </a:xfrm>
            <a:prstGeom prst="line">
              <a:avLst/>
            </a:prstGeom>
            <a:noFill/>
            <a:ln w="54720">
              <a:solidFill>
                <a:srgbClr val="0000FF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29" name="Connecteur droit 28"/>
            <p:cNvSpPr/>
            <p:nvPr/>
          </p:nvSpPr>
          <p:spPr>
            <a:xfrm>
              <a:off x="5486399" y="3537000"/>
              <a:ext cx="641520" cy="1440"/>
            </a:xfrm>
            <a:prstGeom prst="line">
              <a:avLst/>
            </a:prstGeom>
            <a:noFill/>
            <a:ln w="54720">
              <a:solidFill>
                <a:srgbClr val="0000FF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  <p:grpSp>
        <p:nvGrpSpPr>
          <p:cNvPr id="30" name="Groupe 29"/>
          <p:cNvGrpSpPr/>
          <p:nvPr/>
        </p:nvGrpSpPr>
        <p:grpSpPr>
          <a:xfrm>
            <a:off x="5415120" y="1976400"/>
            <a:ext cx="715680" cy="303120"/>
            <a:chOff x="5415120" y="1976400"/>
            <a:chExt cx="715680" cy="303120"/>
          </a:xfrm>
        </p:grpSpPr>
        <p:sp>
          <p:nvSpPr>
            <p:cNvPr id="31" name="Connecteur droit 30"/>
            <p:cNvSpPr/>
            <p:nvPr/>
          </p:nvSpPr>
          <p:spPr>
            <a:xfrm>
              <a:off x="6119640" y="1976400"/>
              <a:ext cx="1800" cy="303120"/>
            </a:xfrm>
            <a:prstGeom prst="line">
              <a:avLst/>
            </a:prstGeom>
            <a:noFill/>
            <a:ln w="54720">
              <a:solidFill>
                <a:srgbClr val="0000FF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32" name="Connecteur droit 31"/>
            <p:cNvSpPr/>
            <p:nvPr/>
          </p:nvSpPr>
          <p:spPr>
            <a:xfrm>
              <a:off x="5415120" y="1986119"/>
              <a:ext cx="715680" cy="1441"/>
            </a:xfrm>
            <a:prstGeom prst="line">
              <a:avLst/>
            </a:prstGeom>
            <a:noFill/>
            <a:ln w="54720">
              <a:solidFill>
                <a:srgbClr val="0000FF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  <p:grpSp>
        <p:nvGrpSpPr>
          <p:cNvPr id="33" name="Groupe 32"/>
          <p:cNvGrpSpPr/>
          <p:nvPr/>
        </p:nvGrpSpPr>
        <p:grpSpPr>
          <a:xfrm>
            <a:off x="5486399" y="5180040"/>
            <a:ext cx="641520" cy="398520"/>
            <a:chOff x="5486399" y="5180040"/>
            <a:chExt cx="641520" cy="398520"/>
          </a:xfrm>
        </p:grpSpPr>
        <p:sp>
          <p:nvSpPr>
            <p:cNvPr id="34" name="Connecteur droit 33"/>
            <p:cNvSpPr/>
            <p:nvPr/>
          </p:nvSpPr>
          <p:spPr>
            <a:xfrm>
              <a:off x="6116760" y="5180040"/>
              <a:ext cx="1439" cy="398520"/>
            </a:xfrm>
            <a:prstGeom prst="line">
              <a:avLst/>
            </a:prstGeom>
            <a:noFill/>
            <a:ln w="54720">
              <a:solidFill>
                <a:srgbClr val="0000FF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35" name="Connecteur droit 34"/>
            <p:cNvSpPr/>
            <p:nvPr/>
          </p:nvSpPr>
          <p:spPr>
            <a:xfrm>
              <a:off x="5486399" y="5192640"/>
              <a:ext cx="641520" cy="1800"/>
            </a:xfrm>
            <a:prstGeom prst="line">
              <a:avLst/>
            </a:prstGeom>
            <a:noFill/>
            <a:ln w="54720">
              <a:solidFill>
                <a:srgbClr val="0000FF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  <p:grpSp>
        <p:nvGrpSpPr>
          <p:cNvPr id="36" name="Groupe 35"/>
          <p:cNvGrpSpPr/>
          <p:nvPr/>
        </p:nvGrpSpPr>
        <p:grpSpPr>
          <a:xfrm>
            <a:off x="3600360" y="1371599"/>
            <a:ext cx="641520" cy="403201"/>
            <a:chOff x="3600360" y="1371599"/>
            <a:chExt cx="641520" cy="403201"/>
          </a:xfrm>
        </p:grpSpPr>
        <p:sp>
          <p:nvSpPr>
            <p:cNvPr id="37" name="Connecteur droit 36"/>
            <p:cNvSpPr/>
            <p:nvPr/>
          </p:nvSpPr>
          <p:spPr>
            <a:xfrm>
              <a:off x="3608280" y="1371599"/>
              <a:ext cx="1799" cy="403201"/>
            </a:xfrm>
            <a:prstGeom prst="line">
              <a:avLst/>
            </a:prstGeom>
            <a:noFill/>
            <a:ln w="54720">
              <a:solidFill>
                <a:srgbClr val="00FF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38" name="Connecteur droit 37"/>
            <p:cNvSpPr/>
            <p:nvPr/>
          </p:nvSpPr>
          <p:spPr>
            <a:xfrm>
              <a:off x="3600360" y="1398600"/>
              <a:ext cx="641520" cy="1440"/>
            </a:xfrm>
            <a:prstGeom prst="line">
              <a:avLst/>
            </a:prstGeom>
            <a:noFill/>
            <a:ln w="54720">
              <a:solidFill>
                <a:srgbClr val="00FF00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3637080" y="2671920"/>
            <a:ext cx="641160" cy="398159"/>
            <a:chOff x="3637080" y="2671920"/>
            <a:chExt cx="641160" cy="398159"/>
          </a:xfrm>
        </p:grpSpPr>
        <p:sp>
          <p:nvSpPr>
            <p:cNvPr id="40" name="Connecteur droit 39"/>
            <p:cNvSpPr/>
            <p:nvPr/>
          </p:nvSpPr>
          <p:spPr>
            <a:xfrm>
              <a:off x="3645000" y="2671920"/>
              <a:ext cx="1440" cy="398159"/>
            </a:xfrm>
            <a:prstGeom prst="line">
              <a:avLst/>
            </a:prstGeom>
            <a:noFill/>
            <a:ln w="54720">
              <a:solidFill>
                <a:srgbClr val="00FF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41" name="Connecteur droit 40"/>
            <p:cNvSpPr/>
            <p:nvPr/>
          </p:nvSpPr>
          <p:spPr>
            <a:xfrm>
              <a:off x="3637080" y="2698920"/>
              <a:ext cx="641160" cy="1440"/>
            </a:xfrm>
            <a:prstGeom prst="line">
              <a:avLst/>
            </a:prstGeom>
            <a:noFill/>
            <a:ln w="54720">
              <a:solidFill>
                <a:srgbClr val="00FF00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  <p:grpSp>
        <p:nvGrpSpPr>
          <p:cNvPr id="42" name="Groupe 41"/>
          <p:cNvGrpSpPr/>
          <p:nvPr/>
        </p:nvGrpSpPr>
        <p:grpSpPr>
          <a:xfrm>
            <a:off x="3637080" y="4363920"/>
            <a:ext cx="641160" cy="398520"/>
            <a:chOff x="3637080" y="4363920"/>
            <a:chExt cx="641160" cy="398520"/>
          </a:xfrm>
        </p:grpSpPr>
        <p:sp>
          <p:nvSpPr>
            <p:cNvPr id="43" name="Connecteur droit 42"/>
            <p:cNvSpPr/>
            <p:nvPr/>
          </p:nvSpPr>
          <p:spPr>
            <a:xfrm>
              <a:off x="3645000" y="4363920"/>
              <a:ext cx="1440" cy="398520"/>
            </a:xfrm>
            <a:prstGeom prst="line">
              <a:avLst/>
            </a:prstGeom>
            <a:noFill/>
            <a:ln w="54720">
              <a:solidFill>
                <a:srgbClr val="00FF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44" name="Connecteur droit 43"/>
            <p:cNvSpPr/>
            <p:nvPr/>
          </p:nvSpPr>
          <p:spPr>
            <a:xfrm>
              <a:off x="3637080" y="4389480"/>
              <a:ext cx="641160" cy="1440"/>
            </a:xfrm>
            <a:prstGeom prst="line">
              <a:avLst/>
            </a:prstGeom>
            <a:noFill/>
            <a:ln w="54720">
              <a:solidFill>
                <a:srgbClr val="00FF00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  <p:grpSp>
        <p:nvGrpSpPr>
          <p:cNvPr id="45" name="Groupe 44"/>
          <p:cNvGrpSpPr/>
          <p:nvPr/>
        </p:nvGrpSpPr>
        <p:grpSpPr>
          <a:xfrm>
            <a:off x="3638519" y="6021360"/>
            <a:ext cx="641521" cy="398520"/>
            <a:chOff x="3638519" y="6021360"/>
            <a:chExt cx="641521" cy="398520"/>
          </a:xfrm>
        </p:grpSpPr>
        <p:sp>
          <p:nvSpPr>
            <p:cNvPr id="46" name="Connecteur droit 45"/>
            <p:cNvSpPr/>
            <p:nvPr/>
          </p:nvSpPr>
          <p:spPr>
            <a:xfrm>
              <a:off x="3646440" y="6021360"/>
              <a:ext cx="1799" cy="398520"/>
            </a:xfrm>
            <a:prstGeom prst="line">
              <a:avLst/>
            </a:prstGeom>
            <a:noFill/>
            <a:ln w="54720">
              <a:solidFill>
                <a:srgbClr val="00FF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47" name="Connecteur droit 46"/>
            <p:cNvSpPr/>
            <p:nvPr/>
          </p:nvSpPr>
          <p:spPr>
            <a:xfrm>
              <a:off x="3638519" y="6046920"/>
              <a:ext cx="641521" cy="1440"/>
            </a:xfrm>
            <a:prstGeom prst="line">
              <a:avLst/>
            </a:prstGeom>
            <a:noFill/>
            <a:ln w="54720">
              <a:solidFill>
                <a:srgbClr val="00FF00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  <p:grpSp>
        <p:nvGrpSpPr>
          <p:cNvPr id="48" name="Groupe 47"/>
          <p:cNvGrpSpPr/>
          <p:nvPr/>
        </p:nvGrpSpPr>
        <p:grpSpPr>
          <a:xfrm>
            <a:off x="6135840" y="2703240"/>
            <a:ext cx="2350800" cy="2514600"/>
            <a:chOff x="6135840" y="2703240"/>
            <a:chExt cx="2350800" cy="2514600"/>
          </a:xfrm>
        </p:grpSpPr>
        <p:sp>
          <p:nvSpPr>
            <p:cNvPr id="49" name="Connecteur droit 48"/>
            <p:cNvSpPr/>
            <p:nvPr/>
          </p:nvSpPr>
          <p:spPr>
            <a:xfrm flipV="1">
              <a:off x="6135840" y="5153040"/>
              <a:ext cx="2314440" cy="30240"/>
            </a:xfrm>
            <a:prstGeom prst="line">
              <a:avLst/>
            </a:prstGeom>
            <a:noFill/>
            <a:ln w="54720">
              <a:solidFill>
                <a:srgbClr val="0000FF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50" name="Connecteur droit 49"/>
            <p:cNvSpPr/>
            <p:nvPr/>
          </p:nvSpPr>
          <p:spPr>
            <a:xfrm flipV="1">
              <a:off x="8445599" y="2703240"/>
              <a:ext cx="1441" cy="2514600"/>
            </a:xfrm>
            <a:prstGeom prst="line">
              <a:avLst/>
            </a:prstGeom>
            <a:noFill/>
            <a:ln w="54720">
              <a:solidFill>
                <a:srgbClr val="0000FF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51" name="Connecteur droit 50"/>
            <p:cNvSpPr/>
            <p:nvPr/>
          </p:nvSpPr>
          <p:spPr>
            <a:xfrm flipH="1">
              <a:off x="7967520" y="2714760"/>
              <a:ext cx="519120" cy="7920"/>
            </a:xfrm>
            <a:prstGeom prst="line">
              <a:avLst/>
            </a:prstGeom>
            <a:noFill/>
            <a:ln w="54720">
              <a:solidFill>
                <a:srgbClr val="0000FF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  <p:sp>
        <p:nvSpPr>
          <p:cNvPr id="52" name="Connecteur droit 51"/>
          <p:cNvSpPr/>
          <p:nvPr/>
        </p:nvSpPr>
        <p:spPr>
          <a:xfrm flipV="1">
            <a:off x="5457960" y="6857640"/>
            <a:ext cx="3581280" cy="25560"/>
          </a:xfrm>
          <a:prstGeom prst="line">
            <a:avLst/>
          </a:prstGeom>
          <a:noFill/>
          <a:ln w="54720">
            <a:solidFill>
              <a:srgbClr val="0000FF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53" name="Connecteur droit 52"/>
          <p:cNvSpPr/>
          <p:nvPr/>
        </p:nvSpPr>
        <p:spPr>
          <a:xfrm flipH="1" flipV="1">
            <a:off x="9007200" y="1390680"/>
            <a:ext cx="36360" cy="5532480"/>
          </a:xfrm>
          <a:prstGeom prst="line">
            <a:avLst/>
          </a:prstGeom>
          <a:noFill/>
          <a:ln w="54720">
            <a:solidFill>
              <a:srgbClr val="0000FF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54" name="Connecteur droit 53"/>
          <p:cNvSpPr/>
          <p:nvPr/>
        </p:nvSpPr>
        <p:spPr>
          <a:xfrm flipH="1">
            <a:off x="8027640" y="1414440"/>
            <a:ext cx="1011240" cy="1440"/>
          </a:xfrm>
          <a:prstGeom prst="line">
            <a:avLst/>
          </a:prstGeom>
          <a:noFill/>
          <a:ln w="54720">
            <a:solidFill>
              <a:srgbClr val="0000FF"/>
            </a:solidFill>
            <a:custDash>
              <a:ds d="100000" sp="100000"/>
            </a:custDash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4987" r="38593" b="50766"/>
          <a:stretch>
            <a:fillRect/>
          </a:stretch>
        </p:blipFill>
        <p:spPr>
          <a:xfrm>
            <a:off x="282600" y="1073160"/>
            <a:ext cx="10202760" cy="61642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rme libre 2"/>
          <p:cNvSpPr/>
          <p:nvPr/>
        </p:nvSpPr>
        <p:spPr>
          <a:xfrm>
            <a:off x="189000" y="140400"/>
            <a:ext cx="10310760" cy="1128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msmincho" pitchFamily="2"/>
                <a:cs typeface="msmincho" pitchFamily="2"/>
              </a:rPr>
              <a:t>Emissions et concentrations de CO2:</a:t>
            </a:r>
          </a:p>
          <a:p>
            <a:pPr marL="0" marR="0" lvl="0" indent="0" algn="ctr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msmincho" pitchFamily="2"/>
                <a:cs typeface="msmincho" pitchFamily="2"/>
              </a:rPr>
              <a:t>utilisation de scénarios</a:t>
            </a:r>
          </a:p>
        </p:txBody>
      </p:sp>
      <p:sp>
        <p:nvSpPr>
          <p:cNvPr id="4" name="Forme libre 3"/>
          <p:cNvSpPr/>
          <p:nvPr/>
        </p:nvSpPr>
        <p:spPr>
          <a:xfrm>
            <a:off x="7456320" y="7129440"/>
            <a:ext cx="3036960" cy="34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r" rtl="0" hangingPunct="1">
              <a:lnSpc>
                <a:spcPct val="94000"/>
              </a:lnSpc>
              <a:spcBef>
                <a:spcPts val="862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Source: GIEC 2001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17560" y="817560"/>
            <a:ext cx="8780400" cy="65833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rme libre 2"/>
          <p:cNvSpPr/>
          <p:nvPr/>
        </p:nvSpPr>
        <p:spPr>
          <a:xfrm>
            <a:off x="7435800" y="7161120"/>
            <a:ext cx="3036960" cy="34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r" rtl="0" hangingPunct="1">
              <a:lnSpc>
                <a:spcPct val="94000"/>
              </a:lnSpc>
              <a:spcBef>
                <a:spcPts val="862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Source: GIEC 2007</a:t>
            </a:r>
          </a:p>
        </p:txBody>
      </p:sp>
      <p:sp>
        <p:nvSpPr>
          <p:cNvPr id="4" name="Forme libre 3"/>
          <p:cNvSpPr/>
          <p:nvPr/>
        </p:nvSpPr>
        <p:spPr>
          <a:xfrm>
            <a:off x="190440" y="391320"/>
            <a:ext cx="10310760" cy="627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msmincho" pitchFamily="2"/>
                <a:cs typeface="msmincho" pitchFamily="2"/>
              </a:rPr>
              <a:t>Évolutions de la température globale</a:t>
            </a:r>
          </a:p>
        </p:txBody>
      </p:sp>
      <p:sp>
        <p:nvSpPr>
          <p:cNvPr id="5" name="Forme libre 4"/>
          <p:cNvSpPr/>
          <p:nvPr/>
        </p:nvSpPr>
        <p:spPr>
          <a:xfrm>
            <a:off x="7072200" y="3479760"/>
            <a:ext cx="330480" cy="3052800"/>
          </a:xfrm>
          <a:custGeom>
            <a:avLst>
              <a:gd name="f0" fmla="val 103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36000">
            <a:solidFill>
              <a:srgbClr val="0000FF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8620199" y="1928879"/>
            <a:ext cx="330120" cy="4603679"/>
          </a:xfrm>
          <a:custGeom>
            <a:avLst>
              <a:gd name="f0" fmla="val 103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36000">
            <a:solidFill>
              <a:srgbClr val="FF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32040" y="847799"/>
            <a:ext cx="8948520" cy="63403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e 2"/>
          <p:cNvGrpSpPr/>
          <p:nvPr/>
        </p:nvGrpSpPr>
        <p:grpSpPr>
          <a:xfrm>
            <a:off x="1049399" y="132480"/>
            <a:ext cx="8440560" cy="706680"/>
            <a:chOff x="1049399" y="132480"/>
            <a:chExt cx="8440560" cy="706680"/>
          </a:xfrm>
        </p:grpSpPr>
        <p:sp>
          <p:nvSpPr>
            <p:cNvPr id="4" name="Forme libre 3"/>
            <p:cNvSpPr/>
            <p:nvPr/>
          </p:nvSpPr>
          <p:spPr>
            <a:xfrm>
              <a:off x="1049399" y="341280"/>
              <a:ext cx="8440560" cy="297000"/>
            </a:xfrm>
            <a:custGeom>
              <a:avLst>
                <a:gd name="f0" fmla="val 116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5" name="Forme libre 4"/>
            <p:cNvSpPr/>
            <p:nvPr/>
          </p:nvSpPr>
          <p:spPr>
            <a:xfrm>
              <a:off x="1049399" y="132480"/>
              <a:ext cx="8440560" cy="7066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94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3200" b="1" i="0" u="none" strike="noStrike" baseline="0">
                  <a:ln>
                    <a:noFill/>
                  </a:ln>
                  <a:solidFill>
                    <a:srgbClr val="239400"/>
                  </a:solidFill>
                  <a:latin typeface="Times New Roman" pitchFamily="18"/>
                  <a:ea typeface="msmincho" pitchFamily="2"/>
                  <a:cs typeface="msmincho" pitchFamily="2"/>
                </a:rPr>
                <a:t>Et dans 100 ans ?</a:t>
              </a:r>
            </a:p>
          </p:txBody>
        </p:sp>
      </p:grpSp>
      <p:sp>
        <p:nvSpPr>
          <p:cNvPr id="6" name="Forme libre 5"/>
          <p:cNvSpPr/>
          <p:nvPr/>
        </p:nvSpPr>
        <p:spPr>
          <a:xfrm>
            <a:off x="7456320" y="7129440"/>
            <a:ext cx="3036960" cy="34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r" rtl="0" hangingPunct="1">
              <a:lnSpc>
                <a:spcPct val="94000"/>
              </a:lnSpc>
              <a:spcBef>
                <a:spcPts val="862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Source: GIEC 2001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377640" y="34920"/>
            <a:ext cx="10080360" cy="1008359"/>
          </a:xfrm>
        </p:spPr>
        <p:txBody>
          <a:bodyPr wrap="none" anchorCtr="0">
            <a:spAutoFit/>
          </a:bodyPr>
          <a:lstStyle/>
          <a:p>
            <a:pPr lvl="0">
              <a:lnSpc>
                <a:spcPct val="94000"/>
              </a:lnSpc>
            </a:pPr>
            <a:r>
              <a:rPr lang="en-GB" sz="4000">
                <a:solidFill>
                  <a:srgbClr val="3333CC"/>
                </a:solidFill>
              </a:rPr>
              <a:t>Extension vers le nord de la cellule de Hadley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3440" y="-179280"/>
            <a:ext cx="10655280" cy="133207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 3"/>
          <p:cNvSpPr/>
          <p:nvPr/>
        </p:nvSpPr>
        <p:spPr>
          <a:xfrm>
            <a:off x="8442360" y="7020000"/>
            <a:ext cx="1800360" cy="375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[Hourdin]</a:t>
            </a:r>
          </a:p>
        </p:txBody>
      </p:sp>
      <p:sp>
        <p:nvSpPr>
          <p:cNvPr id="5" name="Connecteur droit 4"/>
          <p:cNvSpPr/>
          <p:nvPr/>
        </p:nvSpPr>
        <p:spPr>
          <a:xfrm flipH="1" flipV="1">
            <a:off x="3603600" y="1565280"/>
            <a:ext cx="804959" cy="1036800"/>
          </a:xfrm>
          <a:prstGeom prst="line">
            <a:avLst/>
          </a:prstGeom>
          <a:noFill/>
          <a:ln w="360000">
            <a:solidFill>
              <a:srgbClr val="FFCC99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6" name="Connecteur droit 5"/>
          <p:cNvSpPr/>
          <p:nvPr/>
        </p:nvSpPr>
        <p:spPr>
          <a:xfrm flipH="1">
            <a:off x="3603240" y="6416640"/>
            <a:ext cx="862200" cy="870120"/>
          </a:xfrm>
          <a:prstGeom prst="line">
            <a:avLst/>
          </a:prstGeom>
          <a:noFill/>
          <a:ln w="360000">
            <a:solidFill>
              <a:srgbClr val="FFCC99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pic>
        <p:nvPicPr>
          <p:cNvPr id="7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78000" y="3851279"/>
            <a:ext cx="1050839" cy="10018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orme libre 7"/>
          <p:cNvSpPr/>
          <p:nvPr/>
        </p:nvSpPr>
        <p:spPr>
          <a:xfrm>
            <a:off x="1979640" y="3780000"/>
            <a:ext cx="1081080" cy="1260360"/>
          </a:xfrm>
          <a:custGeom>
            <a:avLst>
              <a:gd name="f0" fmla="val 3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w="9360">
            <a:solidFill>
              <a:srgbClr val="FFFFFF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9" name="Connecteur droit 8"/>
          <p:cNvSpPr/>
          <p:nvPr/>
        </p:nvSpPr>
        <p:spPr>
          <a:xfrm>
            <a:off x="1619280" y="4464000"/>
            <a:ext cx="1800360" cy="1800"/>
          </a:xfrm>
          <a:prstGeom prst="line">
            <a:avLst/>
          </a:prstGeom>
          <a:noFill/>
          <a:ln w="360000">
            <a:solidFill>
              <a:srgbClr val="FFFF66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679320" y="237240"/>
            <a:ext cx="9218880" cy="627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msmincho" pitchFamily="2"/>
                <a:cs typeface="msmincho" pitchFamily="2"/>
              </a:rPr>
              <a:t>Projection pour l'an 2100</a:t>
            </a:r>
          </a:p>
        </p:txBody>
      </p:sp>
      <p:sp>
        <p:nvSpPr>
          <p:cNvPr id="3" name="Forme libre 2"/>
          <p:cNvSpPr/>
          <p:nvPr/>
        </p:nvSpPr>
        <p:spPr>
          <a:xfrm>
            <a:off x="1385999" y="1015919"/>
            <a:ext cx="7948440" cy="491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25160" algn="l"/>
                <a:tab pos="874439" algn="l"/>
                <a:tab pos="1323720" algn="l"/>
                <a:tab pos="1773000" algn="l"/>
                <a:tab pos="2222280" algn="l"/>
                <a:tab pos="2671560" algn="l"/>
                <a:tab pos="3120840" algn="l"/>
                <a:tab pos="3570120" algn="l"/>
                <a:tab pos="4019400" algn="l"/>
                <a:tab pos="4468680" algn="l"/>
                <a:tab pos="4917960" algn="l"/>
                <a:tab pos="5389560" algn="l"/>
                <a:tab pos="5816520" algn="l"/>
                <a:tab pos="6265799" algn="l"/>
                <a:tab pos="6715080" algn="l"/>
                <a:tab pos="7164360" algn="l"/>
                <a:tab pos="7613640" algn="l"/>
                <a:tab pos="8062560" algn="l"/>
                <a:tab pos="8511840" algn="l"/>
                <a:tab pos="8961120" algn="l"/>
                <a:tab pos="8962920" algn="l"/>
                <a:tab pos="9412200" algn="l"/>
                <a:tab pos="9861480" algn="l"/>
                <a:tab pos="10321920" algn="l"/>
                <a:tab pos="10779119" algn="l"/>
                <a:tab pos="10780560" algn="l"/>
                <a:tab pos="10782000" algn="l"/>
              </a:tabLst>
            </a:pPr>
            <a:r>
              <a: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	Changement des températures pour le scénario A2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4920" y="1755720"/>
            <a:ext cx="5586480" cy="461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86520" y="1755720"/>
            <a:ext cx="5416560" cy="46054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rme libre 5"/>
          <p:cNvSpPr/>
          <p:nvPr/>
        </p:nvSpPr>
        <p:spPr>
          <a:xfrm>
            <a:off x="7435800" y="7161120"/>
            <a:ext cx="3036960" cy="34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r" rtl="0" hangingPunct="1">
              <a:lnSpc>
                <a:spcPct val="94000"/>
              </a:lnSpc>
              <a:spcBef>
                <a:spcPts val="862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Source: CNRM et IPSL, 2006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679320" y="237240"/>
            <a:ext cx="9218880" cy="627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msmincho" pitchFamily="2"/>
                <a:cs typeface="msmincho" pitchFamily="2"/>
              </a:rPr>
              <a:t>Projection pour l'an 2100</a:t>
            </a:r>
          </a:p>
        </p:txBody>
      </p:sp>
      <p:sp>
        <p:nvSpPr>
          <p:cNvPr id="3" name="Forme libre 2"/>
          <p:cNvSpPr/>
          <p:nvPr/>
        </p:nvSpPr>
        <p:spPr>
          <a:xfrm>
            <a:off x="1557359" y="1100159"/>
            <a:ext cx="7948440" cy="491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25160" algn="l"/>
                <a:tab pos="874439" algn="l"/>
                <a:tab pos="1323720" algn="l"/>
                <a:tab pos="1773000" algn="l"/>
                <a:tab pos="2222280" algn="l"/>
                <a:tab pos="2671560" algn="l"/>
                <a:tab pos="3120840" algn="l"/>
                <a:tab pos="3570120" algn="l"/>
                <a:tab pos="4019400" algn="l"/>
                <a:tab pos="4468680" algn="l"/>
                <a:tab pos="4917960" algn="l"/>
                <a:tab pos="5389560" algn="l"/>
                <a:tab pos="5816520" algn="l"/>
                <a:tab pos="6265799" algn="l"/>
                <a:tab pos="6715080" algn="l"/>
                <a:tab pos="7164360" algn="l"/>
                <a:tab pos="7613640" algn="l"/>
                <a:tab pos="8062560" algn="l"/>
                <a:tab pos="8511840" algn="l"/>
                <a:tab pos="8961120" algn="l"/>
                <a:tab pos="8962920" algn="l"/>
                <a:tab pos="9412200" algn="l"/>
                <a:tab pos="9861480" algn="l"/>
                <a:tab pos="10321920" algn="l"/>
                <a:tab pos="10779119" algn="l"/>
                <a:tab pos="10780560" algn="l"/>
                <a:tab pos="10782000" algn="l"/>
              </a:tabLst>
            </a:pPr>
            <a:r>
              <a: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	Changement de précipitations pour le scénario A2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4920" y="1755720"/>
            <a:ext cx="5586480" cy="461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86520" y="1755720"/>
            <a:ext cx="5416560" cy="46054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rme libre 5"/>
          <p:cNvSpPr/>
          <p:nvPr/>
        </p:nvSpPr>
        <p:spPr>
          <a:xfrm>
            <a:off x="7435800" y="7161120"/>
            <a:ext cx="3036960" cy="34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r" rtl="0" hangingPunct="1">
              <a:lnSpc>
                <a:spcPct val="94000"/>
              </a:lnSpc>
              <a:spcBef>
                <a:spcPts val="862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Source: CNRM et IPSL, 2006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785880" y="153720"/>
            <a:ext cx="9128160" cy="773280"/>
          </a:xfrm>
        </p:spPr>
        <p:txBody>
          <a:bodyPr wrap="none" anchorCtr="0">
            <a:spAutoFit/>
          </a:bodyPr>
          <a:lstStyle/>
          <a:p>
            <a:pPr lvl="0">
              <a:lnSpc>
                <a:spcPct val="94000"/>
              </a:lnSpc>
            </a:pPr>
            <a:r>
              <a:rPr lang="en-GB">
                <a:solidFill>
                  <a:srgbClr val="3333CC"/>
                </a:solidFill>
              </a:rPr>
              <a:t>La circulation de Hadley</a:t>
            </a:r>
          </a:p>
        </p:txBody>
      </p:sp>
      <p:sp>
        <p:nvSpPr>
          <p:cNvPr id="3" name="Forme libre 2"/>
          <p:cNvSpPr/>
          <p:nvPr/>
        </p:nvSpPr>
        <p:spPr>
          <a:xfrm>
            <a:off x="7218360" y="6227640"/>
            <a:ext cx="1728719" cy="1007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1123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Haute pression en surface (anticyclone)</a:t>
            </a:r>
          </a:p>
        </p:txBody>
      </p:sp>
      <p:sp>
        <p:nvSpPr>
          <p:cNvPr id="4" name="Forme libre 3"/>
          <p:cNvSpPr/>
          <p:nvPr/>
        </p:nvSpPr>
        <p:spPr>
          <a:xfrm>
            <a:off x="4554360" y="6227640"/>
            <a:ext cx="1729080" cy="709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1123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Basse pression en surface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01640" y="900000"/>
            <a:ext cx="7848720" cy="5173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4920" y="1755720"/>
            <a:ext cx="5586480" cy="461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86520" y="1755720"/>
            <a:ext cx="5416560" cy="46054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 3"/>
          <p:cNvSpPr/>
          <p:nvPr/>
        </p:nvSpPr>
        <p:spPr>
          <a:xfrm>
            <a:off x="1857240" y="4106880"/>
            <a:ext cx="560520" cy="45251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200 f10 1"/>
              <a:gd name="f16" fmla="*/ 18400 f10 1"/>
              <a:gd name="f17" fmla="*/ 18400 f11 1"/>
              <a:gd name="f18" fmla="*/ 3200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3160 f10 1"/>
              <a:gd name="f25" fmla="*/ 3160 f11 1"/>
              <a:gd name="f26" fmla="*/ 0 f10 1"/>
              <a:gd name="f27" fmla="*/ 10800 f11 1"/>
              <a:gd name="f28" fmla="*/ 18440 f11 1"/>
              <a:gd name="f29" fmla="*/ 21600 f11 1"/>
              <a:gd name="f30" fmla="*/ 18440 f10 1"/>
              <a:gd name="f31" fmla="*/ 21600 f10 1"/>
              <a:gd name="f32" fmla="+- 0 0 f19"/>
              <a:gd name="f33" fmla="+- f20 0 f1"/>
              <a:gd name="f34" fmla="+- f21 0 f1"/>
              <a:gd name="f35" fmla="*/ f32 f0 1"/>
              <a:gd name="f36" fmla="+- f34 0 f33"/>
              <a:gd name="f37" fmla="*/ f35 1 f5"/>
              <a:gd name="f38" fmla="+- f37 0 f1"/>
              <a:gd name="f39" fmla="cos 1 f38"/>
              <a:gd name="f40" fmla="sin 1 f38"/>
              <a:gd name="f41" fmla="+- 0 0 f39"/>
              <a:gd name="f42" fmla="+- 0 0 f40"/>
              <a:gd name="f43" fmla="*/ 10800 f41 1"/>
              <a:gd name="f44" fmla="*/ 10800 f42 1"/>
              <a:gd name="f45" fmla="*/ f43 f43 1"/>
              <a:gd name="f46" fmla="*/ f44 f44 1"/>
              <a:gd name="f47" fmla="+- f45 f46 0"/>
              <a:gd name="f48" fmla="sqrt f47"/>
              <a:gd name="f49" fmla="*/ f6 1 f48"/>
              <a:gd name="f50" fmla="*/ f41 f49 1"/>
              <a:gd name="f51" fmla="*/ f42 f49 1"/>
              <a:gd name="f52" fmla="+- 10800 0 f50"/>
              <a:gd name="f53" fmla="+- 10800 0 f5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22" y="f23"/>
              </a:cxn>
              <a:cxn ang="f33">
                <a:pos x="f24" y="f25"/>
              </a:cxn>
              <a:cxn ang="f33">
                <a:pos x="f26" y="f27"/>
              </a:cxn>
              <a:cxn ang="f33">
                <a:pos x="f24" y="f28"/>
              </a:cxn>
              <a:cxn ang="f33">
                <a:pos x="f22" y="f29"/>
              </a:cxn>
              <a:cxn ang="f33">
                <a:pos x="f30" y="f28"/>
              </a:cxn>
              <a:cxn ang="f33">
                <a:pos x="f31" y="f27"/>
              </a:cxn>
              <a:cxn ang="f33">
                <a:pos x="f30" y="f25"/>
              </a:cxn>
            </a:cxnLst>
            <a:rect l="f15" t="f18" r="f16" b="f17"/>
            <a:pathLst>
              <a:path w="21600" h="21600">
                <a:moveTo>
                  <a:pt x="f52" y="f53"/>
                </a:moveTo>
                <a:arcTo wR="f9" hR="f9" stAng="f33" swAng="f36"/>
                <a:close/>
              </a:path>
            </a:pathLst>
          </a:custGeom>
          <a:noFill/>
          <a:ln w="36000">
            <a:solidFill>
              <a:srgbClr val="FF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7005599" y="4108320"/>
            <a:ext cx="560520" cy="45251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200 f10 1"/>
              <a:gd name="f16" fmla="*/ 18400 f10 1"/>
              <a:gd name="f17" fmla="*/ 18400 f11 1"/>
              <a:gd name="f18" fmla="*/ 3200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3160 f10 1"/>
              <a:gd name="f25" fmla="*/ 3160 f11 1"/>
              <a:gd name="f26" fmla="*/ 0 f10 1"/>
              <a:gd name="f27" fmla="*/ 10800 f11 1"/>
              <a:gd name="f28" fmla="*/ 18440 f11 1"/>
              <a:gd name="f29" fmla="*/ 21600 f11 1"/>
              <a:gd name="f30" fmla="*/ 18440 f10 1"/>
              <a:gd name="f31" fmla="*/ 21600 f10 1"/>
              <a:gd name="f32" fmla="+- 0 0 f19"/>
              <a:gd name="f33" fmla="+- f20 0 f1"/>
              <a:gd name="f34" fmla="+- f21 0 f1"/>
              <a:gd name="f35" fmla="*/ f32 f0 1"/>
              <a:gd name="f36" fmla="+- f34 0 f33"/>
              <a:gd name="f37" fmla="*/ f35 1 f5"/>
              <a:gd name="f38" fmla="+- f37 0 f1"/>
              <a:gd name="f39" fmla="cos 1 f38"/>
              <a:gd name="f40" fmla="sin 1 f38"/>
              <a:gd name="f41" fmla="+- 0 0 f39"/>
              <a:gd name="f42" fmla="+- 0 0 f40"/>
              <a:gd name="f43" fmla="*/ 10800 f41 1"/>
              <a:gd name="f44" fmla="*/ 10800 f42 1"/>
              <a:gd name="f45" fmla="*/ f43 f43 1"/>
              <a:gd name="f46" fmla="*/ f44 f44 1"/>
              <a:gd name="f47" fmla="+- f45 f46 0"/>
              <a:gd name="f48" fmla="sqrt f47"/>
              <a:gd name="f49" fmla="*/ f6 1 f48"/>
              <a:gd name="f50" fmla="*/ f41 f49 1"/>
              <a:gd name="f51" fmla="*/ f42 f49 1"/>
              <a:gd name="f52" fmla="+- 10800 0 f50"/>
              <a:gd name="f53" fmla="+- 10800 0 f5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22" y="f23"/>
              </a:cxn>
              <a:cxn ang="f33">
                <a:pos x="f24" y="f25"/>
              </a:cxn>
              <a:cxn ang="f33">
                <a:pos x="f26" y="f27"/>
              </a:cxn>
              <a:cxn ang="f33">
                <a:pos x="f24" y="f28"/>
              </a:cxn>
              <a:cxn ang="f33">
                <a:pos x="f22" y="f29"/>
              </a:cxn>
              <a:cxn ang="f33">
                <a:pos x="f30" y="f28"/>
              </a:cxn>
              <a:cxn ang="f33">
                <a:pos x="f31" y="f27"/>
              </a:cxn>
              <a:cxn ang="f33">
                <a:pos x="f30" y="f25"/>
              </a:cxn>
            </a:cxnLst>
            <a:rect l="f15" t="f18" r="f16" b="f17"/>
            <a:pathLst>
              <a:path w="21600" h="21600">
                <a:moveTo>
                  <a:pt x="f52" y="f53"/>
                </a:moveTo>
                <a:arcTo wR="f9" hR="f9" stAng="f33" swAng="f36"/>
                <a:close/>
              </a:path>
            </a:pathLst>
          </a:custGeom>
          <a:noFill/>
          <a:ln w="36000">
            <a:solidFill>
              <a:srgbClr val="FF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7653240" y="3387600"/>
            <a:ext cx="560520" cy="45251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200 f10 1"/>
              <a:gd name="f16" fmla="*/ 18400 f10 1"/>
              <a:gd name="f17" fmla="*/ 18400 f11 1"/>
              <a:gd name="f18" fmla="*/ 3200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3160 f10 1"/>
              <a:gd name="f25" fmla="*/ 3160 f11 1"/>
              <a:gd name="f26" fmla="*/ 0 f10 1"/>
              <a:gd name="f27" fmla="*/ 10800 f11 1"/>
              <a:gd name="f28" fmla="*/ 18440 f11 1"/>
              <a:gd name="f29" fmla="*/ 21600 f11 1"/>
              <a:gd name="f30" fmla="*/ 18440 f10 1"/>
              <a:gd name="f31" fmla="*/ 21600 f10 1"/>
              <a:gd name="f32" fmla="+- 0 0 f19"/>
              <a:gd name="f33" fmla="+- f20 0 f1"/>
              <a:gd name="f34" fmla="+- f21 0 f1"/>
              <a:gd name="f35" fmla="*/ f32 f0 1"/>
              <a:gd name="f36" fmla="+- f34 0 f33"/>
              <a:gd name="f37" fmla="*/ f35 1 f5"/>
              <a:gd name="f38" fmla="+- f37 0 f1"/>
              <a:gd name="f39" fmla="cos 1 f38"/>
              <a:gd name="f40" fmla="sin 1 f38"/>
              <a:gd name="f41" fmla="+- 0 0 f39"/>
              <a:gd name="f42" fmla="+- 0 0 f40"/>
              <a:gd name="f43" fmla="*/ 10800 f41 1"/>
              <a:gd name="f44" fmla="*/ 10800 f42 1"/>
              <a:gd name="f45" fmla="*/ f43 f43 1"/>
              <a:gd name="f46" fmla="*/ f44 f44 1"/>
              <a:gd name="f47" fmla="+- f45 f46 0"/>
              <a:gd name="f48" fmla="sqrt f47"/>
              <a:gd name="f49" fmla="*/ f6 1 f48"/>
              <a:gd name="f50" fmla="*/ f41 f49 1"/>
              <a:gd name="f51" fmla="*/ f42 f49 1"/>
              <a:gd name="f52" fmla="+- 10800 0 f50"/>
              <a:gd name="f53" fmla="+- 10800 0 f5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22" y="f23"/>
              </a:cxn>
              <a:cxn ang="f33">
                <a:pos x="f24" y="f25"/>
              </a:cxn>
              <a:cxn ang="f33">
                <a:pos x="f26" y="f27"/>
              </a:cxn>
              <a:cxn ang="f33">
                <a:pos x="f24" y="f28"/>
              </a:cxn>
              <a:cxn ang="f33">
                <a:pos x="f22" y="f29"/>
              </a:cxn>
              <a:cxn ang="f33">
                <a:pos x="f30" y="f28"/>
              </a:cxn>
              <a:cxn ang="f33">
                <a:pos x="f31" y="f27"/>
              </a:cxn>
              <a:cxn ang="f33">
                <a:pos x="f30" y="f25"/>
              </a:cxn>
            </a:cxnLst>
            <a:rect l="f15" t="f18" r="f16" b="f17"/>
            <a:pathLst>
              <a:path w="21600" h="21600">
                <a:moveTo>
                  <a:pt x="f52" y="f53"/>
                </a:moveTo>
                <a:arcTo wR="f9" hR="f9" stAng="f33" swAng="f36"/>
                <a:close/>
              </a:path>
            </a:pathLst>
          </a:custGeom>
          <a:noFill/>
          <a:ln w="36000">
            <a:solidFill>
              <a:srgbClr val="FF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2577960" y="3387600"/>
            <a:ext cx="560520" cy="45251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200 f10 1"/>
              <a:gd name="f16" fmla="*/ 18400 f10 1"/>
              <a:gd name="f17" fmla="*/ 18400 f11 1"/>
              <a:gd name="f18" fmla="*/ 3200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3160 f10 1"/>
              <a:gd name="f25" fmla="*/ 3160 f11 1"/>
              <a:gd name="f26" fmla="*/ 0 f10 1"/>
              <a:gd name="f27" fmla="*/ 10800 f11 1"/>
              <a:gd name="f28" fmla="*/ 18440 f11 1"/>
              <a:gd name="f29" fmla="*/ 21600 f11 1"/>
              <a:gd name="f30" fmla="*/ 18440 f10 1"/>
              <a:gd name="f31" fmla="*/ 21600 f10 1"/>
              <a:gd name="f32" fmla="+- 0 0 f19"/>
              <a:gd name="f33" fmla="+- f20 0 f1"/>
              <a:gd name="f34" fmla="+- f21 0 f1"/>
              <a:gd name="f35" fmla="*/ f32 f0 1"/>
              <a:gd name="f36" fmla="+- f34 0 f33"/>
              <a:gd name="f37" fmla="*/ f35 1 f5"/>
              <a:gd name="f38" fmla="+- f37 0 f1"/>
              <a:gd name="f39" fmla="cos 1 f38"/>
              <a:gd name="f40" fmla="sin 1 f38"/>
              <a:gd name="f41" fmla="+- 0 0 f39"/>
              <a:gd name="f42" fmla="+- 0 0 f40"/>
              <a:gd name="f43" fmla="*/ 10800 f41 1"/>
              <a:gd name="f44" fmla="*/ 10800 f42 1"/>
              <a:gd name="f45" fmla="*/ f43 f43 1"/>
              <a:gd name="f46" fmla="*/ f44 f44 1"/>
              <a:gd name="f47" fmla="+- f45 f46 0"/>
              <a:gd name="f48" fmla="sqrt f47"/>
              <a:gd name="f49" fmla="*/ f6 1 f48"/>
              <a:gd name="f50" fmla="*/ f41 f49 1"/>
              <a:gd name="f51" fmla="*/ f42 f49 1"/>
              <a:gd name="f52" fmla="+- 10800 0 f50"/>
              <a:gd name="f53" fmla="+- 10800 0 f5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22" y="f23"/>
              </a:cxn>
              <a:cxn ang="f33">
                <a:pos x="f24" y="f25"/>
              </a:cxn>
              <a:cxn ang="f33">
                <a:pos x="f26" y="f27"/>
              </a:cxn>
              <a:cxn ang="f33">
                <a:pos x="f24" y="f28"/>
              </a:cxn>
              <a:cxn ang="f33">
                <a:pos x="f22" y="f29"/>
              </a:cxn>
              <a:cxn ang="f33">
                <a:pos x="f30" y="f28"/>
              </a:cxn>
              <a:cxn ang="f33">
                <a:pos x="f31" y="f27"/>
              </a:cxn>
              <a:cxn ang="f33">
                <a:pos x="f30" y="f25"/>
              </a:cxn>
            </a:cxnLst>
            <a:rect l="f15" t="f18" r="f16" b="f17"/>
            <a:pathLst>
              <a:path w="21600" h="21600">
                <a:moveTo>
                  <a:pt x="f52" y="f53"/>
                </a:moveTo>
                <a:arcTo wR="f9" hR="f9" stAng="f33" swAng="f36"/>
                <a:close/>
              </a:path>
            </a:pathLst>
          </a:custGeom>
          <a:noFill/>
          <a:ln w="36000">
            <a:solidFill>
              <a:srgbClr val="FF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8" name="Forme libre 7"/>
          <p:cNvSpPr/>
          <p:nvPr/>
        </p:nvSpPr>
        <p:spPr>
          <a:xfrm>
            <a:off x="8950320" y="3135240"/>
            <a:ext cx="560520" cy="45251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200 f10 1"/>
              <a:gd name="f16" fmla="*/ 18400 f10 1"/>
              <a:gd name="f17" fmla="*/ 18400 f11 1"/>
              <a:gd name="f18" fmla="*/ 3200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3160 f10 1"/>
              <a:gd name="f25" fmla="*/ 3160 f11 1"/>
              <a:gd name="f26" fmla="*/ 0 f10 1"/>
              <a:gd name="f27" fmla="*/ 10800 f11 1"/>
              <a:gd name="f28" fmla="*/ 18440 f11 1"/>
              <a:gd name="f29" fmla="*/ 21600 f11 1"/>
              <a:gd name="f30" fmla="*/ 18440 f10 1"/>
              <a:gd name="f31" fmla="*/ 21600 f10 1"/>
              <a:gd name="f32" fmla="+- 0 0 f19"/>
              <a:gd name="f33" fmla="+- f20 0 f1"/>
              <a:gd name="f34" fmla="+- f21 0 f1"/>
              <a:gd name="f35" fmla="*/ f32 f0 1"/>
              <a:gd name="f36" fmla="+- f34 0 f33"/>
              <a:gd name="f37" fmla="*/ f35 1 f5"/>
              <a:gd name="f38" fmla="+- f37 0 f1"/>
              <a:gd name="f39" fmla="cos 1 f38"/>
              <a:gd name="f40" fmla="sin 1 f38"/>
              <a:gd name="f41" fmla="+- 0 0 f39"/>
              <a:gd name="f42" fmla="+- 0 0 f40"/>
              <a:gd name="f43" fmla="*/ 10800 f41 1"/>
              <a:gd name="f44" fmla="*/ 10800 f42 1"/>
              <a:gd name="f45" fmla="*/ f43 f43 1"/>
              <a:gd name="f46" fmla="*/ f44 f44 1"/>
              <a:gd name="f47" fmla="+- f45 f46 0"/>
              <a:gd name="f48" fmla="sqrt f47"/>
              <a:gd name="f49" fmla="*/ f6 1 f48"/>
              <a:gd name="f50" fmla="*/ f41 f49 1"/>
              <a:gd name="f51" fmla="*/ f42 f49 1"/>
              <a:gd name="f52" fmla="+- 10800 0 f50"/>
              <a:gd name="f53" fmla="+- 10800 0 f5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22" y="f23"/>
              </a:cxn>
              <a:cxn ang="f33">
                <a:pos x="f24" y="f25"/>
              </a:cxn>
              <a:cxn ang="f33">
                <a:pos x="f26" y="f27"/>
              </a:cxn>
              <a:cxn ang="f33">
                <a:pos x="f24" y="f28"/>
              </a:cxn>
              <a:cxn ang="f33">
                <a:pos x="f22" y="f29"/>
              </a:cxn>
              <a:cxn ang="f33">
                <a:pos x="f30" y="f28"/>
              </a:cxn>
              <a:cxn ang="f33">
                <a:pos x="f31" y="f27"/>
              </a:cxn>
              <a:cxn ang="f33">
                <a:pos x="f30" y="f25"/>
              </a:cxn>
            </a:cxnLst>
            <a:rect l="f15" t="f18" r="f16" b="f17"/>
            <a:pathLst>
              <a:path w="21600" h="21600">
                <a:moveTo>
                  <a:pt x="f52" y="f53"/>
                </a:moveTo>
                <a:arcTo wR="f9" hR="f9" stAng="f33" swAng="f36"/>
                <a:close/>
              </a:path>
            </a:pathLst>
          </a:custGeom>
          <a:noFill/>
          <a:ln w="36000">
            <a:solidFill>
              <a:srgbClr val="FF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9" name="Forme libre 8"/>
          <p:cNvSpPr/>
          <p:nvPr/>
        </p:nvSpPr>
        <p:spPr>
          <a:xfrm>
            <a:off x="3873600" y="3135240"/>
            <a:ext cx="560160" cy="45251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200 f10 1"/>
              <a:gd name="f16" fmla="*/ 18400 f10 1"/>
              <a:gd name="f17" fmla="*/ 18400 f11 1"/>
              <a:gd name="f18" fmla="*/ 3200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3160 f10 1"/>
              <a:gd name="f25" fmla="*/ 3160 f11 1"/>
              <a:gd name="f26" fmla="*/ 0 f10 1"/>
              <a:gd name="f27" fmla="*/ 10800 f11 1"/>
              <a:gd name="f28" fmla="*/ 18440 f11 1"/>
              <a:gd name="f29" fmla="*/ 21600 f11 1"/>
              <a:gd name="f30" fmla="*/ 18440 f10 1"/>
              <a:gd name="f31" fmla="*/ 21600 f10 1"/>
              <a:gd name="f32" fmla="+- 0 0 f19"/>
              <a:gd name="f33" fmla="+- f20 0 f1"/>
              <a:gd name="f34" fmla="+- f21 0 f1"/>
              <a:gd name="f35" fmla="*/ f32 f0 1"/>
              <a:gd name="f36" fmla="+- f34 0 f33"/>
              <a:gd name="f37" fmla="*/ f35 1 f5"/>
              <a:gd name="f38" fmla="+- f37 0 f1"/>
              <a:gd name="f39" fmla="cos 1 f38"/>
              <a:gd name="f40" fmla="sin 1 f38"/>
              <a:gd name="f41" fmla="+- 0 0 f39"/>
              <a:gd name="f42" fmla="+- 0 0 f40"/>
              <a:gd name="f43" fmla="*/ 10800 f41 1"/>
              <a:gd name="f44" fmla="*/ 10800 f42 1"/>
              <a:gd name="f45" fmla="*/ f43 f43 1"/>
              <a:gd name="f46" fmla="*/ f44 f44 1"/>
              <a:gd name="f47" fmla="+- f45 f46 0"/>
              <a:gd name="f48" fmla="sqrt f47"/>
              <a:gd name="f49" fmla="*/ f6 1 f48"/>
              <a:gd name="f50" fmla="*/ f41 f49 1"/>
              <a:gd name="f51" fmla="*/ f42 f49 1"/>
              <a:gd name="f52" fmla="+- 10800 0 f50"/>
              <a:gd name="f53" fmla="+- 10800 0 f5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22" y="f23"/>
              </a:cxn>
              <a:cxn ang="f33">
                <a:pos x="f24" y="f25"/>
              </a:cxn>
              <a:cxn ang="f33">
                <a:pos x="f26" y="f27"/>
              </a:cxn>
              <a:cxn ang="f33">
                <a:pos x="f24" y="f28"/>
              </a:cxn>
              <a:cxn ang="f33">
                <a:pos x="f22" y="f29"/>
              </a:cxn>
              <a:cxn ang="f33">
                <a:pos x="f30" y="f28"/>
              </a:cxn>
              <a:cxn ang="f33">
                <a:pos x="f31" y="f27"/>
              </a:cxn>
              <a:cxn ang="f33">
                <a:pos x="f30" y="f25"/>
              </a:cxn>
            </a:cxnLst>
            <a:rect l="f15" t="f18" r="f16" b="f17"/>
            <a:pathLst>
              <a:path w="21600" h="21600">
                <a:moveTo>
                  <a:pt x="f52" y="f53"/>
                </a:moveTo>
                <a:arcTo wR="f9" hR="f9" stAng="f33" swAng="f36"/>
                <a:close/>
              </a:path>
            </a:pathLst>
          </a:custGeom>
          <a:noFill/>
          <a:ln w="36000">
            <a:solidFill>
              <a:srgbClr val="FF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0" name="Forme libre 9"/>
          <p:cNvSpPr/>
          <p:nvPr/>
        </p:nvSpPr>
        <p:spPr>
          <a:xfrm>
            <a:off x="679320" y="237240"/>
            <a:ext cx="9218880" cy="627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msmincho" pitchFamily="2"/>
                <a:cs typeface="msmincho" pitchFamily="2"/>
              </a:rPr>
              <a:t>Projection pour l'an 2100</a:t>
            </a:r>
          </a:p>
        </p:txBody>
      </p:sp>
      <p:sp>
        <p:nvSpPr>
          <p:cNvPr id="11" name="Forme libre 10"/>
          <p:cNvSpPr/>
          <p:nvPr/>
        </p:nvSpPr>
        <p:spPr>
          <a:xfrm>
            <a:off x="1557359" y="1100159"/>
            <a:ext cx="7948440" cy="491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25160" algn="l"/>
                <a:tab pos="874439" algn="l"/>
                <a:tab pos="1323720" algn="l"/>
                <a:tab pos="1773000" algn="l"/>
                <a:tab pos="2222280" algn="l"/>
                <a:tab pos="2671560" algn="l"/>
                <a:tab pos="3120840" algn="l"/>
                <a:tab pos="3570120" algn="l"/>
                <a:tab pos="4019400" algn="l"/>
                <a:tab pos="4468680" algn="l"/>
                <a:tab pos="4917960" algn="l"/>
                <a:tab pos="5389560" algn="l"/>
                <a:tab pos="5816520" algn="l"/>
                <a:tab pos="6265799" algn="l"/>
                <a:tab pos="6715080" algn="l"/>
                <a:tab pos="7164360" algn="l"/>
                <a:tab pos="7613640" algn="l"/>
                <a:tab pos="8062560" algn="l"/>
                <a:tab pos="8511840" algn="l"/>
                <a:tab pos="8961120" algn="l"/>
                <a:tab pos="8962920" algn="l"/>
                <a:tab pos="9412200" algn="l"/>
                <a:tab pos="9861480" algn="l"/>
                <a:tab pos="10321920" algn="l"/>
                <a:tab pos="10779119" algn="l"/>
                <a:tab pos="10780560" algn="l"/>
                <a:tab pos="10782000" algn="l"/>
              </a:tabLst>
            </a:pPr>
            <a:r>
              <a: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	Changement de précipitations pour le scénario A2</a:t>
            </a:r>
          </a:p>
        </p:txBody>
      </p:sp>
      <p:sp>
        <p:nvSpPr>
          <p:cNvPr id="12" name="Forme libre 11"/>
          <p:cNvSpPr/>
          <p:nvPr/>
        </p:nvSpPr>
        <p:spPr>
          <a:xfrm>
            <a:off x="7435800" y="7161120"/>
            <a:ext cx="3036960" cy="34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r" rtl="0" hangingPunct="1">
              <a:lnSpc>
                <a:spcPct val="94000"/>
              </a:lnSpc>
              <a:spcBef>
                <a:spcPts val="862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Source: CNRM et IPSL, 2006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10691640" cy="7559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rme libre 2"/>
          <p:cNvSpPr/>
          <p:nvPr/>
        </p:nvSpPr>
        <p:spPr>
          <a:xfrm>
            <a:off x="7435800" y="7197840"/>
            <a:ext cx="3036960" cy="34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r" rtl="0" hangingPunct="1">
              <a:lnSpc>
                <a:spcPct val="94000"/>
              </a:lnSpc>
              <a:spcBef>
                <a:spcPts val="862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Source: GIEC 2007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7408799" y="264240"/>
            <a:ext cx="3274920" cy="586080"/>
            <a:chOff x="7408799" y="264240"/>
            <a:chExt cx="3274920" cy="586080"/>
          </a:xfrm>
        </p:grpSpPr>
        <p:sp>
          <p:nvSpPr>
            <p:cNvPr id="3" name="Forme libre 2"/>
            <p:cNvSpPr/>
            <p:nvPr/>
          </p:nvSpPr>
          <p:spPr>
            <a:xfrm>
              <a:off x="7408799" y="325440"/>
              <a:ext cx="3274920" cy="474840"/>
            </a:xfrm>
            <a:custGeom>
              <a:avLst>
                <a:gd name="f0" fmla="val 72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4" name="Forme libre 3"/>
            <p:cNvSpPr/>
            <p:nvPr/>
          </p:nvSpPr>
          <p:spPr>
            <a:xfrm>
              <a:off x="7408799" y="264240"/>
              <a:ext cx="3274920" cy="5860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3200" b="0" i="0" u="none" strike="noStrike" baseline="0">
                  <a:ln>
                    <a:noFill/>
                  </a:ln>
                  <a:solidFill>
                    <a:srgbClr val="3333CC"/>
                  </a:solidFill>
                  <a:latin typeface="Arial Unicode MS" pitchFamily="34"/>
                  <a:ea typeface="Lucida Sans" pitchFamily="2"/>
                  <a:cs typeface="Lucida Sans" pitchFamily="2"/>
                </a:rPr>
                <a:t>Climat 21</a:t>
              </a:r>
              <a:r>
                <a:rPr lang="en-GB" sz="3200" b="0" i="0" u="none" strike="noStrike" baseline="30000">
                  <a:ln>
                    <a:noFill/>
                  </a:ln>
                  <a:solidFill>
                    <a:srgbClr val="3333CC"/>
                  </a:solidFill>
                  <a:latin typeface="Arial Unicode MS" pitchFamily="34"/>
                  <a:ea typeface="Lucida Sans" pitchFamily="2"/>
                  <a:cs typeface="Lucida Sans" pitchFamily="2"/>
                </a:rPr>
                <a:t>e</a:t>
              </a:r>
            </a:p>
          </p:txBody>
        </p:sp>
      </p:grpSp>
      <p:sp>
        <p:nvSpPr>
          <p:cNvPr id="5" name="Forme libre 4"/>
          <p:cNvSpPr/>
          <p:nvPr/>
        </p:nvSpPr>
        <p:spPr>
          <a:xfrm>
            <a:off x="293760" y="287280"/>
            <a:ext cx="7494480" cy="609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7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Extension minimale de la glace de mer (été)</a:t>
            </a:r>
          </a:p>
        </p:txBody>
      </p:sp>
      <p:pic>
        <p:nvPicPr>
          <p:cNvPr id="6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19320" y="1081080"/>
            <a:ext cx="9262800" cy="5699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e 6"/>
          <p:cNvGrpSpPr/>
          <p:nvPr/>
        </p:nvGrpSpPr>
        <p:grpSpPr>
          <a:xfrm>
            <a:off x="0" y="1954080"/>
            <a:ext cx="941399" cy="518040"/>
            <a:chOff x="0" y="1954080"/>
            <a:chExt cx="941399" cy="518040"/>
          </a:xfrm>
        </p:grpSpPr>
        <p:sp>
          <p:nvSpPr>
            <p:cNvPr id="8" name="Forme libre 7"/>
            <p:cNvSpPr/>
            <p:nvPr/>
          </p:nvSpPr>
          <p:spPr>
            <a:xfrm>
              <a:off x="0" y="1954080"/>
              <a:ext cx="941399" cy="497160"/>
            </a:xfrm>
            <a:custGeom>
              <a:avLst>
                <a:gd name="f0" fmla="val 69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9" name="Groupe 8"/>
            <p:cNvGrpSpPr/>
            <p:nvPr/>
          </p:nvGrpSpPr>
          <p:grpSpPr>
            <a:xfrm>
              <a:off x="0" y="1955880"/>
              <a:ext cx="933480" cy="516240"/>
              <a:chOff x="0" y="1955880"/>
              <a:chExt cx="933480" cy="516240"/>
            </a:xfrm>
          </p:grpSpPr>
          <p:sp>
            <p:nvSpPr>
              <p:cNvPr id="10" name="Forme libre 9"/>
              <p:cNvSpPr/>
              <p:nvPr/>
            </p:nvSpPr>
            <p:spPr>
              <a:xfrm>
                <a:off x="0" y="1955880"/>
                <a:ext cx="933480" cy="488880"/>
              </a:xfrm>
              <a:custGeom>
                <a:avLst>
                  <a:gd name="f0" fmla="val 70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11" name="Groupe 10"/>
              <p:cNvGrpSpPr/>
              <p:nvPr/>
            </p:nvGrpSpPr>
            <p:grpSpPr>
              <a:xfrm>
                <a:off x="0" y="1955880"/>
                <a:ext cx="928800" cy="516240"/>
                <a:chOff x="0" y="1955880"/>
                <a:chExt cx="928800" cy="516240"/>
              </a:xfrm>
            </p:grpSpPr>
            <p:sp>
              <p:nvSpPr>
                <p:cNvPr id="12" name="Forme libre 11"/>
                <p:cNvSpPr/>
                <p:nvPr/>
              </p:nvSpPr>
              <p:spPr>
                <a:xfrm>
                  <a:off x="0" y="1955880"/>
                  <a:ext cx="928800" cy="484200"/>
                </a:xfrm>
                <a:custGeom>
                  <a:avLst>
                    <a:gd name="f0" fmla="val 71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13" name="Groupe 12"/>
                <p:cNvGrpSpPr/>
                <p:nvPr/>
              </p:nvGrpSpPr>
              <p:grpSpPr>
                <a:xfrm>
                  <a:off x="0" y="1955880"/>
                  <a:ext cx="925559" cy="516240"/>
                  <a:chOff x="0" y="1955880"/>
                  <a:chExt cx="925559" cy="516240"/>
                </a:xfrm>
              </p:grpSpPr>
              <p:sp>
                <p:nvSpPr>
                  <p:cNvPr id="14" name="Forme libre 13"/>
                  <p:cNvSpPr/>
                  <p:nvPr/>
                </p:nvSpPr>
                <p:spPr>
                  <a:xfrm>
                    <a:off x="0" y="1955880"/>
                    <a:ext cx="925559" cy="480960"/>
                  </a:xfrm>
                  <a:custGeom>
                    <a:avLst>
                      <a:gd name="f0" fmla="val 71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15" name="Groupe 14"/>
                  <p:cNvGrpSpPr/>
                  <p:nvPr/>
                </p:nvGrpSpPr>
                <p:grpSpPr>
                  <a:xfrm>
                    <a:off x="0" y="1955880"/>
                    <a:ext cx="923759" cy="516240"/>
                    <a:chOff x="0" y="1955880"/>
                    <a:chExt cx="923759" cy="516240"/>
                  </a:xfrm>
                </p:grpSpPr>
                <p:sp>
                  <p:nvSpPr>
                    <p:cNvPr id="16" name="Forme libre 15"/>
                    <p:cNvSpPr/>
                    <p:nvPr/>
                  </p:nvSpPr>
                  <p:spPr>
                    <a:xfrm>
                      <a:off x="0" y="1955880"/>
                      <a:ext cx="923759" cy="479520"/>
                    </a:xfrm>
                    <a:custGeom>
                      <a:avLst>
                        <a:gd name="f0" fmla="val 71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17" name="Groupe 16"/>
                    <p:cNvGrpSpPr/>
                    <p:nvPr/>
                  </p:nvGrpSpPr>
                  <p:grpSpPr>
                    <a:xfrm>
                      <a:off x="0" y="1955880"/>
                      <a:ext cx="923759" cy="516240"/>
                      <a:chOff x="0" y="1955880"/>
                      <a:chExt cx="923759" cy="516240"/>
                    </a:xfrm>
                  </p:grpSpPr>
                  <p:sp>
                    <p:nvSpPr>
                      <p:cNvPr id="18" name="Forme libre 17"/>
                      <p:cNvSpPr/>
                      <p:nvPr/>
                    </p:nvSpPr>
                    <p:spPr>
                      <a:xfrm>
                        <a:off x="0" y="1955880"/>
                        <a:ext cx="923759" cy="479520"/>
                      </a:xfrm>
                      <a:custGeom>
                        <a:avLst>
                          <a:gd name="f0" fmla="val 71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sp>
                    <p:nvSpPr>
                      <p:cNvPr id="19" name="Forme libre 18"/>
                      <p:cNvSpPr/>
                      <p:nvPr/>
                    </p:nvSpPr>
                    <p:spPr>
                      <a:xfrm>
                        <a:off x="59040" y="1955880"/>
                        <a:ext cx="803880" cy="516240"/>
                      </a:xfrm>
                      <a:custGeom>
                        <a:avLst>
                          <a:gd name="f0" fmla="val 71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t" anchorCtr="0" compatLnSpc="0">
                        <a:spAutoFit/>
                      </a:bodyPr>
                      <a:lstStyle/>
                      <a:p>
                        <a:pPr marL="0" marR="0" lvl="0" indent="0" algn="l" rtl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r>
                          <a:rPr lang="en-GB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rPr>
                          <a:t>IPSL</a:t>
                        </a: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20" name="Groupe 19"/>
          <p:cNvGrpSpPr/>
          <p:nvPr/>
        </p:nvGrpSpPr>
        <p:grpSpPr>
          <a:xfrm>
            <a:off x="0" y="4970520"/>
            <a:ext cx="1258920" cy="516240"/>
            <a:chOff x="0" y="4970520"/>
            <a:chExt cx="1258920" cy="516240"/>
          </a:xfrm>
        </p:grpSpPr>
        <p:sp>
          <p:nvSpPr>
            <p:cNvPr id="21" name="Forme libre 20"/>
            <p:cNvSpPr/>
            <p:nvPr/>
          </p:nvSpPr>
          <p:spPr>
            <a:xfrm>
              <a:off x="0" y="4970520"/>
              <a:ext cx="1258920" cy="496800"/>
            </a:xfrm>
            <a:custGeom>
              <a:avLst>
                <a:gd name="f0" fmla="val 69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22" name="Groupe 21"/>
            <p:cNvGrpSpPr/>
            <p:nvPr/>
          </p:nvGrpSpPr>
          <p:grpSpPr>
            <a:xfrm>
              <a:off x="0" y="4970520"/>
              <a:ext cx="1250999" cy="516240"/>
              <a:chOff x="0" y="4970520"/>
              <a:chExt cx="1250999" cy="516240"/>
            </a:xfrm>
          </p:grpSpPr>
          <p:sp>
            <p:nvSpPr>
              <p:cNvPr id="23" name="Forme libre 22"/>
              <p:cNvSpPr/>
              <p:nvPr/>
            </p:nvSpPr>
            <p:spPr>
              <a:xfrm>
                <a:off x="0" y="4970520"/>
                <a:ext cx="1250999" cy="488880"/>
              </a:xfrm>
              <a:custGeom>
                <a:avLst>
                  <a:gd name="f0" fmla="val 70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24" name="Groupe 23"/>
              <p:cNvGrpSpPr/>
              <p:nvPr/>
            </p:nvGrpSpPr>
            <p:grpSpPr>
              <a:xfrm>
                <a:off x="0" y="4970520"/>
                <a:ext cx="1246320" cy="516240"/>
                <a:chOff x="0" y="4970520"/>
                <a:chExt cx="1246320" cy="516240"/>
              </a:xfrm>
            </p:grpSpPr>
            <p:sp>
              <p:nvSpPr>
                <p:cNvPr id="25" name="Forme libre 24"/>
                <p:cNvSpPr/>
                <p:nvPr/>
              </p:nvSpPr>
              <p:spPr>
                <a:xfrm>
                  <a:off x="0" y="4970520"/>
                  <a:ext cx="1246320" cy="484200"/>
                </a:xfrm>
                <a:custGeom>
                  <a:avLst>
                    <a:gd name="f0" fmla="val 71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26" name="Groupe 25"/>
                <p:cNvGrpSpPr/>
                <p:nvPr/>
              </p:nvGrpSpPr>
              <p:grpSpPr>
                <a:xfrm>
                  <a:off x="0" y="4970520"/>
                  <a:ext cx="1243080" cy="516240"/>
                  <a:chOff x="0" y="4970520"/>
                  <a:chExt cx="1243080" cy="516240"/>
                </a:xfrm>
              </p:grpSpPr>
              <p:sp>
                <p:nvSpPr>
                  <p:cNvPr id="27" name="Forme libre 26"/>
                  <p:cNvSpPr/>
                  <p:nvPr/>
                </p:nvSpPr>
                <p:spPr>
                  <a:xfrm>
                    <a:off x="0" y="4970520"/>
                    <a:ext cx="1243080" cy="480960"/>
                  </a:xfrm>
                  <a:custGeom>
                    <a:avLst>
                      <a:gd name="f0" fmla="val 71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28" name="Groupe 27"/>
                  <p:cNvGrpSpPr/>
                  <p:nvPr/>
                </p:nvGrpSpPr>
                <p:grpSpPr>
                  <a:xfrm>
                    <a:off x="0" y="4970520"/>
                    <a:ext cx="1241280" cy="516240"/>
                    <a:chOff x="0" y="4970520"/>
                    <a:chExt cx="1241280" cy="516240"/>
                  </a:xfrm>
                </p:grpSpPr>
                <p:sp>
                  <p:nvSpPr>
                    <p:cNvPr id="29" name="Forme libre 28"/>
                    <p:cNvSpPr/>
                    <p:nvPr/>
                  </p:nvSpPr>
                  <p:spPr>
                    <a:xfrm>
                      <a:off x="0" y="4970520"/>
                      <a:ext cx="1241280" cy="479520"/>
                    </a:xfrm>
                    <a:custGeom>
                      <a:avLst>
                        <a:gd name="f0" fmla="val 71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30" name="Groupe 29"/>
                    <p:cNvGrpSpPr/>
                    <p:nvPr/>
                  </p:nvGrpSpPr>
                  <p:grpSpPr>
                    <a:xfrm>
                      <a:off x="0" y="4970520"/>
                      <a:ext cx="1241280" cy="516240"/>
                      <a:chOff x="0" y="4970520"/>
                      <a:chExt cx="1241280" cy="516240"/>
                    </a:xfrm>
                  </p:grpSpPr>
                  <p:sp>
                    <p:nvSpPr>
                      <p:cNvPr id="31" name="Forme libre 30"/>
                      <p:cNvSpPr/>
                      <p:nvPr/>
                    </p:nvSpPr>
                    <p:spPr>
                      <a:xfrm>
                        <a:off x="0" y="4970520"/>
                        <a:ext cx="1241280" cy="479520"/>
                      </a:xfrm>
                      <a:custGeom>
                        <a:avLst>
                          <a:gd name="f0" fmla="val 71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sp>
                    <p:nvSpPr>
                      <p:cNvPr id="32" name="Forme libre 31"/>
                      <p:cNvSpPr/>
                      <p:nvPr/>
                    </p:nvSpPr>
                    <p:spPr>
                      <a:xfrm>
                        <a:off x="82800" y="4970520"/>
                        <a:ext cx="1073880" cy="516240"/>
                      </a:xfrm>
                      <a:custGeom>
                        <a:avLst>
                          <a:gd name="f0" fmla="val 71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t" anchorCtr="0" compatLnSpc="0">
                        <a:spAutoFit/>
                      </a:bodyPr>
                      <a:lstStyle/>
                      <a:p>
                        <a:pPr marL="0" marR="0" lvl="0" indent="0" algn="l" rtl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r>
                          <a:rPr lang="en-GB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rPr>
                          <a:t>CNRM</a:t>
                        </a:r>
                      </a:p>
                    </p:txBody>
                  </p:sp>
                </p:grpSp>
              </p:grpSp>
            </p:grpSp>
          </p:grpSp>
        </p:grpSp>
      </p:grpSp>
      <p:sp>
        <p:nvSpPr>
          <p:cNvPr id="33" name="Forme libre 32"/>
          <p:cNvSpPr/>
          <p:nvPr/>
        </p:nvSpPr>
        <p:spPr>
          <a:xfrm>
            <a:off x="1809719" y="6954840"/>
            <a:ext cx="1852560" cy="4460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1960-1989</a:t>
            </a:r>
          </a:p>
        </p:txBody>
      </p:sp>
      <p:sp>
        <p:nvSpPr>
          <p:cNvPr id="34" name="Forme libre 33"/>
          <p:cNvSpPr/>
          <p:nvPr/>
        </p:nvSpPr>
        <p:spPr>
          <a:xfrm>
            <a:off x="4335480" y="6875640"/>
            <a:ext cx="2357280" cy="569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2070-2099;</a:t>
            </a:r>
            <a:r>
              <a:rPr lang="en-GB" sz="27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B1</a:t>
            </a:r>
          </a:p>
        </p:txBody>
      </p:sp>
      <p:sp>
        <p:nvSpPr>
          <p:cNvPr id="35" name="Forme libre 34"/>
          <p:cNvSpPr/>
          <p:nvPr/>
        </p:nvSpPr>
        <p:spPr>
          <a:xfrm>
            <a:off x="7199279" y="6875640"/>
            <a:ext cx="2357640" cy="569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2070-2099;</a:t>
            </a:r>
            <a:r>
              <a:rPr lang="en-GB" sz="27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A2</a:t>
            </a:r>
          </a:p>
        </p:txBody>
      </p:sp>
      <p:sp>
        <p:nvSpPr>
          <p:cNvPr id="36" name="Forme libre 35"/>
          <p:cNvSpPr/>
          <p:nvPr/>
        </p:nvSpPr>
        <p:spPr>
          <a:xfrm>
            <a:off x="7507440" y="7197840"/>
            <a:ext cx="3036600" cy="34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r" rtl="0" hangingPunct="1">
              <a:lnSpc>
                <a:spcPct val="94000"/>
              </a:lnSpc>
              <a:spcBef>
                <a:spcPts val="862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[Dufresne et al., 2006]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209520" y="973080"/>
            <a:ext cx="10348920" cy="952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Evolution de la température moyenne en été en France de 1860 à 2100</a:t>
            </a:r>
          </a:p>
          <a:p>
            <a:pPr marL="0" marR="0" lvl="0" indent="0" algn="ctr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28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Forme libre 2"/>
          <p:cNvSpPr/>
          <p:nvPr/>
        </p:nvSpPr>
        <p:spPr>
          <a:xfrm>
            <a:off x="417600" y="143280"/>
            <a:ext cx="10037520" cy="632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600" b="0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Lucida Sans" pitchFamily="2"/>
                <a:cs typeface="Lucida Sans" pitchFamily="2"/>
              </a:rPr>
              <a:t>Que représentent ces changements de température?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16000" y="1454040"/>
            <a:ext cx="7693200" cy="59547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rme libre 4"/>
          <p:cNvSpPr/>
          <p:nvPr/>
        </p:nvSpPr>
        <p:spPr>
          <a:xfrm>
            <a:off x="5456160" y="3763800"/>
            <a:ext cx="600120" cy="282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2003</a:t>
            </a:r>
          </a:p>
        </p:txBody>
      </p:sp>
      <p:sp>
        <p:nvSpPr>
          <p:cNvPr id="6" name="Forme libre 5"/>
          <p:cNvSpPr/>
          <p:nvPr/>
        </p:nvSpPr>
        <p:spPr>
          <a:xfrm>
            <a:off x="7102440" y="5754600"/>
            <a:ext cx="1163520" cy="845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Observations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FF0000"/>
                </a:solidFill>
                <a:latin typeface="Times New Roman" pitchFamily="18"/>
                <a:ea typeface="Lucida Sans" pitchFamily="2"/>
                <a:cs typeface="Lucida Sans" pitchFamily="2"/>
              </a:rPr>
              <a:t>CNRM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FF00"/>
                </a:solidFill>
                <a:latin typeface="Times New Roman" pitchFamily="18"/>
                <a:ea typeface="Lucida Sans" pitchFamily="2"/>
                <a:cs typeface="Lucida Sans" pitchFamily="2"/>
              </a:rPr>
              <a:t>IPSL</a:t>
            </a:r>
          </a:p>
        </p:txBody>
      </p:sp>
      <p:sp>
        <p:nvSpPr>
          <p:cNvPr id="7" name="Forme libre 6"/>
          <p:cNvSpPr/>
          <p:nvPr/>
        </p:nvSpPr>
        <p:spPr>
          <a:xfrm>
            <a:off x="4035599" y="2330280"/>
            <a:ext cx="2469960" cy="282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Scénario SRES-A2</a:t>
            </a:r>
          </a:p>
        </p:txBody>
      </p:sp>
      <p:sp>
        <p:nvSpPr>
          <p:cNvPr id="8" name="Forme libre 7"/>
          <p:cNvSpPr/>
          <p:nvPr/>
        </p:nvSpPr>
        <p:spPr>
          <a:xfrm>
            <a:off x="7435800" y="7161120"/>
            <a:ext cx="3036960" cy="34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r" rtl="0" hangingPunct="1">
              <a:lnSpc>
                <a:spcPct val="94000"/>
              </a:lnSpc>
              <a:spcBef>
                <a:spcPts val="862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Source: Dufresne et al., 2006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98680" y="922319"/>
            <a:ext cx="5591160" cy="64087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rme libre 2"/>
          <p:cNvSpPr/>
          <p:nvPr/>
        </p:nvSpPr>
        <p:spPr>
          <a:xfrm>
            <a:off x="8377200" y="6161040"/>
            <a:ext cx="1309680" cy="845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Observations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FF0000"/>
                </a:solidFill>
                <a:latin typeface="Times New Roman" pitchFamily="18"/>
                <a:ea typeface="Lucida Sans" pitchFamily="2"/>
                <a:cs typeface="Lucida Sans" pitchFamily="2"/>
              </a:rPr>
              <a:t>CNRM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FF00"/>
                </a:solidFill>
                <a:latin typeface="Times New Roman" pitchFamily="18"/>
                <a:ea typeface="Lucida Sans" pitchFamily="2"/>
                <a:cs typeface="Lucida Sans" pitchFamily="2"/>
              </a:rPr>
              <a:t>IPSL</a:t>
            </a:r>
          </a:p>
        </p:txBody>
      </p:sp>
      <p:sp>
        <p:nvSpPr>
          <p:cNvPr id="4" name="Forme libre 3"/>
          <p:cNvSpPr/>
          <p:nvPr/>
        </p:nvSpPr>
        <p:spPr>
          <a:xfrm>
            <a:off x="293760" y="287280"/>
            <a:ext cx="10104480" cy="609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700" b="1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Lucida Sans" pitchFamily="2"/>
                <a:cs typeface="Lucida Sans" pitchFamily="2"/>
              </a:rPr>
              <a:t>Température estivale, moyennée sur la France, pour deux scénarios</a:t>
            </a:r>
          </a:p>
        </p:txBody>
      </p:sp>
      <p:sp>
        <p:nvSpPr>
          <p:cNvPr id="5" name="Forme libre 4"/>
          <p:cNvSpPr/>
          <p:nvPr/>
        </p:nvSpPr>
        <p:spPr>
          <a:xfrm>
            <a:off x="8377200" y="2986200"/>
            <a:ext cx="1309680" cy="845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Observations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FF0000"/>
                </a:solidFill>
                <a:latin typeface="Times New Roman" pitchFamily="18"/>
                <a:ea typeface="Lucida Sans" pitchFamily="2"/>
                <a:cs typeface="Lucida Sans" pitchFamily="2"/>
              </a:rPr>
              <a:t>CNRM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FF00"/>
                </a:solidFill>
                <a:latin typeface="Times New Roman" pitchFamily="18"/>
                <a:ea typeface="Lucida Sans" pitchFamily="2"/>
                <a:cs typeface="Lucida Sans" pitchFamily="2"/>
              </a:rPr>
              <a:t>IPSL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293760" y="1954080"/>
            <a:ext cx="1612800" cy="518040"/>
            <a:chOff x="293760" y="1954080"/>
            <a:chExt cx="1612800" cy="518040"/>
          </a:xfrm>
        </p:grpSpPr>
        <p:sp>
          <p:nvSpPr>
            <p:cNvPr id="7" name="Forme libre 6"/>
            <p:cNvSpPr/>
            <p:nvPr/>
          </p:nvSpPr>
          <p:spPr>
            <a:xfrm>
              <a:off x="293760" y="1954080"/>
              <a:ext cx="1612800" cy="495360"/>
            </a:xfrm>
            <a:custGeom>
              <a:avLst>
                <a:gd name="f0" fmla="val 69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8" name="Groupe 7"/>
            <p:cNvGrpSpPr/>
            <p:nvPr/>
          </p:nvGrpSpPr>
          <p:grpSpPr>
            <a:xfrm>
              <a:off x="293760" y="1955880"/>
              <a:ext cx="1604880" cy="516240"/>
              <a:chOff x="293760" y="1955880"/>
              <a:chExt cx="1604880" cy="516240"/>
            </a:xfrm>
          </p:grpSpPr>
          <p:sp>
            <p:nvSpPr>
              <p:cNvPr id="9" name="Forme libre 8"/>
              <p:cNvSpPr/>
              <p:nvPr/>
            </p:nvSpPr>
            <p:spPr>
              <a:xfrm>
                <a:off x="293760" y="1955880"/>
                <a:ext cx="1604880" cy="485640"/>
              </a:xfrm>
              <a:custGeom>
                <a:avLst>
                  <a:gd name="f0" fmla="val 70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10" name="Groupe 9"/>
              <p:cNvGrpSpPr/>
              <p:nvPr/>
            </p:nvGrpSpPr>
            <p:grpSpPr>
              <a:xfrm>
                <a:off x="293760" y="1955880"/>
                <a:ext cx="1598400" cy="516240"/>
                <a:chOff x="293760" y="1955880"/>
                <a:chExt cx="1598400" cy="516240"/>
              </a:xfrm>
            </p:grpSpPr>
            <p:sp>
              <p:nvSpPr>
                <p:cNvPr id="11" name="Forme libre 10"/>
                <p:cNvSpPr/>
                <p:nvPr/>
              </p:nvSpPr>
              <p:spPr>
                <a:xfrm>
                  <a:off x="293760" y="1955880"/>
                  <a:ext cx="1598400" cy="479520"/>
                </a:xfrm>
                <a:custGeom>
                  <a:avLst>
                    <a:gd name="f0" fmla="val 71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12" name="Groupe 11"/>
                <p:cNvGrpSpPr/>
                <p:nvPr/>
              </p:nvGrpSpPr>
              <p:grpSpPr>
                <a:xfrm>
                  <a:off x="293760" y="1955880"/>
                  <a:ext cx="1595520" cy="516240"/>
                  <a:chOff x="293760" y="1955880"/>
                  <a:chExt cx="1595520" cy="516240"/>
                </a:xfrm>
              </p:grpSpPr>
              <p:sp>
                <p:nvSpPr>
                  <p:cNvPr id="13" name="Forme libre 12"/>
                  <p:cNvSpPr/>
                  <p:nvPr/>
                </p:nvSpPr>
                <p:spPr>
                  <a:xfrm>
                    <a:off x="293760" y="1955880"/>
                    <a:ext cx="1595520" cy="474480"/>
                  </a:xfrm>
                  <a:custGeom>
                    <a:avLst>
                      <a:gd name="f0" fmla="val 72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14" name="Groupe 13"/>
                  <p:cNvGrpSpPr/>
                  <p:nvPr/>
                </p:nvGrpSpPr>
                <p:grpSpPr>
                  <a:xfrm>
                    <a:off x="293760" y="1955880"/>
                    <a:ext cx="1592280" cy="516240"/>
                    <a:chOff x="293760" y="1955880"/>
                    <a:chExt cx="1592280" cy="516240"/>
                  </a:xfrm>
                </p:grpSpPr>
                <p:sp>
                  <p:nvSpPr>
                    <p:cNvPr id="15" name="Forme libre 14"/>
                    <p:cNvSpPr/>
                    <p:nvPr/>
                  </p:nvSpPr>
                  <p:spPr>
                    <a:xfrm>
                      <a:off x="293760" y="1955880"/>
                      <a:ext cx="1592280" cy="471240"/>
                    </a:xfrm>
                    <a:custGeom>
                      <a:avLst>
                        <a:gd name="f0" fmla="val 72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16" name="Groupe 15"/>
                    <p:cNvGrpSpPr/>
                    <p:nvPr/>
                  </p:nvGrpSpPr>
                  <p:grpSpPr>
                    <a:xfrm>
                      <a:off x="293760" y="1955880"/>
                      <a:ext cx="1587600" cy="516240"/>
                      <a:chOff x="293760" y="1955880"/>
                      <a:chExt cx="1587600" cy="516240"/>
                    </a:xfrm>
                  </p:grpSpPr>
                  <p:sp>
                    <p:nvSpPr>
                      <p:cNvPr id="17" name="Forme libre 16"/>
                      <p:cNvSpPr/>
                      <p:nvPr/>
                    </p:nvSpPr>
                    <p:spPr>
                      <a:xfrm>
                        <a:off x="293760" y="1955880"/>
                        <a:ext cx="1587600" cy="469800"/>
                      </a:xfrm>
                      <a:custGeom>
                        <a:avLst>
                          <a:gd name="f0" fmla="val 72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grpSp>
                    <p:nvGrpSpPr>
                      <p:cNvPr id="18" name="Groupe 17"/>
                      <p:cNvGrpSpPr/>
                      <p:nvPr/>
                    </p:nvGrpSpPr>
                    <p:grpSpPr>
                      <a:xfrm>
                        <a:off x="293760" y="1955880"/>
                        <a:ext cx="1587600" cy="516240"/>
                        <a:chOff x="293760" y="1955880"/>
                        <a:chExt cx="1587600" cy="516240"/>
                      </a:xfrm>
                    </p:grpSpPr>
                    <p:sp>
                      <p:nvSpPr>
                        <p:cNvPr id="19" name="Forme libre 18"/>
                        <p:cNvSpPr/>
                        <p:nvPr/>
                      </p:nvSpPr>
                      <p:spPr>
                        <a:xfrm>
                          <a:off x="293760" y="1955880"/>
                          <a:ext cx="1587600" cy="469800"/>
                        </a:xfrm>
                        <a:custGeom>
                          <a:avLst>
                            <a:gd name="f0" fmla="val 72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ctr" anchorCtr="0" compatLnSpc="0"/>
                        <a:lstStyle/>
                        <a:p>
                          <a:pPr marL="0" marR="0" lvl="0" indent="0" algn="l" rtl="0" hangingPunct="0">
                            <a:lnSpc>
                              <a:spcPct val="1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endParaRPr lang="en-US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endParaRPr>
                        </a:p>
                      </p:txBody>
                    </p:sp>
                    <p:sp>
                      <p:nvSpPr>
                        <p:cNvPr id="20" name="Forme libre 19"/>
                        <p:cNvSpPr/>
                        <p:nvPr/>
                      </p:nvSpPr>
                      <p:spPr>
                        <a:xfrm>
                          <a:off x="397080" y="1955880"/>
                          <a:ext cx="1380239" cy="516240"/>
                        </a:xfrm>
                        <a:custGeom>
                          <a:avLst>
                            <a:gd name="f0" fmla="val 73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t" anchorCtr="0" compatLnSpc="0">
                          <a:spAutoFit/>
                        </a:bodyPr>
                        <a:lstStyle/>
                        <a:p>
                          <a:pPr marL="0" marR="0" lvl="0" indent="0" algn="l" rtl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r>
                            <a:rPr lang="en-GB" sz="2400" b="0" i="0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rPr>
                            <a:t>SRES-A2</a:t>
                          </a:r>
                        </a:p>
                      </p:txBody>
                    </p:sp>
                  </p:grpSp>
                </p:grpSp>
              </p:grpSp>
            </p:grpSp>
          </p:grpSp>
        </p:grpSp>
      </p:grpSp>
      <p:grpSp>
        <p:nvGrpSpPr>
          <p:cNvPr id="21" name="Groupe 20"/>
          <p:cNvGrpSpPr/>
          <p:nvPr/>
        </p:nvGrpSpPr>
        <p:grpSpPr>
          <a:xfrm>
            <a:off x="293760" y="5288040"/>
            <a:ext cx="1592280" cy="517680"/>
            <a:chOff x="293760" y="5288040"/>
            <a:chExt cx="1592280" cy="517680"/>
          </a:xfrm>
        </p:grpSpPr>
        <p:sp>
          <p:nvSpPr>
            <p:cNvPr id="22" name="Forme libre 21"/>
            <p:cNvSpPr/>
            <p:nvPr/>
          </p:nvSpPr>
          <p:spPr>
            <a:xfrm>
              <a:off x="293760" y="5288040"/>
              <a:ext cx="1592280" cy="495360"/>
            </a:xfrm>
            <a:custGeom>
              <a:avLst>
                <a:gd name="f0" fmla="val 69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23" name="Groupe 22"/>
            <p:cNvGrpSpPr/>
            <p:nvPr/>
          </p:nvGrpSpPr>
          <p:grpSpPr>
            <a:xfrm>
              <a:off x="293760" y="5289480"/>
              <a:ext cx="1584360" cy="516240"/>
              <a:chOff x="293760" y="5289480"/>
              <a:chExt cx="1584360" cy="516240"/>
            </a:xfrm>
          </p:grpSpPr>
          <p:sp>
            <p:nvSpPr>
              <p:cNvPr id="24" name="Forme libre 23"/>
              <p:cNvSpPr/>
              <p:nvPr/>
            </p:nvSpPr>
            <p:spPr>
              <a:xfrm>
                <a:off x="293760" y="5289480"/>
                <a:ext cx="1584360" cy="486000"/>
              </a:xfrm>
              <a:custGeom>
                <a:avLst>
                  <a:gd name="f0" fmla="val 70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25" name="Groupe 24"/>
              <p:cNvGrpSpPr/>
              <p:nvPr/>
            </p:nvGrpSpPr>
            <p:grpSpPr>
              <a:xfrm>
                <a:off x="293760" y="5289480"/>
                <a:ext cx="1577880" cy="516240"/>
                <a:chOff x="293760" y="5289480"/>
                <a:chExt cx="1577880" cy="516240"/>
              </a:xfrm>
            </p:grpSpPr>
            <p:sp>
              <p:nvSpPr>
                <p:cNvPr id="26" name="Forme libre 25"/>
                <p:cNvSpPr/>
                <p:nvPr/>
              </p:nvSpPr>
              <p:spPr>
                <a:xfrm>
                  <a:off x="293760" y="5289480"/>
                  <a:ext cx="1577880" cy="480960"/>
                </a:xfrm>
                <a:custGeom>
                  <a:avLst>
                    <a:gd name="f0" fmla="val 71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27" name="Groupe 26"/>
                <p:cNvGrpSpPr/>
                <p:nvPr/>
              </p:nvGrpSpPr>
              <p:grpSpPr>
                <a:xfrm>
                  <a:off x="293760" y="5289480"/>
                  <a:ext cx="1573200" cy="516240"/>
                  <a:chOff x="293760" y="5289480"/>
                  <a:chExt cx="1573200" cy="516240"/>
                </a:xfrm>
              </p:grpSpPr>
              <p:sp>
                <p:nvSpPr>
                  <p:cNvPr id="28" name="Forme libre 27"/>
                  <p:cNvSpPr/>
                  <p:nvPr/>
                </p:nvSpPr>
                <p:spPr>
                  <a:xfrm>
                    <a:off x="293760" y="5289480"/>
                    <a:ext cx="1573200" cy="476280"/>
                  </a:xfrm>
                  <a:custGeom>
                    <a:avLst>
                      <a:gd name="f0" fmla="val 72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29" name="Groupe 28"/>
                  <p:cNvGrpSpPr/>
                  <p:nvPr/>
                </p:nvGrpSpPr>
                <p:grpSpPr>
                  <a:xfrm>
                    <a:off x="293760" y="5289480"/>
                    <a:ext cx="1569960" cy="516240"/>
                    <a:chOff x="293760" y="5289480"/>
                    <a:chExt cx="1569960" cy="516240"/>
                  </a:xfrm>
                </p:grpSpPr>
                <p:sp>
                  <p:nvSpPr>
                    <p:cNvPr id="30" name="Forme libre 29"/>
                    <p:cNvSpPr/>
                    <p:nvPr/>
                  </p:nvSpPr>
                  <p:spPr>
                    <a:xfrm>
                      <a:off x="293760" y="5289480"/>
                      <a:ext cx="1569960" cy="473040"/>
                    </a:xfrm>
                    <a:custGeom>
                      <a:avLst>
                        <a:gd name="f0" fmla="val 72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31" name="Groupe 30"/>
                    <p:cNvGrpSpPr/>
                    <p:nvPr/>
                  </p:nvGrpSpPr>
                  <p:grpSpPr>
                    <a:xfrm>
                      <a:off x="293760" y="5289480"/>
                      <a:ext cx="1568519" cy="516240"/>
                      <a:chOff x="293760" y="5289480"/>
                      <a:chExt cx="1568519" cy="516240"/>
                    </a:xfrm>
                  </p:grpSpPr>
                  <p:sp>
                    <p:nvSpPr>
                      <p:cNvPr id="32" name="Forme libre 31"/>
                      <p:cNvSpPr/>
                      <p:nvPr/>
                    </p:nvSpPr>
                    <p:spPr>
                      <a:xfrm>
                        <a:off x="293760" y="5289480"/>
                        <a:ext cx="1568519" cy="473040"/>
                      </a:xfrm>
                      <a:custGeom>
                        <a:avLst>
                          <a:gd name="f0" fmla="val 72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grpSp>
                    <p:nvGrpSpPr>
                      <p:cNvPr id="33" name="Groupe 32"/>
                      <p:cNvGrpSpPr/>
                      <p:nvPr/>
                    </p:nvGrpSpPr>
                    <p:grpSpPr>
                      <a:xfrm>
                        <a:off x="293760" y="5289480"/>
                        <a:ext cx="1568519" cy="516240"/>
                        <a:chOff x="293760" y="5289480"/>
                        <a:chExt cx="1568519" cy="516240"/>
                      </a:xfrm>
                    </p:grpSpPr>
                    <p:sp>
                      <p:nvSpPr>
                        <p:cNvPr id="34" name="Forme libre 33"/>
                        <p:cNvSpPr/>
                        <p:nvPr/>
                      </p:nvSpPr>
                      <p:spPr>
                        <a:xfrm>
                          <a:off x="293760" y="5289480"/>
                          <a:ext cx="1568519" cy="471600"/>
                        </a:xfrm>
                        <a:custGeom>
                          <a:avLst>
                            <a:gd name="f0" fmla="val 72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ctr" anchorCtr="0" compatLnSpc="0"/>
                        <a:lstStyle/>
                        <a:p>
                          <a:pPr marL="0" marR="0" lvl="0" indent="0" algn="l" rtl="0" hangingPunct="0">
                            <a:lnSpc>
                              <a:spcPct val="1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endParaRPr lang="en-US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endParaRPr>
                        </a:p>
                      </p:txBody>
                    </p:sp>
                    <p:sp>
                      <p:nvSpPr>
                        <p:cNvPr id="35" name="Forme libre 34"/>
                        <p:cNvSpPr/>
                        <p:nvPr/>
                      </p:nvSpPr>
                      <p:spPr>
                        <a:xfrm>
                          <a:off x="396720" y="5289480"/>
                          <a:ext cx="1361880" cy="516240"/>
                        </a:xfrm>
                        <a:custGeom>
                          <a:avLst>
                            <a:gd name="f0" fmla="val 72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t" anchorCtr="0" compatLnSpc="0">
                          <a:spAutoFit/>
                        </a:bodyPr>
                        <a:lstStyle/>
                        <a:p>
                          <a:pPr marL="0" marR="0" lvl="0" indent="0" algn="l" rtl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r>
                            <a:rPr lang="en-GB" sz="2400" b="0" i="0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rPr>
                            <a:t>SRES-B1</a:t>
                          </a:r>
                        </a:p>
                      </p:txBody>
                    </p:sp>
                  </p:grpSp>
                </p:grpSp>
              </p:grpSp>
            </p:grpSp>
          </p:grpSp>
        </p:grpSp>
      </p:grpSp>
      <p:grpSp>
        <p:nvGrpSpPr>
          <p:cNvPr id="36" name="Groupe 35"/>
          <p:cNvGrpSpPr/>
          <p:nvPr/>
        </p:nvGrpSpPr>
        <p:grpSpPr>
          <a:xfrm>
            <a:off x="5429160" y="2033640"/>
            <a:ext cx="622440" cy="340920"/>
            <a:chOff x="5429160" y="2033640"/>
            <a:chExt cx="622440" cy="340920"/>
          </a:xfrm>
        </p:grpSpPr>
        <p:sp>
          <p:nvSpPr>
            <p:cNvPr id="37" name="Forme libre 36"/>
            <p:cNvSpPr/>
            <p:nvPr/>
          </p:nvSpPr>
          <p:spPr>
            <a:xfrm>
              <a:off x="5429160" y="2033640"/>
              <a:ext cx="622440" cy="326880"/>
            </a:xfrm>
            <a:custGeom>
              <a:avLst>
                <a:gd name="f0" fmla="val 104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38" name="Groupe 37"/>
            <p:cNvGrpSpPr/>
            <p:nvPr/>
          </p:nvGrpSpPr>
          <p:grpSpPr>
            <a:xfrm>
              <a:off x="5429160" y="2033640"/>
              <a:ext cx="614520" cy="340920"/>
              <a:chOff x="5429160" y="2033640"/>
              <a:chExt cx="614520" cy="340920"/>
            </a:xfrm>
          </p:grpSpPr>
          <p:sp>
            <p:nvSpPr>
              <p:cNvPr id="39" name="Forme libre 38"/>
              <p:cNvSpPr/>
              <p:nvPr/>
            </p:nvSpPr>
            <p:spPr>
              <a:xfrm>
                <a:off x="5429160" y="2033640"/>
                <a:ext cx="614520" cy="318960"/>
              </a:xfrm>
              <a:custGeom>
                <a:avLst>
                  <a:gd name="f0" fmla="val 108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40" name="Groupe 39"/>
              <p:cNvGrpSpPr/>
              <p:nvPr/>
            </p:nvGrpSpPr>
            <p:grpSpPr>
              <a:xfrm>
                <a:off x="5429160" y="2033640"/>
                <a:ext cx="608040" cy="340920"/>
                <a:chOff x="5429160" y="2033640"/>
                <a:chExt cx="608040" cy="340920"/>
              </a:xfrm>
            </p:grpSpPr>
            <p:sp>
              <p:nvSpPr>
                <p:cNvPr id="41" name="Forme libre 40"/>
                <p:cNvSpPr/>
                <p:nvPr/>
              </p:nvSpPr>
              <p:spPr>
                <a:xfrm>
                  <a:off x="5429160" y="2033640"/>
                  <a:ext cx="608040" cy="312840"/>
                </a:xfrm>
                <a:custGeom>
                  <a:avLst>
                    <a:gd name="f0" fmla="val 110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42" name="Groupe 41"/>
                <p:cNvGrpSpPr/>
                <p:nvPr/>
              </p:nvGrpSpPr>
              <p:grpSpPr>
                <a:xfrm>
                  <a:off x="5429160" y="2033640"/>
                  <a:ext cx="603360" cy="340920"/>
                  <a:chOff x="5429160" y="2033640"/>
                  <a:chExt cx="603360" cy="340920"/>
                </a:xfrm>
              </p:grpSpPr>
              <p:sp>
                <p:nvSpPr>
                  <p:cNvPr id="43" name="Forme libre 42"/>
                  <p:cNvSpPr/>
                  <p:nvPr/>
                </p:nvSpPr>
                <p:spPr>
                  <a:xfrm>
                    <a:off x="5429160" y="2033640"/>
                    <a:ext cx="603360" cy="307800"/>
                  </a:xfrm>
                  <a:custGeom>
                    <a:avLst>
                      <a:gd name="f0" fmla="val 111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44" name="Groupe 43"/>
                  <p:cNvGrpSpPr/>
                  <p:nvPr/>
                </p:nvGrpSpPr>
                <p:grpSpPr>
                  <a:xfrm>
                    <a:off x="5429160" y="2033640"/>
                    <a:ext cx="600120" cy="340920"/>
                    <a:chOff x="5429160" y="2033640"/>
                    <a:chExt cx="600120" cy="340920"/>
                  </a:xfrm>
                </p:grpSpPr>
                <p:sp>
                  <p:nvSpPr>
                    <p:cNvPr id="45" name="Forme libre 44"/>
                    <p:cNvSpPr/>
                    <p:nvPr/>
                  </p:nvSpPr>
                  <p:spPr>
                    <a:xfrm>
                      <a:off x="5429160" y="2033640"/>
                      <a:ext cx="600120" cy="304920"/>
                    </a:xfrm>
                    <a:custGeom>
                      <a:avLst>
                        <a:gd name="f0" fmla="val 112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46" name="Groupe 45"/>
                    <p:cNvGrpSpPr/>
                    <p:nvPr/>
                  </p:nvGrpSpPr>
                  <p:grpSpPr>
                    <a:xfrm>
                      <a:off x="5429160" y="2033640"/>
                      <a:ext cx="598680" cy="340920"/>
                      <a:chOff x="5429160" y="2033640"/>
                      <a:chExt cx="598680" cy="340920"/>
                    </a:xfrm>
                  </p:grpSpPr>
                  <p:sp>
                    <p:nvSpPr>
                      <p:cNvPr id="47" name="Forme libre 46"/>
                      <p:cNvSpPr/>
                      <p:nvPr/>
                    </p:nvSpPr>
                    <p:spPr>
                      <a:xfrm>
                        <a:off x="5429160" y="2033640"/>
                        <a:ext cx="598680" cy="303120"/>
                      </a:xfrm>
                      <a:custGeom>
                        <a:avLst>
                          <a:gd name="f0" fmla="val 113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grpSp>
                    <p:nvGrpSpPr>
                      <p:cNvPr id="48" name="Groupe 47"/>
                      <p:cNvGrpSpPr/>
                      <p:nvPr/>
                    </p:nvGrpSpPr>
                    <p:grpSpPr>
                      <a:xfrm>
                        <a:off x="5429160" y="2033640"/>
                        <a:ext cx="598680" cy="340920"/>
                        <a:chOff x="5429160" y="2033640"/>
                        <a:chExt cx="598680" cy="340920"/>
                      </a:xfrm>
                    </p:grpSpPr>
                    <p:sp>
                      <p:nvSpPr>
                        <p:cNvPr id="49" name="Forme libre 48"/>
                        <p:cNvSpPr/>
                        <p:nvPr/>
                      </p:nvSpPr>
                      <p:spPr>
                        <a:xfrm>
                          <a:off x="5429160" y="2033640"/>
                          <a:ext cx="598680" cy="303120"/>
                        </a:xfrm>
                        <a:custGeom>
                          <a:avLst>
                            <a:gd name="f0" fmla="val 113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ctr" anchorCtr="0" compatLnSpc="0"/>
                        <a:lstStyle/>
                        <a:p>
                          <a:pPr marL="0" marR="0" lvl="0" indent="0" algn="l" rtl="0" hangingPunct="0">
                            <a:lnSpc>
                              <a:spcPct val="1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endParaRPr lang="en-US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endParaRPr>
                        </a:p>
                      </p:txBody>
                    </p:sp>
                    <p:sp>
                      <p:nvSpPr>
                        <p:cNvPr id="50" name="Forme libre 49"/>
                        <p:cNvSpPr/>
                        <p:nvPr/>
                      </p:nvSpPr>
                      <p:spPr>
                        <a:xfrm>
                          <a:off x="5458320" y="2033640"/>
                          <a:ext cx="540360" cy="340920"/>
                        </a:xfrm>
                        <a:custGeom>
                          <a:avLst>
                            <a:gd name="f0" fmla="val 113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t" anchorCtr="0" compatLnSpc="0">
                          <a:spAutoFit/>
                        </a:bodyPr>
                        <a:lstStyle/>
                        <a:p>
                          <a:pPr marL="0" marR="0" lvl="0" indent="0" algn="l" rtl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r>
                            <a:rPr lang="en-GB" sz="1400" b="0" i="0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rPr>
                            <a:t>2003</a:t>
                          </a:r>
                        </a:p>
                      </p:txBody>
                    </p:sp>
                  </p:grpSp>
                </p:grpSp>
              </p:grpSp>
            </p:grpSp>
          </p:grpSp>
        </p:grpSp>
      </p:grpSp>
      <p:grpSp>
        <p:nvGrpSpPr>
          <p:cNvPr id="51" name="Groupe 50"/>
          <p:cNvGrpSpPr/>
          <p:nvPr/>
        </p:nvGrpSpPr>
        <p:grpSpPr>
          <a:xfrm>
            <a:off x="5429160" y="5288040"/>
            <a:ext cx="622440" cy="342360"/>
            <a:chOff x="5429160" y="5288040"/>
            <a:chExt cx="622440" cy="342360"/>
          </a:xfrm>
        </p:grpSpPr>
        <p:sp>
          <p:nvSpPr>
            <p:cNvPr id="52" name="Forme libre 51"/>
            <p:cNvSpPr/>
            <p:nvPr/>
          </p:nvSpPr>
          <p:spPr>
            <a:xfrm>
              <a:off x="5429160" y="5288040"/>
              <a:ext cx="622440" cy="326880"/>
            </a:xfrm>
            <a:custGeom>
              <a:avLst>
                <a:gd name="f0" fmla="val 104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53" name="Groupe 52"/>
            <p:cNvGrpSpPr/>
            <p:nvPr/>
          </p:nvGrpSpPr>
          <p:grpSpPr>
            <a:xfrm>
              <a:off x="5429160" y="5289480"/>
              <a:ext cx="614520" cy="340920"/>
              <a:chOff x="5429160" y="5289480"/>
              <a:chExt cx="614520" cy="340920"/>
            </a:xfrm>
          </p:grpSpPr>
          <p:sp>
            <p:nvSpPr>
              <p:cNvPr id="54" name="Forme libre 53"/>
              <p:cNvSpPr/>
              <p:nvPr/>
            </p:nvSpPr>
            <p:spPr>
              <a:xfrm>
                <a:off x="5429160" y="5289480"/>
                <a:ext cx="614520" cy="319320"/>
              </a:xfrm>
              <a:custGeom>
                <a:avLst>
                  <a:gd name="f0" fmla="val 108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55" name="Groupe 54"/>
              <p:cNvGrpSpPr/>
              <p:nvPr/>
            </p:nvGrpSpPr>
            <p:grpSpPr>
              <a:xfrm>
                <a:off x="5429160" y="5289480"/>
                <a:ext cx="608040" cy="340920"/>
                <a:chOff x="5429160" y="5289480"/>
                <a:chExt cx="608040" cy="340920"/>
              </a:xfrm>
            </p:grpSpPr>
            <p:sp>
              <p:nvSpPr>
                <p:cNvPr id="56" name="Forme libre 55"/>
                <p:cNvSpPr/>
                <p:nvPr/>
              </p:nvSpPr>
              <p:spPr>
                <a:xfrm>
                  <a:off x="5429160" y="5289480"/>
                  <a:ext cx="608040" cy="312840"/>
                </a:xfrm>
                <a:custGeom>
                  <a:avLst>
                    <a:gd name="f0" fmla="val 110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57" name="Groupe 56"/>
                <p:cNvGrpSpPr/>
                <p:nvPr/>
              </p:nvGrpSpPr>
              <p:grpSpPr>
                <a:xfrm>
                  <a:off x="5429160" y="5289480"/>
                  <a:ext cx="603360" cy="340920"/>
                  <a:chOff x="5429160" y="5289480"/>
                  <a:chExt cx="603360" cy="340920"/>
                </a:xfrm>
              </p:grpSpPr>
              <p:sp>
                <p:nvSpPr>
                  <p:cNvPr id="58" name="Forme libre 57"/>
                  <p:cNvSpPr/>
                  <p:nvPr/>
                </p:nvSpPr>
                <p:spPr>
                  <a:xfrm>
                    <a:off x="5429160" y="5289480"/>
                    <a:ext cx="603360" cy="309600"/>
                  </a:xfrm>
                  <a:custGeom>
                    <a:avLst>
                      <a:gd name="f0" fmla="val 111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59" name="Groupe 58"/>
                  <p:cNvGrpSpPr/>
                  <p:nvPr/>
                </p:nvGrpSpPr>
                <p:grpSpPr>
                  <a:xfrm>
                    <a:off x="5429160" y="5289480"/>
                    <a:ext cx="600120" cy="340920"/>
                    <a:chOff x="5429160" y="5289480"/>
                    <a:chExt cx="600120" cy="340920"/>
                  </a:xfrm>
                </p:grpSpPr>
                <p:sp>
                  <p:nvSpPr>
                    <p:cNvPr id="60" name="Forme libre 59"/>
                    <p:cNvSpPr/>
                    <p:nvPr/>
                  </p:nvSpPr>
                  <p:spPr>
                    <a:xfrm>
                      <a:off x="5429160" y="5289480"/>
                      <a:ext cx="600120" cy="304920"/>
                    </a:xfrm>
                    <a:custGeom>
                      <a:avLst>
                        <a:gd name="f0" fmla="val 112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61" name="Groupe 60"/>
                    <p:cNvGrpSpPr/>
                    <p:nvPr/>
                  </p:nvGrpSpPr>
                  <p:grpSpPr>
                    <a:xfrm>
                      <a:off x="5429160" y="5289480"/>
                      <a:ext cx="598680" cy="340920"/>
                      <a:chOff x="5429160" y="5289480"/>
                      <a:chExt cx="598680" cy="340920"/>
                    </a:xfrm>
                  </p:grpSpPr>
                  <p:sp>
                    <p:nvSpPr>
                      <p:cNvPr id="62" name="Forme libre 61"/>
                      <p:cNvSpPr/>
                      <p:nvPr/>
                    </p:nvSpPr>
                    <p:spPr>
                      <a:xfrm>
                        <a:off x="5429160" y="5289480"/>
                        <a:ext cx="598680" cy="303120"/>
                      </a:xfrm>
                      <a:custGeom>
                        <a:avLst>
                          <a:gd name="f0" fmla="val 113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grpSp>
                    <p:nvGrpSpPr>
                      <p:cNvPr id="63" name="Groupe 62"/>
                      <p:cNvGrpSpPr/>
                      <p:nvPr/>
                    </p:nvGrpSpPr>
                    <p:grpSpPr>
                      <a:xfrm>
                        <a:off x="5429160" y="5289480"/>
                        <a:ext cx="598680" cy="340920"/>
                        <a:chOff x="5429160" y="5289480"/>
                        <a:chExt cx="598680" cy="340920"/>
                      </a:xfrm>
                    </p:grpSpPr>
                    <p:sp>
                      <p:nvSpPr>
                        <p:cNvPr id="64" name="Forme libre 63"/>
                        <p:cNvSpPr/>
                        <p:nvPr/>
                      </p:nvSpPr>
                      <p:spPr>
                        <a:xfrm>
                          <a:off x="5429160" y="5289480"/>
                          <a:ext cx="598680" cy="301680"/>
                        </a:xfrm>
                        <a:custGeom>
                          <a:avLst>
                            <a:gd name="f0" fmla="val 113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ctr" anchorCtr="0" compatLnSpc="0"/>
                        <a:lstStyle/>
                        <a:p>
                          <a:pPr marL="0" marR="0" lvl="0" indent="0" algn="l" rtl="0" hangingPunct="0">
                            <a:lnSpc>
                              <a:spcPct val="1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endParaRPr lang="en-US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endParaRPr>
                        </a:p>
                      </p:txBody>
                    </p:sp>
                    <p:sp>
                      <p:nvSpPr>
                        <p:cNvPr id="65" name="Forme libre 64"/>
                        <p:cNvSpPr/>
                        <p:nvPr/>
                      </p:nvSpPr>
                      <p:spPr>
                        <a:xfrm>
                          <a:off x="5458320" y="5289480"/>
                          <a:ext cx="540360" cy="340920"/>
                        </a:xfrm>
                        <a:custGeom>
                          <a:avLst>
                            <a:gd name="f0" fmla="val 113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t" anchorCtr="0" compatLnSpc="0">
                          <a:spAutoFit/>
                        </a:bodyPr>
                        <a:lstStyle/>
                        <a:p>
                          <a:pPr marL="0" marR="0" lvl="0" indent="0" algn="l" rtl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r>
                            <a:rPr lang="en-GB" sz="1400" b="0" i="0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rPr>
                            <a:t>2003</a:t>
                          </a:r>
                        </a:p>
                      </p:txBody>
                    </p:sp>
                  </p:grpSp>
                </p:grpSp>
              </p:grpSp>
            </p:grpSp>
          </p:grpSp>
        </p:grpSp>
      </p:grpSp>
      <p:sp>
        <p:nvSpPr>
          <p:cNvPr id="66" name="Forme libre 65"/>
          <p:cNvSpPr/>
          <p:nvPr/>
        </p:nvSpPr>
        <p:spPr>
          <a:xfrm>
            <a:off x="7435800" y="7161120"/>
            <a:ext cx="3036960" cy="34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r" rtl="0" hangingPunct="1">
              <a:lnSpc>
                <a:spcPct val="94000"/>
              </a:lnSpc>
              <a:spcBef>
                <a:spcPts val="862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Source: Dufresne et al., 2006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2335320" y="6719760"/>
            <a:ext cx="2009520" cy="380160"/>
            <a:chOff x="2335320" y="6719760"/>
            <a:chExt cx="2009520" cy="380160"/>
          </a:xfrm>
        </p:grpSpPr>
        <p:sp>
          <p:nvSpPr>
            <p:cNvPr id="3" name="Forme libre 2"/>
            <p:cNvSpPr/>
            <p:nvPr/>
          </p:nvSpPr>
          <p:spPr>
            <a:xfrm>
              <a:off x="2335320" y="6719760"/>
              <a:ext cx="2009520" cy="292320"/>
            </a:xfrm>
            <a:custGeom>
              <a:avLst>
                <a:gd name="f0" fmla="val 11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4" name="Groupe 3"/>
            <p:cNvGrpSpPr/>
            <p:nvPr/>
          </p:nvGrpSpPr>
          <p:grpSpPr>
            <a:xfrm>
              <a:off x="2335320" y="6719760"/>
              <a:ext cx="1996920" cy="380160"/>
              <a:chOff x="2335320" y="6719760"/>
              <a:chExt cx="1996920" cy="380160"/>
            </a:xfrm>
          </p:grpSpPr>
          <p:sp>
            <p:nvSpPr>
              <p:cNvPr id="5" name="Forme libre 4"/>
              <p:cNvSpPr/>
              <p:nvPr/>
            </p:nvSpPr>
            <p:spPr>
              <a:xfrm>
                <a:off x="2335320" y="6719760"/>
                <a:ext cx="1996920" cy="281160"/>
              </a:xfrm>
              <a:custGeom>
                <a:avLst>
                  <a:gd name="f0" fmla="val 122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6" name="Groupe 5"/>
              <p:cNvGrpSpPr/>
              <p:nvPr/>
            </p:nvGrpSpPr>
            <p:grpSpPr>
              <a:xfrm>
                <a:off x="2335320" y="6719760"/>
                <a:ext cx="1988999" cy="380160"/>
                <a:chOff x="2335320" y="6719760"/>
                <a:chExt cx="1988999" cy="380160"/>
              </a:xfrm>
            </p:grpSpPr>
            <p:sp>
              <p:nvSpPr>
                <p:cNvPr id="7" name="Forme libre 6"/>
                <p:cNvSpPr/>
                <p:nvPr/>
              </p:nvSpPr>
              <p:spPr>
                <a:xfrm>
                  <a:off x="2335320" y="6719760"/>
                  <a:ext cx="1988999" cy="271440"/>
                </a:xfrm>
                <a:custGeom>
                  <a:avLst>
                    <a:gd name="f0" fmla="val 127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8" name="Groupe 7"/>
                <p:cNvGrpSpPr/>
                <p:nvPr/>
              </p:nvGrpSpPr>
              <p:grpSpPr>
                <a:xfrm>
                  <a:off x="2335320" y="6721560"/>
                  <a:ext cx="1981080" cy="378360"/>
                  <a:chOff x="2335320" y="6721560"/>
                  <a:chExt cx="1981080" cy="378360"/>
                </a:xfrm>
              </p:grpSpPr>
              <p:sp>
                <p:nvSpPr>
                  <p:cNvPr id="9" name="Forme libre 8"/>
                  <p:cNvSpPr/>
                  <p:nvPr/>
                </p:nvSpPr>
                <p:spPr>
                  <a:xfrm>
                    <a:off x="2335320" y="6721560"/>
                    <a:ext cx="1981080" cy="263520"/>
                  </a:xfrm>
                  <a:custGeom>
                    <a:avLst>
                      <a:gd name="f0" fmla="val 130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10" name="Groupe 9"/>
                  <p:cNvGrpSpPr/>
                  <p:nvPr/>
                </p:nvGrpSpPr>
                <p:grpSpPr>
                  <a:xfrm>
                    <a:off x="2335320" y="6721560"/>
                    <a:ext cx="1973160" cy="378360"/>
                    <a:chOff x="2335320" y="6721560"/>
                    <a:chExt cx="1973160" cy="378360"/>
                  </a:xfrm>
                </p:grpSpPr>
                <p:sp>
                  <p:nvSpPr>
                    <p:cNvPr id="11" name="Forme libre 10"/>
                    <p:cNvSpPr/>
                    <p:nvPr/>
                  </p:nvSpPr>
                  <p:spPr>
                    <a:xfrm>
                      <a:off x="2335320" y="6721560"/>
                      <a:ext cx="1973160" cy="257040"/>
                    </a:xfrm>
                    <a:custGeom>
                      <a:avLst>
                        <a:gd name="f0" fmla="val 133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12" name="Groupe 11"/>
                    <p:cNvGrpSpPr/>
                    <p:nvPr/>
                  </p:nvGrpSpPr>
                  <p:grpSpPr>
                    <a:xfrm>
                      <a:off x="2335320" y="6721560"/>
                      <a:ext cx="1968480" cy="378360"/>
                      <a:chOff x="2335320" y="6721560"/>
                      <a:chExt cx="1968480" cy="378360"/>
                    </a:xfrm>
                  </p:grpSpPr>
                  <p:sp>
                    <p:nvSpPr>
                      <p:cNvPr id="13" name="Forme libre 12"/>
                      <p:cNvSpPr/>
                      <p:nvPr/>
                    </p:nvSpPr>
                    <p:spPr>
                      <a:xfrm>
                        <a:off x="2335320" y="6721560"/>
                        <a:ext cx="1968480" cy="252360"/>
                      </a:xfrm>
                      <a:custGeom>
                        <a:avLst>
                          <a:gd name="f0" fmla="val 136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grpSp>
                    <p:nvGrpSpPr>
                      <p:cNvPr id="14" name="Groupe 13"/>
                      <p:cNvGrpSpPr/>
                      <p:nvPr/>
                    </p:nvGrpSpPr>
                    <p:grpSpPr>
                      <a:xfrm>
                        <a:off x="2335320" y="6721560"/>
                        <a:ext cx="1965240" cy="378360"/>
                        <a:chOff x="2335320" y="6721560"/>
                        <a:chExt cx="1965240" cy="378360"/>
                      </a:xfrm>
                    </p:grpSpPr>
                    <p:sp>
                      <p:nvSpPr>
                        <p:cNvPr id="15" name="Forme libre 14"/>
                        <p:cNvSpPr/>
                        <p:nvPr/>
                      </p:nvSpPr>
                      <p:spPr>
                        <a:xfrm>
                          <a:off x="2335320" y="6721560"/>
                          <a:ext cx="1965240" cy="247680"/>
                        </a:xfrm>
                        <a:custGeom>
                          <a:avLst>
                            <a:gd name="f0" fmla="val 138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ctr" anchorCtr="0" compatLnSpc="0"/>
                        <a:lstStyle/>
                        <a:p>
                          <a:pPr marL="0" marR="0" lvl="0" indent="0" algn="l" rtl="0" hangingPunct="0">
                            <a:lnSpc>
                              <a:spcPct val="1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endParaRPr lang="en-US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endParaRPr>
                        </a:p>
                      </p:txBody>
                    </p:sp>
                    <p:grpSp>
                      <p:nvGrpSpPr>
                        <p:cNvPr id="16" name="Groupe 15"/>
                        <p:cNvGrpSpPr/>
                        <p:nvPr/>
                      </p:nvGrpSpPr>
                      <p:grpSpPr>
                        <a:xfrm>
                          <a:off x="2335320" y="6721560"/>
                          <a:ext cx="1963800" cy="378360"/>
                          <a:chOff x="2335320" y="6721560"/>
                          <a:chExt cx="1963800" cy="378360"/>
                        </a:xfrm>
                      </p:grpSpPr>
                      <p:sp>
                        <p:nvSpPr>
                          <p:cNvPr id="17" name="Forme libre 16"/>
                          <p:cNvSpPr/>
                          <p:nvPr/>
                        </p:nvSpPr>
                        <p:spPr>
                          <a:xfrm>
                            <a:off x="2335320" y="6721560"/>
                            <a:ext cx="1963800" cy="245880"/>
                          </a:xfrm>
                          <a:custGeom>
                            <a:avLst>
                              <a:gd name="f0" fmla="val 140"/>
                            </a:avLst>
                            <a:gdLst>
                              <a:gd name="f1" fmla="val 10800000"/>
                              <a:gd name="f2" fmla="val 5400000"/>
                              <a:gd name="f3" fmla="val 16200000"/>
                              <a:gd name="f4" fmla="val w"/>
                              <a:gd name="f5" fmla="val h"/>
                              <a:gd name="f6" fmla="val ss"/>
                              <a:gd name="f7" fmla="val 0"/>
                              <a:gd name="f8" fmla="*/ 5419351 1 1725033"/>
                              <a:gd name="f9" fmla="val 45"/>
                              <a:gd name="f10" fmla="val 10800"/>
                              <a:gd name="f11" fmla="val -2147483647"/>
                              <a:gd name="f12" fmla="val 2147483647"/>
                              <a:gd name="f13" fmla="abs f4"/>
                              <a:gd name="f14" fmla="abs f5"/>
                              <a:gd name="f15" fmla="abs f6"/>
                              <a:gd name="f16" fmla="*/ f8 1 180"/>
                              <a:gd name="f17" fmla="pin 0 f0 10800"/>
                              <a:gd name="f18" fmla="+- 0 0 f2"/>
                              <a:gd name="f19" fmla="?: f13 f4 1"/>
                              <a:gd name="f20" fmla="?: f14 f5 1"/>
                              <a:gd name="f21" fmla="?: f15 f6 1"/>
                              <a:gd name="f22" fmla="*/ f9 f16 1"/>
                              <a:gd name="f23" fmla="+- f7 f17 0"/>
                              <a:gd name="f24" fmla="*/ f19 1 21600"/>
                              <a:gd name="f25" fmla="*/ f20 1 21600"/>
                              <a:gd name="f26" fmla="*/ 21600 f19 1"/>
                              <a:gd name="f27" fmla="*/ 21600 f20 1"/>
                              <a:gd name="f28" fmla="+- 0 0 f22"/>
                              <a:gd name="f29" fmla="min f25 f24"/>
                              <a:gd name="f30" fmla="*/ f26 1 f21"/>
                              <a:gd name="f31" fmla="*/ f27 1 f21"/>
                              <a:gd name="f32" fmla="*/ f28 f1 1"/>
                              <a:gd name="f33" fmla="*/ f32 1 f8"/>
                              <a:gd name="f34" fmla="+- f31 0 f17"/>
                              <a:gd name="f35" fmla="+- f30 0 f17"/>
                              <a:gd name="f36" fmla="*/ f17 f29 1"/>
                              <a:gd name="f37" fmla="*/ f7 f29 1"/>
                              <a:gd name="f38" fmla="*/ f23 f29 1"/>
                              <a:gd name="f39" fmla="*/ f31 f29 1"/>
                              <a:gd name="f40" fmla="*/ f30 f29 1"/>
                              <a:gd name="f41" fmla="+- f33 0 f2"/>
                              <a:gd name="f42" fmla="+- f37 0 f38"/>
                              <a:gd name="f43" fmla="+- f38 0 f37"/>
                              <a:gd name="f44" fmla="*/ f34 f29 1"/>
                              <a:gd name="f45" fmla="*/ f35 f29 1"/>
                              <a:gd name="f46" fmla="cos 1 f41"/>
                              <a:gd name="f47" fmla="abs f42"/>
                              <a:gd name="f48" fmla="abs f43"/>
                              <a:gd name="f49" fmla="?: f42 f18 f2"/>
                              <a:gd name="f50" fmla="?: f42 f2 f18"/>
                              <a:gd name="f51" fmla="?: f42 f3 f2"/>
                              <a:gd name="f52" fmla="?: f42 f2 f3"/>
                              <a:gd name="f53" fmla="+- f39 0 f44"/>
                              <a:gd name="f54" fmla="?: f43 f18 f2"/>
                              <a:gd name="f55" fmla="?: f43 f2 f18"/>
                              <a:gd name="f56" fmla="+- f40 0 f45"/>
                              <a:gd name="f57" fmla="+- f44 0 f39"/>
                              <a:gd name="f58" fmla="+- f45 0 f40"/>
                              <a:gd name="f59" fmla="?: f42 0 f1"/>
                              <a:gd name="f60" fmla="?: f42 f1 0"/>
                              <a:gd name="f61" fmla="+- 0 0 f46"/>
                              <a:gd name="f62" fmla="?: f42 f52 f51"/>
                              <a:gd name="f63" fmla="?: f42 f51 f52"/>
                              <a:gd name="f64" fmla="?: f43 f50 f49"/>
                              <a:gd name="f65" fmla="abs f53"/>
                              <a:gd name="f66" fmla="?: f53 0 f1"/>
                              <a:gd name="f67" fmla="?: f53 f1 0"/>
                              <a:gd name="f68" fmla="?: f53 f54 f55"/>
                              <a:gd name="f69" fmla="abs f56"/>
                              <a:gd name="f70" fmla="abs f57"/>
                              <a:gd name="f71" fmla="?: f56 f18 f2"/>
                              <a:gd name="f72" fmla="?: f56 f2 f18"/>
                              <a:gd name="f73" fmla="?: f56 f3 f2"/>
                              <a:gd name="f74" fmla="?: f56 f2 f3"/>
                              <a:gd name="f75" fmla="abs f58"/>
                              <a:gd name="f76" fmla="?: f58 f18 f2"/>
                              <a:gd name="f77" fmla="?: f58 f2 f18"/>
                              <a:gd name="f78" fmla="?: f58 f60 f59"/>
                              <a:gd name="f79" fmla="?: f58 f59 f60"/>
                              <a:gd name="f80" fmla="*/ f17 f61 1"/>
                              <a:gd name="f81" fmla="?: f43 f63 f62"/>
                              <a:gd name="f82" fmla="?: f43 f67 f66"/>
                              <a:gd name="f83" fmla="?: f43 f66 f67"/>
                              <a:gd name="f84" fmla="?: f56 f74 f73"/>
                              <a:gd name="f85" fmla="?: f56 f73 f74"/>
                              <a:gd name="f86" fmla="?: f57 f72 f71"/>
                              <a:gd name="f87" fmla="?: f42 f78 f79"/>
                              <a:gd name="f88" fmla="?: f42 f76 f77"/>
                              <a:gd name="f89" fmla="*/ f80 3163 1"/>
                              <a:gd name="f90" fmla="?: f53 f82 f83"/>
                              <a:gd name="f91" fmla="?: f57 f85 f84"/>
                              <a:gd name="f92" fmla="*/ f89 1 7636"/>
                              <a:gd name="f93" fmla="+- f7 f92 0"/>
                              <a:gd name="f94" fmla="+- f30 0 f92"/>
                              <a:gd name="f95" fmla="+- f31 0 f92"/>
                              <a:gd name="f96" fmla="*/ f93 f29 1"/>
                              <a:gd name="f97" fmla="*/ f94 f29 1"/>
                              <a:gd name="f98" fmla="*/ f95 f29 1"/>
                            </a:gdLst>
                            <a:ahLst>
                              <a:ahXY gdRefX="f0" minX="f7" maxX="f10">
                                <a:pos x="f36" y="f37"/>
                              </a:ahXY>
                            </a:ahLst>
                            <a:cxnLst>
                              <a:cxn ang="3cd4">
                                <a:pos x="hc" y="t"/>
                              </a:cxn>
                              <a:cxn ang="0">
                                <a:pos x="r" y="vc"/>
                              </a:cxn>
                              <a:cxn ang="cd4">
                                <a:pos x="hc" y="b"/>
                              </a:cxn>
                              <a:cxn ang="cd2">
                                <a:pos x="l" y="vc"/>
                              </a:cxn>
                            </a:cxnLst>
                            <a:rect l="f96" t="f96" r="f97" b="f98"/>
                            <a:pathLst>
                              <a:path>
                                <a:moveTo>
                                  <a:pt x="f38" y="f37"/>
                                </a:moveTo>
                                <a:arcTo wR="f47" hR="f48" stAng="f81" swAng="f64"/>
                                <a:lnTo>
                                  <a:pt x="f37" y="f44"/>
                                </a:lnTo>
                                <a:arcTo wR="f48" hR="f65" stAng="f90" swAng="f68"/>
                                <a:lnTo>
                                  <a:pt x="f45" y="f39"/>
                                </a:lnTo>
                                <a:arcTo wR="f69" hR="f70" stAng="f91" swAng="f86"/>
                                <a:lnTo>
                                  <a:pt x="f40" y="f38"/>
                                </a:lnTo>
                                <a:arcTo wR="f75" hR="f47" stAng="f87" swAng="f88"/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  <a:prstDash val="solid"/>
                          </a:ln>
                        </p:spPr>
                        <p:txBody>
                          <a:bodyPr vert="horz" wrap="square" lIns="90000" tIns="46800" rIns="90000" bIns="46800" anchor="ctr" anchorCtr="0" compatLnSpc="0"/>
                          <a:lstStyle/>
                          <a:p>
                            <a:pPr marL="0" marR="0" lvl="0" indent="0" algn="l" rtl="0" hangingPunct="0">
                              <a:lnSpc>
                                <a:spcPct val="18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  <a:tabLst>
                                <a:tab pos="0" algn="l"/>
                                <a:tab pos="448919" algn="l"/>
                                <a:tab pos="898199" algn="l"/>
                                <a:tab pos="1347480" algn="l"/>
                                <a:tab pos="1796760" algn="l"/>
                                <a:tab pos="2246040" algn="l"/>
                                <a:tab pos="2695320" algn="l"/>
                                <a:tab pos="3144600" algn="l"/>
                                <a:tab pos="3593880" algn="l"/>
                                <a:tab pos="4043159" algn="l"/>
                                <a:tab pos="4492440" algn="l"/>
                                <a:tab pos="4941719" algn="l"/>
                                <a:tab pos="5391000" algn="l"/>
                                <a:tab pos="5840280" algn="l"/>
                                <a:tab pos="6289560" algn="l"/>
                                <a:tab pos="6738840" algn="l"/>
                                <a:tab pos="7188120" algn="l"/>
                                <a:tab pos="7637400" algn="l"/>
                                <a:tab pos="8086679" algn="l"/>
                                <a:tab pos="8535960" algn="l"/>
                                <a:tab pos="8985240" algn="l"/>
                              </a:tabLst>
                            </a:pPr>
                            <a:endParaRPr lang="en-US" sz="2400" b="0" i="0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endParaRPr>
                          </a:p>
                        </p:txBody>
                      </p:sp>
                      <p:grpSp>
                        <p:nvGrpSpPr>
                          <p:cNvPr id="18" name="Groupe 17"/>
                          <p:cNvGrpSpPr/>
                          <p:nvPr/>
                        </p:nvGrpSpPr>
                        <p:grpSpPr>
                          <a:xfrm>
                            <a:off x="2335320" y="6723000"/>
                            <a:ext cx="1960560" cy="376920"/>
                            <a:chOff x="2335320" y="6723000"/>
                            <a:chExt cx="1960560" cy="376920"/>
                          </a:xfrm>
                        </p:grpSpPr>
                        <p:sp>
                          <p:nvSpPr>
                            <p:cNvPr id="19" name="Forme libre 18"/>
                            <p:cNvSpPr/>
                            <p:nvPr/>
                          </p:nvSpPr>
                          <p:spPr>
                            <a:xfrm>
                              <a:off x="2335320" y="6723000"/>
                              <a:ext cx="1960560" cy="244440"/>
                            </a:xfrm>
                            <a:custGeom>
                              <a:avLst>
                                <a:gd name="f0" fmla="val 140"/>
                              </a:avLst>
                              <a:gdLst>
                                <a:gd name="f1" fmla="val 10800000"/>
                                <a:gd name="f2" fmla="val 5400000"/>
                                <a:gd name="f3" fmla="val 16200000"/>
                                <a:gd name="f4" fmla="val w"/>
                                <a:gd name="f5" fmla="val h"/>
                                <a:gd name="f6" fmla="val ss"/>
                                <a:gd name="f7" fmla="val 0"/>
                                <a:gd name="f8" fmla="*/ 5419351 1 1725033"/>
                                <a:gd name="f9" fmla="val 45"/>
                                <a:gd name="f10" fmla="val 10800"/>
                                <a:gd name="f11" fmla="val -2147483647"/>
                                <a:gd name="f12" fmla="val 2147483647"/>
                                <a:gd name="f13" fmla="abs f4"/>
                                <a:gd name="f14" fmla="abs f5"/>
                                <a:gd name="f15" fmla="abs f6"/>
                                <a:gd name="f16" fmla="*/ f8 1 180"/>
                                <a:gd name="f17" fmla="pin 0 f0 10800"/>
                                <a:gd name="f18" fmla="+- 0 0 f2"/>
                                <a:gd name="f19" fmla="?: f13 f4 1"/>
                                <a:gd name="f20" fmla="?: f14 f5 1"/>
                                <a:gd name="f21" fmla="?: f15 f6 1"/>
                                <a:gd name="f22" fmla="*/ f9 f16 1"/>
                                <a:gd name="f23" fmla="+- f7 f17 0"/>
                                <a:gd name="f24" fmla="*/ f19 1 21600"/>
                                <a:gd name="f25" fmla="*/ f20 1 21600"/>
                                <a:gd name="f26" fmla="*/ 21600 f19 1"/>
                                <a:gd name="f27" fmla="*/ 21600 f20 1"/>
                                <a:gd name="f28" fmla="+- 0 0 f22"/>
                                <a:gd name="f29" fmla="min f25 f24"/>
                                <a:gd name="f30" fmla="*/ f26 1 f21"/>
                                <a:gd name="f31" fmla="*/ f27 1 f21"/>
                                <a:gd name="f32" fmla="*/ f28 f1 1"/>
                                <a:gd name="f33" fmla="*/ f32 1 f8"/>
                                <a:gd name="f34" fmla="+- f31 0 f17"/>
                                <a:gd name="f35" fmla="+- f30 0 f17"/>
                                <a:gd name="f36" fmla="*/ f17 f29 1"/>
                                <a:gd name="f37" fmla="*/ f7 f29 1"/>
                                <a:gd name="f38" fmla="*/ f23 f29 1"/>
                                <a:gd name="f39" fmla="*/ f31 f29 1"/>
                                <a:gd name="f40" fmla="*/ f30 f29 1"/>
                                <a:gd name="f41" fmla="+- f33 0 f2"/>
                                <a:gd name="f42" fmla="+- f37 0 f38"/>
                                <a:gd name="f43" fmla="+- f38 0 f37"/>
                                <a:gd name="f44" fmla="*/ f34 f29 1"/>
                                <a:gd name="f45" fmla="*/ f35 f29 1"/>
                                <a:gd name="f46" fmla="cos 1 f41"/>
                                <a:gd name="f47" fmla="abs f42"/>
                                <a:gd name="f48" fmla="abs f43"/>
                                <a:gd name="f49" fmla="?: f42 f18 f2"/>
                                <a:gd name="f50" fmla="?: f42 f2 f18"/>
                                <a:gd name="f51" fmla="?: f42 f3 f2"/>
                                <a:gd name="f52" fmla="?: f42 f2 f3"/>
                                <a:gd name="f53" fmla="+- f39 0 f44"/>
                                <a:gd name="f54" fmla="?: f43 f18 f2"/>
                                <a:gd name="f55" fmla="?: f43 f2 f18"/>
                                <a:gd name="f56" fmla="+- f40 0 f45"/>
                                <a:gd name="f57" fmla="+- f44 0 f39"/>
                                <a:gd name="f58" fmla="+- f45 0 f40"/>
                                <a:gd name="f59" fmla="?: f42 0 f1"/>
                                <a:gd name="f60" fmla="?: f42 f1 0"/>
                                <a:gd name="f61" fmla="+- 0 0 f46"/>
                                <a:gd name="f62" fmla="?: f42 f52 f51"/>
                                <a:gd name="f63" fmla="?: f42 f51 f52"/>
                                <a:gd name="f64" fmla="?: f43 f50 f49"/>
                                <a:gd name="f65" fmla="abs f53"/>
                                <a:gd name="f66" fmla="?: f53 0 f1"/>
                                <a:gd name="f67" fmla="?: f53 f1 0"/>
                                <a:gd name="f68" fmla="?: f53 f54 f55"/>
                                <a:gd name="f69" fmla="abs f56"/>
                                <a:gd name="f70" fmla="abs f57"/>
                                <a:gd name="f71" fmla="?: f56 f18 f2"/>
                                <a:gd name="f72" fmla="?: f56 f2 f18"/>
                                <a:gd name="f73" fmla="?: f56 f3 f2"/>
                                <a:gd name="f74" fmla="?: f56 f2 f3"/>
                                <a:gd name="f75" fmla="abs f58"/>
                                <a:gd name="f76" fmla="?: f58 f18 f2"/>
                                <a:gd name="f77" fmla="?: f58 f2 f18"/>
                                <a:gd name="f78" fmla="?: f58 f60 f59"/>
                                <a:gd name="f79" fmla="?: f58 f59 f60"/>
                                <a:gd name="f80" fmla="*/ f17 f61 1"/>
                                <a:gd name="f81" fmla="?: f43 f63 f62"/>
                                <a:gd name="f82" fmla="?: f43 f67 f66"/>
                                <a:gd name="f83" fmla="?: f43 f66 f67"/>
                                <a:gd name="f84" fmla="?: f56 f74 f73"/>
                                <a:gd name="f85" fmla="?: f56 f73 f74"/>
                                <a:gd name="f86" fmla="?: f57 f72 f71"/>
                                <a:gd name="f87" fmla="?: f42 f78 f79"/>
                                <a:gd name="f88" fmla="?: f42 f76 f77"/>
                                <a:gd name="f89" fmla="*/ f80 3163 1"/>
                                <a:gd name="f90" fmla="?: f53 f82 f83"/>
                                <a:gd name="f91" fmla="?: f57 f85 f84"/>
                                <a:gd name="f92" fmla="*/ f89 1 7636"/>
                                <a:gd name="f93" fmla="+- f7 f92 0"/>
                                <a:gd name="f94" fmla="+- f30 0 f92"/>
                                <a:gd name="f95" fmla="+- f31 0 f92"/>
                                <a:gd name="f96" fmla="*/ f93 f29 1"/>
                                <a:gd name="f97" fmla="*/ f94 f29 1"/>
                                <a:gd name="f98" fmla="*/ f95 f29 1"/>
                              </a:gdLst>
                              <a:ahLst>
                                <a:ahXY gdRefX="f0" minX="f7" maxX="f10">
                                  <a:pos x="f36" y="f37"/>
                                </a:ahXY>
                              </a:ahLst>
                              <a:cxnLst>
                                <a:cxn ang="3cd4">
                                  <a:pos x="hc" y="t"/>
                                </a:cxn>
                                <a:cxn ang="0">
                                  <a:pos x="r" y="vc"/>
                                </a:cxn>
                                <a:cxn ang="cd4">
                                  <a:pos x="hc" y="b"/>
                                </a:cxn>
                                <a:cxn ang="cd2">
                                  <a:pos x="l" y="vc"/>
                                </a:cxn>
                              </a:cxnLst>
                              <a:rect l="f96" t="f96" r="f97" b="f98"/>
                              <a:pathLst>
                                <a:path>
                                  <a:moveTo>
                                    <a:pt x="f38" y="f37"/>
                                  </a:moveTo>
                                  <a:arcTo wR="f47" hR="f48" stAng="f81" swAng="f64"/>
                                  <a:lnTo>
                                    <a:pt x="f37" y="f44"/>
                                  </a:lnTo>
                                  <a:arcTo wR="f48" hR="f65" stAng="f90" swAng="f68"/>
                                  <a:lnTo>
                                    <a:pt x="f45" y="f39"/>
                                  </a:lnTo>
                                  <a:arcTo wR="f69" hR="f70" stAng="f91" swAng="f86"/>
                                  <a:lnTo>
                                    <a:pt x="f40" y="f38"/>
                                  </a:lnTo>
                                  <a:arcTo wR="f75" hR="f47" stAng="f87" swAng="f88"/>
                                  <a:close/>
                                </a:path>
                              </a:pathLst>
                            </a:custGeom>
                            <a:noFill/>
                            <a:ln>
                              <a:noFill/>
                              <a:prstDash val="solid"/>
                            </a:ln>
                          </p:spPr>
                          <p:txBody>
                            <a:bodyPr vert="horz" wrap="square" lIns="90000" tIns="46800" rIns="90000" bIns="46800" anchor="ctr" anchorCtr="0" compatLnSpc="0"/>
                            <a:lstStyle/>
                            <a:p>
                              <a:pPr marL="0" marR="0" lvl="0" indent="0" algn="l" rtl="0" hangingPunct="0">
                                <a:lnSpc>
                                  <a:spcPct val="18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  <a:tabLst>
                                  <a:tab pos="0" algn="l"/>
                                  <a:tab pos="448919" algn="l"/>
                                  <a:tab pos="898199" algn="l"/>
                                  <a:tab pos="1347480" algn="l"/>
                                  <a:tab pos="1796760" algn="l"/>
                                  <a:tab pos="2246040" algn="l"/>
                                  <a:tab pos="2695320" algn="l"/>
                                  <a:tab pos="3144600" algn="l"/>
                                  <a:tab pos="3593880" algn="l"/>
                                  <a:tab pos="4043159" algn="l"/>
                                  <a:tab pos="4492440" algn="l"/>
                                  <a:tab pos="4941719" algn="l"/>
                                  <a:tab pos="5391000" algn="l"/>
                                  <a:tab pos="5840280" algn="l"/>
                                  <a:tab pos="6289560" algn="l"/>
                                  <a:tab pos="6738840" algn="l"/>
                                  <a:tab pos="7188120" algn="l"/>
                                  <a:tab pos="7637400" algn="l"/>
                                  <a:tab pos="8086679" algn="l"/>
                                  <a:tab pos="8535960" algn="l"/>
                                  <a:tab pos="8985240" algn="l"/>
                                </a:tabLst>
                              </a:pPr>
                              <a:endParaRPr lang="en-US" sz="2400" b="0" i="0" u="none" strike="noStrike" baseline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latin typeface="Times New Roman" pitchFamily="18"/>
                                <a:ea typeface="Lucida Sans" pitchFamily="2"/>
                                <a:cs typeface="Lucida Sans" pitchFamily="2"/>
                              </a:endParaRPr>
                            </a:p>
                          </p:txBody>
                        </p:sp>
                        <p:sp>
                          <p:nvSpPr>
                            <p:cNvPr id="20" name="Forme libre 19"/>
                            <p:cNvSpPr/>
                            <p:nvPr/>
                          </p:nvSpPr>
                          <p:spPr>
                            <a:xfrm>
                              <a:off x="2355840" y="6723000"/>
                              <a:ext cx="1918079" cy="376920"/>
                            </a:xfrm>
                            <a:custGeom>
                              <a:avLst>
                                <a:gd name="f0" fmla="val 140"/>
                              </a:avLst>
                              <a:gdLst>
                                <a:gd name="f1" fmla="val 10800000"/>
                                <a:gd name="f2" fmla="val 5400000"/>
                                <a:gd name="f3" fmla="val 16200000"/>
                                <a:gd name="f4" fmla="val w"/>
                                <a:gd name="f5" fmla="val h"/>
                                <a:gd name="f6" fmla="val ss"/>
                                <a:gd name="f7" fmla="val 0"/>
                                <a:gd name="f8" fmla="*/ 5419351 1 1725033"/>
                                <a:gd name="f9" fmla="val 45"/>
                                <a:gd name="f10" fmla="val 10800"/>
                                <a:gd name="f11" fmla="val -2147483647"/>
                                <a:gd name="f12" fmla="val 2147483647"/>
                                <a:gd name="f13" fmla="abs f4"/>
                                <a:gd name="f14" fmla="abs f5"/>
                                <a:gd name="f15" fmla="abs f6"/>
                                <a:gd name="f16" fmla="*/ f8 1 180"/>
                                <a:gd name="f17" fmla="pin 0 f0 10800"/>
                                <a:gd name="f18" fmla="+- 0 0 f2"/>
                                <a:gd name="f19" fmla="?: f13 f4 1"/>
                                <a:gd name="f20" fmla="?: f14 f5 1"/>
                                <a:gd name="f21" fmla="?: f15 f6 1"/>
                                <a:gd name="f22" fmla="*/ f9 f16 1"/>
                                <a:gd name="f23" fmla="+- f7 f17 0"/>
                                <a:gd name="f24" fmla="*/ f19 1 21600"/>
                                <a:gd name="f25" fmla="*/ f20 1 21600"/>
                                <a:gd name="f26" fmla="*/ 21600 f19 1"/>
                                <a:gd name="f27" fmla="*/ 21600 f20 1"/>
                                <a:gd name="f28" fmla="+- 0 0 f22"/>
                                <a:gd name="f29" fmla="min f25 f24"/>
                                <a:gd name="f30" fmla="*/ f26 1 f21"/>
                                <a:gd name="f31" fmla="*/ f27 1 f21"/>
                                <a:gd name="f32" fmla="*/ f28 f1 1"/>
                                <a:gd name="f33" fmla="*/ f32 1 f8"/>
                                <a:gd name="f34" fmla="+- f31 0 f17"/>
                                <a:gd name="f35" fmla="+- f30 0 f17"/>
                                <a:gd name="f36" fmla="*/ f17 f29 1"/>
                                <a:gd name="f37" fmla="*/ f7 f29 1"/>
                                <a:gd name="f38" fmla="*/ f23 f29 1"/>
                                <a:gd name="f39" fmla="*/ f31 f29 1"/>
                                <a:gd name="f40" fmla="*/ f30 f29 1"/>
                                <a:gd name="f41" fmla="+- f33 0 f2"/>
                                <a:gd name="f42" fmla="+- f37 0 f38"/>
                                <a:gd name="f43" fmla="+- f38 0 f37"/>
                                <a:gd name="f44" fmla="*/ f34 f29 1"/>
                                <a:gd name="f45" fmla="*/ f35 f29 1"/>
                                <a:gd name="f46" fmla="cos 1 f41"/>
                                <a:gd name="f47" fmla="abs f42"/>
                                <a:gd name="f48" fmla="abs f43"/>
                                <a:gd name="f49" fmla="?: f42 f18 f2"/>
                                <a:gd name="f50" fmla="?: f42 f2 f18"/>
                                <a:gd name="f51" fmla="?: f42 f3 f2"/>
                                <a:gd name="f52" fmla="?: f42 f2 f3"/>
                                <a:gd name="f53" fmla="+- f39 0 f44"/>
                                <a:gd name="f54" fmla="?: f43 f18 f2"/>
                                <a:gd name="f55" fmla="?: f43 f2 f18"/>
                                <a:gd name="f56" fmla="+- f40 0 f45"/>
                                <a:gd name="f57" fmla="+- f44 0 f39"/>
                                <a:gd name="f58" fmla="+- f45 0 f40"/>
                                <a:gd name="f59" fmla="?: f42 0 f1"/>
                                <a:gd name="f60" fmla="?: f42 f1 0"/>
                                <a:gd name="f61" fmla="+- 0 0 f46"/>
                                <a:gd name="f62" fmla="?: f42 f52 f51"/>
                                <a:gd name="f63" fmla="?: f42 f51 f52"/>
                                <a:gd name="f64" fmla="?: f43 f50 f49"/>
                                <a:gd name="f65" fmla="abs f53"/>
                                <a:gd name="f66" fmla="?: f53 0 f1"/>
                                <a:gd name="f67" fmla="?: f53 f1 0"/>
                                <a:gd name="f68" fmla="?: f53 f54 f55"/>
                                <a:gd name="f69" fmla="abs f56"/>
                                <a:gd name="f70" fmla="abs f57"/>
                                <a:gd name="f71" fmla="?: f56 f18 f2"/>
                                <a:gd name="f72" fmla="?: f56 f2 f18"/>
                                <a:gd name="f73" fmla="?: f56 f3 f2"/>
                                <a:gd name="f74" fmla="?: f56 f2 f3"/>
                                <a:gd name="f75" fmla="abs f58"/>
                                <a:gd name="f76" fmla="?: f58 f18 f2"/>
                                <a:gd name="f77" fmla="?: f58 f2 f18"/>
                                <a:gd name="f78" fmla="?: f58 f60 f59"/>
                                <a:gd name="f79" fmla="?: f58 f59 f60"/>
                                <a:gd name="f80" fmla="*/ f17 f61 1"/>
                                <a:gd name="f81" fmla="?: f43 f63 f62"/>
                                <a:gd name="f82" fmla="?: f43 f67 f66"/>
                                <a:gd name="f83" fmla="?: f43 f66 f67"/>
                                <a:gd name="f84" fmla="?: f56 f74 f73"/>
                                <a:gd name="f85" fmla="?: f56 f73 f74"/>
                                <a:gd name="f86" fmla="?: f57 f72 f71"/>
                                <a:gd name="f87" fmla="?: f42 f78 f79"/>
                                <a:gd name="f88" fmla="?: f42 f76 f77"/>
                                <a:gd name="f89" fmla="*/ f80 3163 1"/>
                                <a:gd name="f90" fmla="?: f53 f82 f83"/>
                                <a:gd name="f91" fmla="?: f57 f85 f84"/>
                                <a:gd name="f92" fmla="*/ f89 1 7636"/>
                                <a:gd name="f93" fmla="+- f7 f92 0"/>
                                <a:gd name="f94" fmla="+- f30 0 f92"/>
                                <a:gd name="f95" fmla="+- f31 0 f92"/>
                                <a:gd name="f96" fmla="*/ f93 f29 1"/>
                                <a:gd name="f97" fmla="*/ f94 f29 1"/>
                                <a:gd name="f98" fmla="*/ f95 f29 1"/>
                              </a:gdLst>
                              <a:ahLst>
                                <a:ahXY gdRefX="f0" minX="f7" maxX="f10">
                                  <a:pos x="f36" y="f37"/>
                                </a:ahXY>
                              </a:ahLst>
                              <a:cxnLst>
                                <a:cxn ang="3cd4">
                                  <a:pos x="hc" y="t"/>
                                </a:cxn>
                                <a:cxn ang="0">
                                  <a:pos x="r" y="vc"/>
                                </a:cxn>
                                <a:cxn ang="cd4">
                                  <a:pos x="hc" y="b"/>
                                </a:cxn>
                                <a:cxn ang="cd2">
                                  <a:pos x="l" y="vc"/>
                                </a:cxn>
                              </a:cxnLst>
                              <a:rect l="f96" t="f96" r="f97" b="f98"/>
                              <a:pathLst>
                                <a:path>
                                  <a:moveTo>
                                    <a:pt x="f38" y="f37"/>
                                  </a:moveTo>
                                  <a:arcTo wR="f47" hR="f48" stAng="f81" swAng="f64"/>
                                  <a:lnTo>
                                    <a:pt x="f37" y="f44"/>
                                  </a:lnTo>
                                  <a:arcTo wR="f48" hR="f65" stAng="f90" swAng="f68"/>
                                  <a:lnTo>
                                    <a:pt x="f45" y="f39"/>
                                  </a:lnTo>
                                  <a:arcTo wR="f69" hR="f70" stAng="f91" swAng="f86"/>
                                  <a:lnTo>
                                    <a:pt x="f40" y="f38"/>
                                  </a:lnTo>
                                  <a:arcTo wR="f75" hR="f47" stAng="f87" swAng="f88"/>
                                  <a:close/>
                                </a:path>
                              </a:pathLst>
                            </a:custGeom>
                            <a:noFill/>
                            <a:ln>
                              <a:noFill/>
                              <a:prstDash val="solid"/>
                            </a:ln>
                          </p:spPr>
                          <p:txBody>
                            <a:bodyPr vert="horz" wrap="square" lIns="0" tIns="0" rIns="0" bIns="0" anchor="t" anchorCtr="0" compatLnSpc="0">
                              <a:spAutoFit/>
                            </a:bodyPr>
                            <a:lstStyle/>
                            <a:p>
                              <a:pPr marL="0" marR="0" lvl="0" indent="0" algn="l" rtl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  <a:tabLst>
                                  <a:tab pos="0" algn="l"/>
                                  <a:tab pos="448919" algn="l"/>
                                  <a:tab pos="898199" algn="l"/>
                                  <a:tab pos="1347480" algn="l"/>
                                  <a:tab pos="1796760" algn="l"/>
                                  <a:tab pos="2246040" algn="l"/>
                                  <a:tab pos="2695320" algn="l"/>
                                  <a:tab pos="3144600" algn="l"/>
                                  <a:tab pos="3593880" algn="l"/>
                                  <a:tab pos="4043159" algn="l"/>
                                  <a:tab pos="4492440" algn="l"/>
                                  <a:tab pos="4941719" algn="l"/>
                                  <a:tab pos="5391000" algn="l"/>
                                  <a:tab pos="5840280" algn="l"/>
                                  <a:tab pos="6289560" algn="l"/>
                                  <a:tab pos="6738840" algn="l"/>
                                  <a:tab pos="7188120" algn="l"/>
                                  <a:tab pos="7637400" algn="l"/>
                                  <a:tab pos="8086679" algn="l"/>
                                  <a:tab pos="8535960" algn="l"/>
                                  <a:tab pos="8985240" algn="l"/>
                                </a:tabLst>
                              </a:pPr>
                              <a:r>
                                <a:rPr lang="en-GB" sz="2000" b="1" i="1" u="none" strike="noStrike" baseline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latin typeface="Times New Roman" pitchFamily="18"/>
                                  <a:ea typeface="Lucida Sans" pitchFamily="2"/>
                                  <a:cs typeface="Lucida Sans" pitchFamily="2"/>
                                </a:rPr>
                                <a:t>multi-model mean</a:t>
                              </a:r>
                            </a:p>
                          </p:txBody>
                        </p:sp>
                      </p:grpSp>
                    </p:grpSp>
                  </p:grpSp>
                </p:grpSp>
              </p:grpSp>
            </p:grpSp>
          </p:grpSp>
        </p:grpSp>
      </p:grpSp>
      <p:grpSp>
        <p:nvGrpSpPr>
          <p:cNvPr id="21" name="Groupe 20"/>
          <p:cNvGrpSpPr/>
          <p:nvPr/>
        </p:nvGrpSpPr>
        <p:grpSpPr>
          <a:xfrm>
            <a:off x="6462719" y="6719760"/>
            <a:ext cx="2560680" cy="756720"/>
            <a:chOff x="6462719" y="6719760"/>
            <a:chExt cx="2560680" cy="756720"/>
          </a:xfrm>
        </p:grpSpPr>
        <p:sp>
          <p:nvSpPr>
            <p:cNvPr id="22" name="Forme libre 21"/>
            <p:cNvSpPr/>
            <p:nvPr/>
          </p:nvSpPr>
          <p:spPr>
            <a:xfrm>
              <a:off x="6462719" y="6719760"/>
              <a:ext cx="2560680" cy="596880"/>
            </a:xfrm>
            <a:custGeom>
              <a:avLst>
                <a:gd name="f0" fmla="val 5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23" name="Groupe 22"/>
            <p:cNvGrpSpPr/>
            <p:nvPr/>
          </p:nvGrpSpPr>
          <p:grpSpPr>
            <a:xfrm>
              <a:off x="6462719" y="6719760"/>
              <a:ext cx="2550960" cy="756720"/>
              <a:chOff x="6462719" y="6719760"/>
              <a:chExt cx="2550960" cy="756720"/>
            </a:xfrm>
          </p:grpSpPr>
          <p:sp>
            <p:nvSpPr>
              <p:cNvPr id="24" name="Forme libre 23"/>
              <p:cNvSpPr/>
              <p:nvPr/>
            </p:nvSpPr>
            <p:spPr>
              <a:xfrm>
                <a:off x="6462719" y="6719760"/>
                <a:ext cx="2550960" cy="586080"/>
              </a:xfrm>
              <a:custGeom>
                <a:avLst>
                  <a:gd name="f0" fmla="val 58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25" name="Groupe 24"/>
              <p:cNvGrpSpPr/>
              <p:nvPr/>
            </p:nvGrpSpPr>
            <p:grpSpPr>
              <a:xfrm>
                <a:off x="6462719" y="6719760"/>
                <a:ext cx="2541600" cy="756720"/>
                <a:chOff x="6462719" y="6719760"/>
                <a:chExt cx="2541600" cy="756720"/>
              </a:xfrm>
            </p:grpSpPr>
            <p:sp>
              <p:nvSpPr>
                <p:cNvPr id="26" name="Forme libre 25"/>
                <p:cNvSpPr/>
                <p:nvPr/>
              </p:nvSpPr>
              <p:spPr>
                <a:xfrm>
                  <a:off x="6462719" y="6719760"/>
                  <a:ext cx="2541600" cy="576360"/>
                </a:xfrm>
                <a:custGeom>
                  <a:avLst>
                    <a:gd name="f0" fmla="val 59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27" name="Groupe 26"/>
                <p:cNvGrpSpPr/>
                <p:nvPr/>
              </p:nvGrpSpPr>
              <p:grpSpPr>
                <a:xfrm>
                  <a:off x="6462719" y="6721560"/>
                  <a:ext cx="2533680" cy="754920"/>
                  <a:chOff x="6462719" y="6721560"/>
                  <a:chExt cx="2533680" cy="754920"/>
                </a:xfrm>
              </p:grpSpPr>
              <p:sp>
                <p:nvSpPr>
                  <p:cNvPr id="28" name="Forme libre 27"/>
                  <p:cNvSpPr/>
                  <p:nvPr/>
                </p:nvSpPr>
                <p:spPr>
                  <a:xfrm>
                    <a:off x="6462719" y="6721560"/>
                    <a:ext cx="2533680" cy="569880"/>
                  </a:xfrm>
                  <a:custGeom>
                    <a:avLst>
                      <a:gd name="f0" fmla="val 60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29" name="Groupe 28"/>
                  <p:cNvGrpSpPr/>
                  <p:nvPr/>
                </p:nvGrpSpPr>
                <p:grpSpPr>
                  <a:xfrm>
                    <a:off x="6462719" y="6721560"/>
                    <a:ext cx="2523960" cy="754920"/>
                    <a:chOff x="6462719" y="6721560"/>
                    <a:chExt cx="2523960" cy="754920"/>
                  </a:xfrm>
                </p:grpSpPr>
                <p:sp>
                  <p:nvSpPr>
                    <p:cNvPr id="30" name="Forme libre 29"/>
                    <p:cNvSpPr/>
                    <p:nvPr/>
                  </p:nvSpPr>
                  <p:spPr>
                    <a:xfrm>
                      <a:off x="6462719" y="6721560"/>
                      <a:ext cx="2523960" cy="563400"/>
                    </a:xfrm>
                    <a:custGeom>
                      <a:avLst>
                        <a:gd name="f0" fmla="val 61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31" name="Groupe 30"/>
                    <p:cNvGrpSpPr/>
                    <p:nvPr/>
                  </p:nvGrpSpPr>
                  <p:grpSpPr>
                    <a:xfrm>
                      <a:off x="6462719" y="6721560"/>
                      <a:ext cx="2519280" cy="754920"/>
                      <a:chOff x="6462719" y="6721560"/>
                      <a:chExt cx="2519280" cy="754920"/>
                    </a:xfrm>
                  </p:grpSpPr>
                  <p:sp>
                    <p:nvSpPr>
                      <p:cNvPr id="32" name="Forme libre 31"/>
                      <p:cNvSpPr/>
                      <p:nvPr/>
                    </p:nvSpPr>
                    <p:spPr>
                      <a:xfrm>
                        <a:off x="6462719" y="6721560"/>
                        <a:ext cx="2519280" cy="557280"/>
                      </a:xfrm>
                      <a:custGeom>
                        <a:avLst>
                          <a:gd name="f0" fmla="val 61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grpSp>
                    <p:nvGrpSpPr>
                      <p:cNvPr id="33" name="Groupe 32"/>
                      <p:cNvGrpSpPr/>
                      <p:nvPr/>
                    </p:nvGrpSpPr>
                    <p:grpSpPr>
                      <a:xfrm>
                        <a:off x="6462719" y="6721560"/>
                        <a:ext cx="2516040" cy="754920"/>
                        <a:chOff x="6462719" y="6721560"/>
                        <a:chExt cx="2516040" cy="754920"/>
                      </a:xfrm>
                    </p:grpSpPr>
                    <p:sp>
                      <p:nvSpPr>
                        <p:cNvPr id="34" name="Forme libre 33"/>
                        <p:cNvSpPr/>
                        <p:nvPr/>
                      </p:nvSpPr>
                      <p:spPr>
                        <a:xfrm>
                          <a:off x="6462719" y="6721560"/>
                          <a:ext cx="2516040" cy="554040"/>
                        </a:xfrm>
                        <a:custGeom>
                          <a:avLst>
                            <a:gd name="f0" fmla="val 62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ctr" anchorCtr="0" compatLnSpc="0"/>
                        <a:lstStyle/>
                        <a:p>
                          <a:pPr marL="0" marR="0" lvl="0" indent="0" algn="l" rtl="0" hangingPunct="0">
                            <a:lnSpc>
                              <a:spcPct val="1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endParaRPr lang="en-US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endParaRPr>
                        </a:p>
                      </p:txBody>
                    </p:sp>
                    <p:grpSp>
                      <p:nvGrpSpPr>
                        <p:cNvPr id="35" name="Groupe 34"/>
                        <p:cNvGrpSpPr/>
                        <p:nvPr/>
                      </p:nvGrpSpPr>
                      <p:grpSpPr>
                        <a:xfrm>
                          <a:off x="6464160" y="6721560"/>
                          <a:ext cx="2513160" cy="754920"/>
                          <a:chOff x="6464160" y="6721560"/>
                          <a:chExt cx="2513160" cy="754920"/>
                        </a:xfrm>
                      </p:grpSpPr>
                      <p:sp>
                        <p:nvSpPr>
                          <p:cNvPr id="36" name="Forme libre 35"/>
                          <p:cNvSpPr/>
                          <p:nvPr/>
                        </p:nvSpPr>
                        <p:spPr>
                          <a:xfrm>
                            <a:off x="6464160" y="6721560"/>
                            <a:ext cx="2513160" cy="552240"/>
                          </a:xfrm>
                          <a:custGeom>
                            <a:avLst>
                              <a:gd name="f0" fmla="val 62"/>
                            </a:avLst>
                            <a:gdLst>
                              <a:gd name="f1" fmla="val 10800000"/>
                              <a:gd name="f2" fmla="val 5400000"/>
                              <a:gd name="f3" fmla="val 16200000"/>
                              <a:gd name="f4" fmla="val w"/>
                              <a:gd name="f5" fmla="val h"/>
                              <a:gd name="f6" fmla="val ss"/>
                              <a:gd name="f7" fmla="val 0"/>
                              <a:gd name="f8" fmla="*/ 5419351 1 1725033"/>
                              <a:gd name="f9" fmla="val 45"/>
                              <a:gd name="f10" fmla="val 10800"/>
                              <a:gd name="f11" fmla="val -2147483647"/>
                              <a:gd name="f12" fmla="val 2147483647"/>
                              <a:gd name="f13" fmla="abs f4"/>
                              <a:gd name="f14" fmla="abs f5"/>
                              <a:gd name="f15" fmla="abs f6"/>
                              <a:gd name="f16" fmla="*/ f8 1 180"/>
                              <a:gd name="f17" fmla="pin 0 f0 10800"/>
                              <a:gd name="f18" fmla="+- 0 0 f2"/>
                              <a:gd name="f19" fmla="?: f13 f4 1"/>
                              <a:gd name="f20" fmla="?: f14 f5 1"/>
                              <a:gd name="f21" fmla="?: f15 f6 1"/>
                              <a:gd name="f22" fmla="*/ f9 f16 1"/>
                              <a:gd name="f23" fmla="+- f7 f17 0"/>
                              <a:gd name="f24" fmla="*/ f19 1 21600"/>
                              <a:gd name="f25" fmla="*/ f20 1 21600"/>
                              <a:gd name="f26" fmla="*/ 21600 f19 1"/>
                              <a:gd name="f27" fmla="*/ 21600 f20 1"/>
                              <a:gd name="f28" fmla="+- 0 0 f22"/>
                              <a:gd name="f29" fmla="min f25 f24"/>
                              <a:gd name="f30" fmla="*/ f26 1 f21"/>
                              <a:gd name="f31" fmla="*/ f27 1 f21"/>
                              <a:gd name="f32" fmla="*/ f28 f1 1"/>
                              <a:gd name="f33" fmla="*/ f32 1 f8"/>
                              <a:gd name="f34" fmla="+- f31 0 f17"/>
                              <a:gd name="f35" fmla="+- f30 0 f17"/>
                              <a:gd name="f36" fmla="*/ f17 f29 1"/>
                              <a:gd name="f37" fmla="*/ f7 f29 1"/>
                              <a:gd name="f38" fmla="*/ f23 f29 1"/>
                              <a:gd name="f39" fmla="*/ f31 f29 1"/>
                              <a:gd name="f40" fmla="*/ f30 f29 1"/>
                              <a:gd name="f41" fmla="+- f33 0 f2"/>
                              <a:gd name="f42" fmla="+- f37 0 f38"/>
                              <a:gd name="f43" fmla="+- f38 0 f37"/>
                              <a:gd name="f44" fmla="*/ f34 f29 1"/>
                              <a:gd name="f45" fmla="*/ f35 f29 1"/>
                              <a:gd name="f46" fmla="cos 1 f41"/>
                              <a:gd name="f47" fmla="abs f42"/>
                              <a:gd name="f48" fmla="abs f43"/>
                              <a:gd name="f49" fmla="?: f42 f18 f2"/>
                              <a:gd name="f50" fmla="?: f42 f2 f18"/>
                              <a:gd name="f51" fmla="?: f42 f3 f2"/>
                              <a:gd name="f52" fmla="?: f42 f2 f3"/>
                              <a:gd name="f53" fmla="+- f39 0 f44"/>
                              <a:gd name="f54" fmla="?: f43 f18 f2"/>
                              <a:gd name="f55" fmla="?: f43 f2 f18"/>
                              <a:gd name="f56" fmla="+- f40 0 f45"/>
                              <a:gd name="f57" fmla="+- f44 0 f39"/>
                              <a:gd name="f58" fmla="+- f45 0 f40"/>
                              <a:gd name="f59" fmla="?: f42 0 f1"/>
                              <a:gd name="f60" fmla="?: f42 f1 0"/>
                              <a:gd name="f61" fmla="+- 0 0 f46"/>
                              <a:gd name="f62" fmla="?: f42 f52 f51"/>
                              <a:gd name="f63" fmla="?: f42 f51 f52"/>
                              <a:gd name="f64" fmla="?: f43 f50 f49"/>
                              <a:gd name="f65" fmla="abs f53"/>
                              <a:gd name="f66" fmla="?: f53 0 f1"/>
                              <a:gd name="f67" fmla="?: f53 f1 0"/>
                              <a:gd name="f68" fmla="?: f53 f54 f55"/>
                              <a:gd name="f69" fmla="abs f56"/>
                              <a:gd name="f70" fmla="abs f57"/>
                              <a:gd name="f71" fmla="?: f56 f18 f2"/>
                              <a:gd name="f72" fmla="?: f56 f2 f18"/>
                              <a:gd name="f73" fmla="?: f56 f3 f2"/>
                              <a:gd name="f74" fmla="?: f56 f2 f3"/>
                              <a:gd name="f75" fmla="abs f58"/>
                              <a:gd name="f76" fmla="?: f58 f18 f2"/>
                              <a:gd name="f77" fmla="?: f58 f2 f18"/>
                              <a:gd name="f78" fmla="?: f58 f60 f59"/>
                              <a:gd name="f79" fmla="?: f58 f59 f60"/>
                              <a:gd name="f80" fmla="*/ f17 f61 1"/>
                              <a:gd name="f81" fmla="?: f43 f63 f62"/>
                              <a:gd name="f82" fmla="?: f43 f67 f66"/>
                              <a:gd name="f83" fmla="?: f43 f66 f67"/>
                              <a:gd name="f84" fmla="?: f56 f74 f73"/>
                              <a:gd name="f85" fmla="?: f56 f73 f74"/>
                              <a:gd name="f86" fmla="?: f57 f72 f71"/>
                              <a:gd name="f87" fmla="?: f42 f78 f79"/>
                              <a:gd name="f88" fmla="?: f42 f76 f77"/>
                              <a:gd name="f89" fmla="*/ f80 3163 1"/>
                              <a:gd name="f90" fmla="?: f53 f82 f83"/>
                              <a:gd name="f91" fmla="?: f57 f85 f84"/>
                              <a:gd name="f92" fmla="*/ f89 1 7636"/>
                              <a:gd name="f93" fmla="+- f7 f92 0"/>
                              <a:gd name="f94" fmla="+- f30 0 f92"/>
                              <a:gd name="f95" fmla="+- f31 0 f92"/>
                              <a:gd name="f96" fmla="*/ f93 f29 1"/>
                              <a:gd name="f97" fmla="*/ f94 f29 1"/>
                              <a:gd name="f98" fmla="*/ f95 f29 1"/>
                            </a:gdLst>
                            <a:ahLst>
                              <a:ahXY gdRefX="f0" minX="f7" maxX="f10">
                                <a:pos x="f36" y="f37"/>
                              </a:ahXY>
                            </a:ahLst>
                            <a:cxnLst>
                              <a:cxn ang="3cd4">
                                <a:pos x="hc" y="t"/>
                              </a:cxn>
                              <a:cxn ang="0">
                                <a:pos x="r" y="vc"/>
                              </a:cxn>
                              <a:cxn ang="cd4">
                                <a:pos x="hc" y="b"/>
                              </a:cxn>
                              <a:cxn ang="cd2">
                                <a:pos x="l" y="vc"/>
                              </a:cxn>
                            </a:cxnLst>
                            <a:rect l="f96" t="f96" r="f97" b="f98"/>
                            <a:pathLst>
                              <a:path>
                                <a:moveTo>
                                  <a:pt x="f38" y="f37"/>
                                </a:moveTo>
                                <a:arcTo wR="f47" hR="f48" stAng="f81" swAng="f64"/>
                                <a:lnTo>
                                  <a:pt x="f37" y="f44"/>
                                </a:lnTo>
                                <a:arcTo wR="f48" hR="f65" stAng="f90" swAng="f68"/>
                                <a:lnTo>
                                  <a:pt x="f45" y="f39"/>
                                </a:lnTo>
                                <a:arcTo wR="f69" hR="f70" stAng="f91" swAng="f86"/>
                                <a:lnTo>
                                  <a:pt x="f40" y="f38"/>
                                </a:lnTo>
                                <a:arcTo wR="f75" hR="f47" stAng="f87" swAng="f88"/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  <a:prstDash val="solid"/>
                          </a:ln>
                        </p:spPr>
                        <p:txBody>
                          <a:bodyPr vert="horz" wrap="square" lIns="90000" tIns="46800" rIns="90000" bIns="46800" anchor="ctr" anchorCtr="0" compatLnSpc="0"/>
                          <a:lstStyle/>
                          <a:p>
                            <a:pPr marL="0" marR="0" lvl="0" indent="0" algn="l" rtl="0" hangingPunct="0">
                              <a:lnSpc>
                                <a:spcPct val="18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  <a:tabLst>
                                <a:tab pos="0" algn="l"/>
                                <a:tab pos="448919" algn="l"/>
                                <a:tab pos="898199" algn="l"/>
                                <a:tab pos="1347480" algn="l"/>
                                <a:tab pos="1796760" algn="l"/>
                                <a:tab pos="2246040" algn="l"/>
                                <a:tab pos="2695320" algn="l"/>
                                <a:tab pos="3144600" algn="l"/>
                                <a:tab pos="3593880" algn="l"/>
                                <a:tab pos="4043159" algn="l"/>
                                <a:tab pos="4492440" algn="l"/>
                                <a:tab pos="4941719" algn="l"/>
                                <a:tab pos="5391000" algn="l"/>
                                <a:tab pos="5840280" algn="l"/>
                                <a:tab pos="6289560" algn="l"/>
                                <a:tab pos="6738840" algn="l"/>
                                <a:tab pos="7188120" algn="l"/>
                                <a:tab pos="7637400" algn="l"/>
                                <a:tab pos="8086679" algn="l"/>
                                <a:tab pos="8535960" algn="l"/>
                                <a:tab pos="8985240" algn="l"/>
                              </a:tabLst>
                            </a:pPr>
                            <a:endParaRPr lang="en-US" sz="2400" b="0" i="0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endParaRPr>
                          </a:p>
                        </p:txBody>
                      </p:sp>
                      <p:grpSp>
                        <p:nvGrpSpPr>
                          <p:cNvPr id="37" name="Groupe 36"/>
                          <p:cNvGrpSpPr/>
                          <p:nvPr/>
                        </p:nvGrpSpPr>
                        <p:grpSpPr>
                          <a:xfrm>
                            <a:off x="6464160" y="6723000"/>
                            <a:ext cx="2513160" cy="753480"/>
                            <a:chOff x="6464160" y="6723000"/>
                            <a:chExt cx="2513160" cy="753480"/>
                          </a:xfrm>
                        </p:grpSpPr>
                        <p:sp>
                          <p:nvSpPr>
                            <p:cNvPr id="38" name="Forme libre 37"/>
                            <p:cNvSpPr/>
                            <p:nvPr/>
                          </p:nvSpPr>
                          <p:spPr>
                            <a:xfrm>
                              <a:off x="6464160" y="6723000"/>
                              <a:ext cx="2513160" cy="550800"/>
                            </a:xfrm>
                            <a:custGeom>
                              <a:avLst>
                                <a:gd name="f0" fmla="val 62"/>
                              </a:avLst>
                              <a:gdLst>
                                <a:gd name="f1" fmla="val 10800000"/>
                                <a:gd name="f2" fmla="val 5400000"/>
                                <a:gd name="f3" fmla="val 16200000"/>
                                <a:gd name="f4" fmla="val w"/>
                                <a:gd name="f5" fmla="val h"/>
                                <a:gd name="f6" fmla="val ss"/>
                                <a:gd name="f7" fmla="val 0"/>
                                <a:gd name="f8" fmla="*/ 5419351 1 1725033"/>
                                <a:gd name="f9" fmla="val 45"/>
                                <a:gd name="f10" fmla="val 10800"/>
                                <a:gd name="f11" fmla="val -2147483647"/>
                                <a:gd name="f12" fmla="val 2147483647"/>
                                <a:gd name="f13" fmla="abs f4"/>
                                <a:gd name="f14" fmla="abs f5"/>
                                <a:gd name="f15" fmla="abs f6"/>
                                <a:gd name="f16" fmla="*/ f8 1 180"/>
                                <a:gd name="f17" fmla="pin 0 f0 10800"/>
                                <a:gd name="f18" fmla="+- 0 0 f2"/>
                                <a:gd name="f19" fmla="?: f13 f4 1"/>
                                <a:gd name="f20" fmla="?: f14 f5 1"/>
                                <a:gd name="f21" fmla="?: f15 f6 1"/>
                                <a:gd name="f22" fmla="*/ f9 f16 1"/>
                                <a:gd name="f23" fmla="+- f7 f17 0"/>
                                <a:gd name="f24" fmla="*/ f19 1 21600"/>
                                <a:gd name="f25" fmla="*/ f20 1 21600"/>
                                <a:gd name="f26" fmla="*/ 21600 f19 1"/>
                                <a:gd name="f27" fmla="*/ 21600 f20 1"/>
                                <a:gd name="f28" fmla="+- 0 0 f22"/>
                                <a:gd name="f29" fmla="min f25 f24"/>
                                <a:gd name="f30" fmla="*/ f26 1 f21"/>
                                <a:gd name="f31" fmla="*/ f27 1 f21"/>
                                <a:gd name="f32" fmla="*/ f28 f1 1"/>
                                <a:gd name="f33" fmla="*/ f32 1 f8"/>
                                <a:gd name="f34" fmla="+- f31 0 f17"/>
                                <a:gd name="f35" fmla="+- f30 0 f17"/>
                                <a:gd name="f36" fmla="*/ f17 f29 1"/>
                                <a:gd name="f37" fmla="*/ f7 f29 1"/>
                                <a:gd name="f38" fmla="*/ f23 f29 1"/>
                                <a:gd name="f39" fmla="*/ f31 f29 1"/>
                                <a:gd name="f40" fmla="*/ f30 f29 1"/>
                                <a:gd name="f41" fmla="+- f33 0 f2"/>
                                <a:gd name="f42" fmla="+- f37 0 f38"/>
                                <a:gd name="f43" fmla="+- f38 0 f37"/>
                                <a:gd name="f44" fmla="*/ f34 f29 1"/>
                                <a:gd name="f45" fmla="*/ f35 f29 1"/>
                                <a:gd name="f46" fmla="cos 1 f41"/>
                                <a:gd name="f47" fmla="abs f42"/>
                                <a:gd name="f48" fmla="abs f43"/>
                                <a:gd name="f49" fmla="?: f42 f18 f2"/>
                                <a:gd name="f50" fmla="?: f42 f2 f18"/>
                                <a:gd name="f51" fmla="?: f42 f3 f2"/>
                                <a:gd name="f52" fmla="?: f42 f2 f3"/>
                                <a:gd name="f53" fmla="+- f39 0 f44"/>
                                <a:gd name="f54" fmla="?: f43 f18 f2"/>
                                <a:gd name="f55" fmla="?: f43 f2 f18"/>
                                <a:gd name="f56" fmla="+- f40 0 f45"/>
                                <a:gd name="f57" fmla="+- f44 0 f39"/>
                                <a:gd name="f58" fmla="+- f45 0 f40"/>
                                <a:gd name="f59" fmla="?: f42 0 f1"/>
                                <a:gd name="f60" fmla="?: f42 f1 0"/>
                                <a:gd name="f61" fmla="+- 0 0 f46"/>
                                <a:gd name="f62" fmla="?: f42 f52 f51"/>
                                <a:gd name="f63" fmla="?: f42 f51 f52"/>
                                <a:gd name="f64" fmla="?: f43 f50 f49"/>
                                <a:gd name="f65" fmla="abs f53"/>
                                <a:gd name="f66" fmla="?: f53 0 f1"/>
                                <a:gd name="f67" fmla="?: f53 f1 0"/>
                                <a:gd name="f68" fmla="?: f53 f54 f55"/>
                                <a:gd name="f69" fmla="abs f56"/>
                                <a:gd name="f70" fmla="abs f57"/>
                                <a:gd name="f71" fmla="?: f56 f18 f2"/>
                                <a:gd name="f72" fmla="?: f56 f2 f18"/>
                                <a:gd name="f73" fmla="?: f56 f3 f2"/>
                                <a:gd name="f74" fmla="?: f56 f2 f3"/>
                                <a:gd name="f75" fmla="abs f58"/>
                                <a:gd name="f76" fmla="?: f58 f18 f2"/>
                                <a:gd name="f77" fmla="?: f58 f2 f18"/>
                                <a:gd name="f78" fmla="?: f58 f60 f59"/>
                                <a:gd name="f79" fmla="?: f58 f59 f60"/>
                                <a:gd name="f80" fmla="*/ f17 f61 1"/>
                                <a:gd name="f81" fmla="?: f43 f63 f62"/>
                                <a:gd name="f82" fmla="?: f43 f67 f66"/>
                                <a:gd name="f83" fmla="?: f43 f66 f67"/>
                                <a:gd name="f84" fmla="?: f56 f74 f73"/>
                                <a:gd name="f85" fmla="?: f56 f73 f74"/>
                                <a:gd name="f86" fmla="?: f57 f72 f71"/>
                                <a:gd name="f87" fmla="?: f42 f78 f79"/>
                                <a:gd name="f88" fmla="?: f42 f76 f77"/>
                                <a:gd name="f89" fmla="*/ f80 3163 1"/>
                                <a:gd name="f90" fmla="?: f53 f82 f83"/>
                                <a:gd name="f91" fmla="?: f57 f85 f84"/>
                                <a:gd name="f92" fmla="*/ f89 1 7636"/>
                                <a:gd name="f93" fmla="+- f7 f92 0"/>
                                <a:gd name="f94" fmla="+- f30 0 f92"/>
                                <a:gd name="f95" fmla="+- f31 0 f92"/>
                                <a:gd name="f96" fmla="*/ f93 f29 1"/>
                                <a:gd name="f97" fmla="*/ f94 f29 1"/>
                                <a:gd name="f98" fmla="*/ f95 f29 1"/>
                              </a:gdLst>
                              <a:ahLst>
                                <a:ahXY gdRefX="f0" minX="f7" maxX="f10">
                                  <a:pos x="f36" y="f37"/>
                                </a:ahXY>
                              </a:ahLst>
                              <a:cxnLst>
                                <a:cxn ang="3cd4">
                                  <a:pos x="hc" y="t"/>
                                </a:cxn>
                                <a:cxn ang="0">
                                  <a:pos x="r" y="vc"/>
                                </a:cxn>
                                <a:cxn ang="cd4">
                                  <a:pos x="hc" y="b"/>
                                </a:cxn>
                                <a:cxn ang="cd2">
                                  <a:pos x="l" y="vc"/>
                                </a:cxn>
                              </a:cxnLst>
                              <a:rect l="f96" t="f96" r="f97" b="f98"/>
                              <a:pathLst>
                                <a:path>
                                  <a:moveTo>
                                    <a:pt x="f38" y="f37"/>
                                  </a:moveTo>
                                  <a:arcTo wR="f47" hR="f48" stAng="f81" swAng="f64"/>
                                  <a:lnTo>
                                    <a:pt x="f37" y="f44"/>
                                  </a:lnTo>
                                  <a:arcTo wR="f48" hR="f65" stAng="f90" swAng="f68"/>
                                  <a:lnTo>
                                    <a:pt x="f45" y="f39"/>
                                  </a:lnTo>
                                  <a:arcTo wR="f69" hR="f70" stAng="f91" swAng="f86"/>
                                  <a:lnTo>
                                    <a:pt x="f40" y="f38"/>
                                  </a:lnTo>
                                  <a:arcTo wR="f75" hR="f47" stAng="f87" swAng="f88"/>
                                  <a:close/>
                                </a:path>
                              </a:pathLst>
                            </a:custGeom>
                            <a:noFill/>
                            <a:ln>
                              <a:noFill/>
                              <a:prstDash val="solid"/>
                            </a:ln>
                          </p:spPr>
                          <p:txBody>
                            <a:bodyPr vert="horz" wrap="square" lIns="90000" tIns="46800" rIns="90000" bIns="46800" anchor="ctr" anchorCtr="0" compatLnSpc="0"/>
                            <a:lstStyle/>
                            <a:p>
                              <a:pPr marL="0" marR="0" lvl="0" indent="0" algn="l" rtl="0" hangingPunct="0">
                                <a:lnSpc>
                                  <a:spcPct val="18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  <a:tabLst>
                                  <a:tab pos="0" algn="l"/>
                                  <a:tab pos="448919" algn="l"/>
                                  <a:tab pos="898199" algn="l"/>
                                  <a:tab pos="1347480" algn="l"/>
                                  <a:tab pos="1796760" algn="l"/>
                                  <a:tab pos="2246040" algn="l"/>
                                  <a:tab pos="2695320" algn="l"/>
                                  <a:tab pos="3144600" algn="l"/>
                                  <a:tab pos="3593880" algn="l"/>
                                  <a:tab pos="4043159" algn="l"/>
                                  <a:tab pos="4492440" algn="l"/>
                                  <a:tab pos="4941719" algn="l"/>
                                  <a:tab pos="5391000" algn="l"/>
                                  <a:tab pos="5840280" algn="l"/>
                                  <a:tab pos="6289560" algn="l"/>
                                  <a:tab pos="6738840" algn="l"/>
                                  <a:tab pos="7188120" algn="l"/>
                                  <a:tab pos="7637400" algn="l"/>
                                  <a:tab pos="8086679" algn="l"/>
                                  <a:tab pos="8535960" algn="l"/>
                                  <a:tab pos="8985240" algn="l"/>
                                </a:tabLst>
                              </a:pPr>
                              <a:endParaRPr lang="en-US" sz="2400" b="0" i="0" u="none" strike="noStrike" baseline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latin typeface="Times New Roman" pitchFamily="18"/>
                                <a:ea typeface="Lucida Sans" pitchFamily="2"/>
                                <a:cs typeface="Lucida Sans" pitchFamily="2"/>
                              </a:endParaRPr>
                            </a:p>
                          </p:txBody>
                        </p:sp>
                        <p:sp>
                          <p:nvSpPr>
                            <p:cNvPr id="39" name="Forme libre 38"/>
                            <p:cNvSpPr/>
                            <p:nvPr/>
                          </p:nvSpPr>
                          <p:spPr>
                            <a:xfrm>
                              <a:off x="6499440" y="6723000"/>
                              <a:ext cx="2440800" cy="753480"/>
                            </a:xfrm>
                            <a:custGeom>
                              <a:avLst>
                                <a:gd name="f0" fmla="val 62"/>
                              </a:avLst>
                              <a:gdLst>
                                <a:gd name="f1" fmla="val 10800000"/>
                                <a:gd name="f2" fmla="val 5400000"/>
                                <a:gd name="f3" fmla="val 16200000"/>
                                <a:gd name="f4" fmla="val w"/>
                                <a:gd name="f5" fmla="val h"/>
                                <a:gd name="f6" fmla="val ss"/>
                                <a:gd name="f7" fmla="val 0"/>
                                <a:gd name="f8" fmla="*/ 5419351 1 1725033"/>
                                <a:gd name="f9" fmla="val 45"/>
                                <a:gd name="f10" fmla="val 10800"/>
                                <a:gd name="f11" fmla="val -2147483647"/>
                                <a:gd name="f12" fmla="val 2147483647"/>
                                <a:gd name="f13" fmla="abs f4"/>
                                <a:gd name="f14" fmla="abs f5"/>
                                <a:gd name="f15" fmla="abs f6"/>
                                <a:gd name="f16" fmla="*/ f8 1 180"/>
                                <a:gd name="f17" fmla="pin 0 f0 10800"/>
                                <a:gd name="f18" fmla="+- 0 0 f2"/>
                                <a:gd name="f19" fmla="?: f13 f4 1"/>
                                <a:gd name="f20" fmla="?: f14 f5 1"/>
                                <a:gd name="f21" fmla="?: f15 f6 1"/>
                                <a:gd name="f22" fmla="*/ f9 f16 1"/>
                                <a:gd name="f23" fmla="+- f7 f17 0"/>
                                <a:gd name="f24" fmla="*/ f19 1 21600"/>
                                <a:gd name="f25" fmla="*/ f20 1 21600"/>
                                <a:gd name="f26" fmla="*/ 21600 f19 1"/>
                                <a:gd name="f27" fmla="*/ 21600 f20 1"/>
                                <a:gd name="f28" fmla="+- 0 0 f22"/>
                                <a:gd name="f29" fmla="min f25 f24"/>
                                <a:gd name="f30" fmla="*/ f26 1 f21"/>
                                <a:gd name="f31" fmla="*/ f27 1 f21"/>
                                <a:gd name="f32" fmla="*/ f28 f1 1"/>
                                <a:gd name="f33" fmla="*/ f32 1 f8"/>
                                <a:gd name="f34" fmla="+- f31 0 f17"/>
                                <a:gd name="f35" fmla="+- f30 0 f17"/>
                                <a:gd name="f36" fmla="*/ f17 f29 1"/>
                                <a:gd name="f37" fmla="*/ f7 f29 1"/>
                                <a:gd name="f38" fmla="*/ f23 f29 1"/>
                                <a:gd name="f39" fmla="*/ f31 f29 1"/>
                                <a:gd name="f40" fmla="*/ f30 f29 1"/>
                                <a:gd name="f41" fmla="+- f33 0 f2"/>
                                <a:gd name="f42" fmla="+- f37 0 f38"/>
                                <a:gd name="f43" fmla="+- f38 0 f37"/>
                                <a:gd name="f44" fmla="*/ f34 f29 1"/>
                                <a:gd name="f45" fmla="*/ f35 f29 1"/>
                                <a:gd name="f46" fmla="cos 1 f41"/>
                                <a:gd name="f47" fmla="abs f42"/>
                                <a:gd name="f48" fmla="abs f43"/>
                                <a:gd name="f49" fmla="?: f42 f18 f2"/>
                                <a:gd name="f50" fmla="?: f42 f2 f18"/>
                                <a:gd name="f51" fmla="?: f42 f3 f2"/>
                                <a:gd name="f52" fmla="?: f42 f2 f3"/>
                                <a:gd name="f53" fmla="+- f39 0 f44"/>
                                <a:gd name="f54" fmla="?: f43 f18 f2"/>
                                <a:gd name="f55" fmla="?: f43 f2 f18"/>
                                <a:gd name="f56" fmla="+- f40 0 f45"/>
                                <a:gd name="f57" fmla="+- f44 0 f39"/>
                                <a:gd name="f58" fmla="+- f45 0 f40"/>
                                <a:gd name="f59" fmla="?: f42 0 f1"/>
                                <a:gd name="f60" fmla="?: f42 f1 0"/>
                                <a:gd name="f61" fmla="+- 0 0 f46"/>
                                <a:gd name="f62" fmla="?: f42 f52 f51"/>
                                <a:gd name="f63" fmla="?: f42 f51 f52"/>
                                <a:gd name="f64" fmla="?: f43 f50 f49"/>
                                <a:gd name="f65" fmla="abs f53"/>
                                <a:gd name="f66" fmla="?: f53 0 f1"/>
                                <a:gd name="f67" fmla="?: f53 f1 0"/>
                                <a:gd name="f68" fmla="?: f53 f54 f55"/>
                                <a:gd name="f69" fmla="abs f56"/>
                                <a:gd name="f70" fmla="abs f57"/>
                                <a:gd name="f71" fmla="?: f56 f18 f2"/>
                                <a:gd name="f72" fmla="?: f56 f2 f18"/>
                                <a:gd name="f73" fmla="?: f56 f3 f2"/>
                                <a:gd name="f74" fmla="?: f56 f2 f3"/>
                                <a:gd name="f75" fmla="abs f58"/>
                                <a:gd name="f76" fmla="?: f58 f18 f2"/>
                                <a:gd name="f77" fmla="?: f58 f2 f18"/>
                                <a:gd name="f78" fmla="?: f58 f60 f59"/>
                                <a:gd name="f79" fmla="?: f58 f59 f60"/>
                                <a:gd name="f80" fmla="*/ f17 f61 1"/>
                                <a:gd name="f81" fmla="?: f43 f63 f62"/>
                                <a:gd name="f82" fmla="?: f43 f67 f66"/>
                                <a:gd name="f83" fmla="?: f43 f66 f67"/>
                                <a:gd name="f84" fmla="?: f56 f74 f73"/>
                                <a:gd name="f85" fmla="?: f56 f73 f74"/>
                                <a:gd name="f86" fmla="?: f57 f72 f71"/>
                                <a:gd name="f87" fmla="?: f42 f78 f79"/>
                                <a:gd name="f88" fmla="?: f42 f76 f77"/>
                                <a:gd name="f89" fmla="*/ f80 3163 1"/>
                                <a:gd name="f90" fmla="?: f53 f82 f83"/>
                                <a:gd name="f91" fmla="?: f57 f85 f84"/>
                                <a:gd name="f92" fmla="*/ f89 1 7636"/>
                                <a:gd name="f93" fmla="+- f7 f92 0"/>
                                <a:gd name="f94" fmla="+- f30 0 f92"/>
                                <a:gd name="f95" fmla="+- f31 0 f92"/>
                                <a:gd name="f96" fmla="*/ f93 f29 1"/>
                                <a:gd name="f97" fmla="*/ f94 f29 1"/>
                                <a:gd name="f98" fmla="*/ f95 f29 1"/>
                              </a:gdLst>
                              <a:ahLst>
                                <a:ahXY gdRefX="f0" minX="f7" maxX="f10">
                                  <a:pos x="f36" y="f37"/>
                                </a:ahXY>
                              </a:ahLst>
                              <a:cxnLst>
                                <a:cxn ang="3cd4">
                                  <a:pos x="hc" y="t"/>
                                </a:cxn>
                                <a:cxn ang="0">
                                  <a:pos x="r" y="vc"/>
                                </a:cxn>
                                <a:cxn ang="cd4">
                                  <a:pos x="hc" y="b"/>
                                </a:cxn>
                                <a:cxn ang="cd2">
                                  <a:pos x="l" y="vc"/>
                                </a:cxn>
                              </a:cxnLst>
                              <a:rect l="f96" t="f96" r="f97" b="f98"/>
                              <a:pathLst>
                                <a:path>
                                  <a:moveTo>
                                    <a:pt x="f38" y="f37"/>
                                  </a:moveTo>
                                  <a:arcTo wR="f47" hR="f48" stAng="f81" swAng="f64"/>
                                  <a:lnTo>
                                    <a:pt x="f37" y="f44"/>
                                  </a:lnTo>
                                  <a:arcTo wR="f48" hR="f65" stAng="f90" swAng="f68"/>
                                  <a:lnTo>
                                    <a:pt x="f45" y="f39"/>
                                  </a:lnTo>
                                  <a:arcTo wR="f69" hR="f70" stAng="f91" swAng="f86"/>
                                  <a:lnTo>
                                    <a:pt x="f40" y="f38"/>
                                  </a:lnTo>
                                  <a:arcTo wR="f75" hR="f47" stAng="f87" swAng="f88"/>
                                  <a:close/>
                                </a:path>
                              </a:pathLst>
                            </a:custGeom>
                            <a:noFill/>
                            <a:ln>
                              <a:noFill/>
                              <a:prstDash val="solid"/>
                            </a:ln>
                          </p:spPr>
                          <p:txBody>
                            <a:bodyPr vert="horz" wrap="square" lIns="0" tIns="0" rIns="0" bIns="0" anchor="t" anchorCtr="0" compatLnSpc="0">
                              <a:spAutoFit/>
                            </a:bodyPr>
                            <a:lstStyle/>
                            <a:p>
                              <a:pPr marL="0" marR="0" lvl="0" indent="0" algn="ctr" rtl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  <a:tabLst>
                                  <a:tab pos="0" algn="l"/>
                                  <a:tab pos="448919" algn="l"/>
                                  <a:tab pos="898199" algn="l"/>
                                  <a:tab pos="1347480" algn="l"/>
                                  <a:tab pos="1796760" algn="l"/>
                                  <a:tab pos="2246040" algn="l"/>
                                  <a:tab pos="2695320" algn="l"/>
                                  <a:tab pos="3144600" algn="l"/>
                                  <a:tab pos="3593880" algn="l"/>
                                  <a:tab pos="4043159" algn="l"/>
                                  <a:tab pos="4492440" algn="l"/>
                                  <a:tab pos="4941719" algn="l"/>
                                  <a:tab pos="5391000" algn="l"/>
                                  <a:tab pos="5840280" algn="l"/>
                                  <a:tab pos="6289560" algn="l"/>
                                  <a:tab pos="6738840" algn="l"/>
                                  <a:tab pos="7188120" algn="l"/>
                                  <a:tab pos="7637400" algn="l"/>
                                  <a:tab pos="8086679" algn="l"/>
                                  <a:tab pos="8535960" algn="l"/>
                                  <a:tab pos="8985240" algn="l"/>
                                </a:tabLst>
                              </a:pPr>
                              <a:r>
                                <a:rPr lang="en-GB" sz="2000" b="1" i="1" u="none" strike="noStrike" baseline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latin typeface="Times New Roman" pitchFamily="18"/>
                                  <a:ea typeface="Lucida Sans" pitchFamily="2"/>
                                  <a:cs typeface="Lucida Sans" pitchFamily="2"/>
                                </a:rPr>
                                <a:t>inter-model differences</a:t>
                              </a:r>
                            </a:p>
                            <a:p>
                              <a:pPr marL="0" marR="0" lvl="0" indent="0" algn="ctr" rtl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  <a:tabLst>
                                  <a:tab pos="0" algn="l"/>
                                  <a:tab pos="448919" algn="l"/>
                                  <a:tab pos="898199" algn="l"/>
                                  <a:tab pos="1347480" algn="l"/>
                                  <a:tab pos="1796760" algn="l"/>
                                  <a:tab pos="2246040" algn="l"/>
                                  <a:tab pos="2695320" algn="l"/>
                                  <a:tab pos="3144600" algn="l"/>
                                  <a:tab pos="3593880" algn="l"/>
                                  <a:tab pos="4043159" algn="l"/>
                                  <a:tab pos="4492440" algn="l"/>
                                  <a:tab pos="4941719" algn="l"/>
                                  <a:tab pos="5391000" algn="l"/>
                                  <a:tab pos="5840280" algn="l"/>
                                  <a:tab pos="6289560" algn="l"/>
                                  <a:tab pos="6738840" algn="l"/>
                                  <a:tab pos="7188120" algn="l"/>
                                  <a:tab pos="7637400" algn="l"/>
                                  <a:tab pos="8086679" algn="l"/>
                                  <a:tab pos="8535960" algn="l"/>
                                  <a:tab pos="8985240" algn="l"/>
                                </a:tabLst>
                              </a:pPr>
                              <a:r>
                                <a:rPr lang="en-GB" sz="2000" b="1" i="1" u="none" strike="noStrike" baseline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latin typeface="Times New Roman" pitchFamily="18"/>
                                  <a:ea typeface="Lucida Sans" pitchFamily="2"/>
                                  <a:cs typeface="Lucida Sans" pitchFamily="2"/>
                                </a:rPr>
                                <a:t>(standard deviation)</a:t>
                              </a:r>
                            </a:p>
                          </p:txBody>
                        </p:sp>
                      </p:grpSp>
                    </p:grpSp>
                  </p:grpSp>
                </p:grpSp>
              </p:grpSp>
            </p:grpSp>
          </p:grpSp>
        </p:grpSp>
      </p:grpSp>
      <p:grpSp>
        <p:nvGrpSpPr>
          <p:cNvPr id="40" name="Groupe 39"/>
          <p:cNvGrpSpPr/>
          <p:nvPr/>
        </p:nvGrpSpPr>
        <p:grpSpPr>
          <a:xfrm>
            <a:off x="147600" y="1889280"/>
            <a:ext cx="9244080" cy="5464080"/>
            <a:chOff x="147600" y="1889280"/>
            <a:chExt cx="9244080" cy="5464080"/>
          </a:xfrm>
        </p:grpSpPr>
        <p:pic>
          <p:nvPicPr>
            <p:cNvPr id="41" name="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147600" y="1889280"/>
              <a:ext cx="9244080" cy="54640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Forme libre 41"/>
            <p:cNvSpPr/>
            <p:nvPr/>
          </p:nvSpPr>
          <p:spPr>
            <a:xfrm>
              <a:off x="2286000" y="6786720"/>
              <a:ext cx="1722600" cy="257040"/>
            </a:xfrm>
            <a:custGeom>
              <a:avLst>
                <a:gd name="f0" fmla="val 133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  <p:sp>
        <p:nvSpPr>
          <p:cNvPr id="43" name="Forme libre 42"/>
          <p:cNvSpPr/>
          <p:nvPr/>
        </p:nvSpPr>
        <p:spPr>
          <a:xfrm>
            <a:off x="5168880" y="1635120"/>
            <a:ext cx="4432320" cy="5842079"/>
          </a:xfrm>
          <a:custGeom>
            <a:avLst>
              <a:gd name="f0" fmla="val 8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w="9360">
            <a:solidFill>
              <a:srgbClr val="FFFFFF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grpSp>
        <p:nvGrpSpPr>
          <p:cNvPr id="44" name="Groupe 43"/>
          <p:cNvGrpSpPr/>
          <p:nvPr/>
        </p:nvGrpSpPr>
        <p:grpSpPr>
          <a:xfrm>
            <a:off x="2335320" y="6719760"/>
            <a:ext cx="2009520" cy="380160"/>
            <a:chOff x="2335320" y="6719760"/>
            <a:chExt cx="2009520" cy="380160"/>
          </a:xfrm>
        </p:grpSpPr>
        <p:sp>
          <p:nvSpPr>
            <p:cNvPr id="45" name="Forme libre 44"/>
            <p:cNvSpPr/>
            <p:nvPr/>
          </p:nvSpPr>
          <p:spPr>
            <a:xfrm>
              <a:off x="2335320" y="6719760"/>
              <a:ext cx="2009520" cy="292320"/>
            </a:xfrm>
            <a:custGeom>
              <a:avLst>
                <a:gd name="f0" fmla="val 11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46" name="Groupe 45"/>
            <p:cNvGrpSpPr/>
            <p:nvPr/>
          </p:nvGrpSpPr>
          <p:grpSpPr>
            <a:xfrm>
              <a:off x="2335320" y="6719760"/>
              <a:ext cx="1996920" cy="380160"/>
              <a:chOff x="2335320" y="6719760"/>
              <a:chExt cx="1996920" cy="380160"/>
            </a:xfrm>
          </p:grpSpPr>
          <p:sp>
            <p:nvSpPr>
              <p:cNvPr id="47" name="Forme libre 46"/>
              <p:cNvSpPr/>
              <p:nvPr/>
            </p:nvSpPr>
            <p:spPr>
              <a:xfrm>
                <a:off x="2335320" y="6719760"/>
                <a:ext cx="1996920" cy="281160"/>
              </a:xfrm>
              <a:custGeom>
                <a:avLst>
                  <a:gd name="f0" fmla="val 122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48" name="Groupe 47"/>
              <p:cNvGrpSpPr/>
              <p:nvPr/>
            </p:nvGrpSpPr>
            <p:grpSpPr>
              <a:xfrm>
                <a:off x="2335320" y="6719760"/>
                <a:ext cx="1988999" cy="380160"/>
                <a:chOff x="2335320" y="6719760"/>
                <a:chExt cx="1988999" cy="380160"/>
              </a:xfrm>
            </p:grpSpPr>
            <p:sp>
              <p:nvSpPr>
                <p:cNvPr id="49" name="Forme libre 48"/>
                <p:cNvSpPr/>
                <p:nvPr/>
              </p:nvSpPr>
              <p:spPr>
                <a:xfrm>
                  <a:off x="2335320" y="6719760"/>
                  <a:ext cx="1988999" cy="271440"/>
                </a:xfrm>
                <a:custGeom>
                  <a:avLst>
                    <a:gd name="f0" fmla="val 127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50" name="Groupe 49"/>
                <p:cNvGrpSpPr/>
                <p:nvPr/>
              </p:nvGrpSpPr>
              <p:grpSpPr>
                <a:xfrm>
                  <a:off x="2335320" y="6721560"/>
                  <a:ext cx="1981080" cy="378360"/>
                  <a:chOff x="2335320" y="6721560"/>
                  <a:chExt cx="1981080" cy="378360"/>
                </a:xfrm>
              </p:grpSpPr>
              <p:sp>
                <p:nvSpPr>
                  <p:cNvPr id="51" name="Forme libre 50"/>
                  <p:cNvSpPr/>
                  <p:nvPr/>
                </p:nvSpPr>
                <p:spPr>
                  <a:xfrm>
                    <a:off x="2335320" y="6721560"/>
                    <a:ext cx="1981080" cy="263520"/>
                  </a:xfrm>
                  <a:custGeom>
                    <a:avLst>
                      <a:gd name="f0" fmla="val 130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52" name="Groupe 51"/>
                  <p:cNvGrpSpPr/>
                  <p:nvPr/>
                </p:nvGrpSpPr>
                <p:grpSpPr>
                  <a:xfrm>
                    <a:off x="2335320" y="6721560"/>
                    <a:ext cx="1973160" cy="378360"/>
                    <a:chOff x="2335320" y="6721560"/>
                    <a:chExt cx="1973160" cy="378360"/>
                  </a:xfrm>
                </p:grpSpPr>
                <p:sp>
                  <p:nvSpPr>
                    <p:cNvPr id="53" name="Forme libre 52"/>
                    <p:cNvSpPr/>
                    <p:nvPr/>
                  </p:nvSpPr>
                  <p:spPr>
                    <a:xfrm>
                      <a:off x="2335320" y="6721560"/>
                      <a:ext cx="1973160" cy="257040"/>
                    </a:xfrm>
                    <a:custGeom>
                      <a:avLst>
                        <a:gd name="f0" fmla="val 133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54" name="Groupe 53"/>
                    <p:cNvGrpSpPr/>
                    <p:nvPr/>
                  </p:nvGrpSpPr>
                  <p:grpSpPr>
                    <a:xfrm>
                      <a:off x="2335320" y="6721560"/>
                      <a:ext cx="1968480" cy="378360"/>
                      <a:chOff x="2335320" y="6721560"/>
                      <a:chExt cx="1968480" cy="378360"/>
                    </a:xfrm>
                  </p:grpSpPr>
                  <p:sp>
                    <p:nvSpPr>
                      <p:cNvPr id="55" name="Forme libre 54"/>
                      <p:cNvSpPr/>
                      <p:nvPr/>
                    </p:nvSpPr>
                    <p:spPr>
                      <a:xfrm>
                        <a:off x="2335320" y="6721560"/>
                        <a:ext cx="1968480" cy="252360"/>
                      </a:xfrm>
                      <a:custGeom>
                        <a:avLst>
                          <a:gd name="f0" fmla="val 136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grpSp>
                    <p:nvGrpSpPr>
                      <p:cNvPr id="56" name="Groupe 55"/>
                      <p:cNvGrpSpPr/>
                      <p:nvPr/>
                    </p:nvGrpSpPr>
                    <p:grpSpPr>
                      <a:xfrm>
                        <a:off x="2335320" y="6721560"/>
                        <a:ext cx="1965240" cy="378360"/>
                        <a:chOff x="2335320" y="6721560"/>
                        <a:chExt cx="1965240" cy="378360"/>
                      </a:xfrm>
                    </p:grpSpPr>
                    <p:sp>
                      <p:nvSpPr>
                        <p:cNvPr id="57" name="Forme libre 56"/>
                        <p:cNvSpPr/>
                        <p:nvPr/>
                      </p:nvSpPr>
                      <p:spPr>
                        <a:xfrm>
                          <a:off x="2335320" y="6721560"/>
                          <a:ext cx="1965240" cy="247680"/>
                        </a:xfrm>
                        <a:custGeom>
                          <a:avLst>
                            <a:gd name="f0" fmla="val 138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ctr" anchorCtr="0" compatLnSpc="0"/>
                        <a:lstStyle/>
                        <a:p>
                          <a:pPr marL="0" marR="0" lvl="0" indent="0" algn="l" rtl="0" hangingPunct="0">
                            <a:lnSpc>
                              <a:spcPct val="1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endParaRPr lang="en-US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endParaRPr>
                        </a:p>
                      </p:txBody>
                    </p:sp>
                    <p:grpSp>
                      <p:nvGrpSpPr>
                        <p:cNvPr id="58" name="Groupe 57"/>
                        <p:cNvGrpSpPr/>
                        <p:nvPr/>
                      </p:nvGrpSpPr>
                      <p:grpSpPr>
                        <a:xfrm>
                          <a:off x="2335320" y="6721560"/>
                          <a:ext cx="1963800" cy="378360"/>
                          <a:chOff x="2335320" y="6721560"/>
                          <a:chExt cx="1963800" cy="378360"/>
                        </a:xfrm>
                      </p:grpSpPr>
                      <p:sp>
                        <p:nvSpPr>
                          <p:cNvPr id="59" name="Forme libre 58"/>
                          <p:cNvSpPr/>
                          <p:nvPr/>
                        </p:nvSpPr>
                        <p:spPr>
                          <a:xfrm>
                            <a:off x="2335320" y="6721560"/>
                            <a:ext cx="1963800" cy="245880"/>
                          </a:xfrm>
                          <a:custGeom>
                            <a:avLst>
                              <a:gd name="f0" fmla="val 140"/>
                            </a:avLst>
                            <a:gdLst>
                              <a:gd name="f1" fmla="val 10800000"/>
                              <a:gd name="f2" fmla="val 5400000"/>
                              <a:gd name="f3" fmla="val 16200000"/>
                              <a:gd name="f4" fmla="val w"/>
                              <a:gd name="f5" fmla="val h"/>
                              <a:gd name="f6" fmla="val ss"/>
                              <a:gd name="f7" fmla="val 0"/>
                              <a:gd name="f8" fmla="*/ 5419351 1 1725033"/>
                              <a:gd name="f9" fmla="val 45"/>
                              <a:gd name="f10" fmla="val 10800"/>
                              <a:gd name="f11" fmla="val -2147483647"/>
                              <a:gd name="f12" fmla="val 2147483647"/>
                              <a:gd name="f13" fmla="abs f4"/>
                              <a:gd name="f14" fmla="abs f5"/>
                              <a:gd name="f15" fmla="abs f6"/>
                              <a:gd name="f16" fmla="*/ f8 1 180"/>
                              <a:gd name="f17" fmla="pin 0 f0 10800"/>
                              <a:gd name="f18" fmla="+- 0 0 f2"/>
                              <a:gd name="f19" fmla="?: f13 f4 1"/>
                              <a:gd name="f20" fmla="?: f14 f5 1"/>
                              <a:gd name="f21" fmla="?: f15 f6 1"/>
                              <a:gd name="f22" fmla="*/ f9 f16 1"/>
                              <a:gd name="f23" fmla="+- f7 f17 0"/>
                              <a:gd name="f24" fmla="*/ f19 1 21600"/>
                              <a:gd name="f25" fmla="*/ f20 1 21600"/>
                              <a:gd name="f26" fmla="*/ 21600 f19 1"/>
                              <a:gd name="f27" fmla="*/ 21600 f20 1"/>
                              <a:gd name="f28" fmla="+- 0 0 f22"/>
                              <a:gd name="f29" fmla="min f25 f24"/>
                              <a:gd name="f30" fmla="*/ f26 1 f21"/>
                              <a:gd name="f31" fmla="*/ f27 1 f21"/>
                              <a:gd name="f32" fmla="*/ f28 f1 1"/>
                              <a:gd name="f33" fmla="*/ f32 1 f8"/>
                              <a:gd name="f34" fmla="+- f31 0 f17"/>
                              <a:gd name="f35" fmla="+- f30 0 f17"/>
                              <a:gd name="f36" fmla="*/ f17 f29 1"/>
                              <a:gd name="f37" fmla="*/ f7 f29 1"/>
                              <a:gd name="f38" fmla="*/ f23 f29 1"/>
                              <a:gd name="f39" fmla="*/ f31 f29 1"/>
                              <a:gd name="f40" fmla="*/ f30 f29 1"/>
                              <a:gd name="f41" fmla="+- f33 0 f2"/>
                              <a:gd name="f42" fmla="+- f37 0 f38"/>
                              <a:gd name="f43" fmla="+- f38 0 f37"/>
                              <a:gd name="f44" fmla="*/ f34 f29 1"/>
                              <a:gd name="f45" fmla="*/ f35 f29 1"/>
                              <a:gd name="f46" fmla="cos 1 f41"/>
                              <a:gd name="f47" fmla="abs f42"/>
                              <a:gd name="f48" fmla="abs f43"/>
                              <a:gd name="f49" fmla="?: f42 f18 f2"/>
                              <a:gd name="f50" fmla="?: f42 f2 f18"/>
                              <a:gd name="f51" fmla="?: f42 f3 f2"/>
                              <a:gd name="f52" fmla="?: f42 f2 f3"/>
                              <a:gd name="f53" fmla="+- f39 0 f44"/>
                              <a:gd name="f54" fmla="?: f43 f18 f2"/>
                              <a:gd name="f55" fmla="?: f43 f2 f18"/>
                              <a:gd name="f56" fmla="+- f40 0 f45"/>
                              <a:gd name="f57" fmla="+- f44 0 f39"/>
                              <a:gd name="f58" fmla="+- f45 0 f40"/>
                              <a:gd name="f59" fmla="?: f42 0 f1"/>
                              <a:gd name="f60" fmla="?: f42 f1 0"/>
                              <a:gd name="f61" fmla="+- 0 0 f46"/>
                              <a:gd name="f62" fmla="?: f42 f52 f51"/>
                              <a:gd name="f63" fmla="?: f42 f51 f52"/>
                              <a:gd name="f64" fmla="?: f43 f50 f49"/>
                              <a:gd name="f65" fmla="abs f53"/>
                              <a:gd name="f66" fmla="?: f53 0 f1"/>
                              <a:gd name="f67" fmla="?: f53 f1 0"/>
                              <a:gd name="f68" fmla="?: f53 f54 f55"/>
                              <a:gd name="f69" fmla="abs f56"/>
                              <a:gd name="f70" fmla="abs f57"/>
                              <a:gd name="f71" fmla="?: f56 f18 f2"/>
                              <a:gd name="f72" fmla="?: f56 f2 f18"/>
                              <a:gd name="f73" fmla="?: f56 f3 f2"/>
                              <a:gd name="f74" fmla="?: f56 f2 f3"/>
                              <a:gd name="f75" fmla="abs f58"/>
                              <a:gd name="f76" fmla="?: f58 f18 f2"/>
                              <a:gd name="f77" fmla="?: f58 f2 f18"/>
                              <a:gd name="f78" fmla="?: f58 f60 f59"/>
                              <a:gd name="f79" fmla="?: f58 f59 f60"/>
                              <a:gd name="f80" fmla="*/ f17 f61 1"/>
                              <a:gd name="f81" fmla="?: f43 f63 f62"/>
                              <a:gd name="f82" fmla="?: f43 f67 f66"/>
                              <a:gd name="f83" fmla="?: f43 f66 f67"/>
                              <a:gd name="f84" fmla="?: f56 f74 f73"/>
                              <a:gd name="f85" fmla="?: f56 f73 f74"/>
                              <a:gd name="f86" fmla="?: f57 f72 f71"/>
                              <a:gd name="f87" fmla="?: f42 f78 f79"/>
                              <a:gd name="f88" fmla="?: f42 f76 f77"/>
                              <a:gd name="f89" fmla="*/ f80 3163 1"/>
                              <a:gd name="f90" fmla="?: f53 f82 f83"/>
                              <a:gd name="f91" fmla="?: f57 f85 f84"/>
                              <a:gd name="f92" fmla="*/ f89 1 7636"/>
                              <a:gd name="f93" fmla="+- f7 f92 0"/>
                              <a:gd name="f94" fmla="+- f30 0 f92"/>
                              <a:gd name="f95" fmla="+- f31 0 f92"/>
                              <a:gd name="f96" fmla="*/ f93 f29 1"/>
                              <a:gd name="f97" fmla="*/ f94 f29 1"/>
                              <a:gd name="f98" fmla="*/ f95 f29 1"/>
                            </a:gdLst>
                            <a:ahLst>
                              <a:ahXY gdRefX="f0" minX="f7" maxX="f10">
                                <a:pos x="f36" y="f37"/>
                              </a:ahXY>
                            </a:ahLst>
                            <a:cxnLst>
                              <a:cxn ang="3cd4">
                                <a:pos x="hc" y="t"/>
                              </a:cxn>
                              <a:cxn ang="0">
                                <a:pos x="r" y="vc"/>
                              </a:cxn>
                              <a:cxn ang="cd4">
                                <a:pos x="hc" y="b"/>
                              </a:cxn>
                              <a:cxn ang="cd2">
                                <a:pos x="l" y="vc"/>
                              </a:cxn>
                            </a:cxnLst>
                            <a:rect l="f96" t="f96" r="f97" b="f98"/>
                            <a:pathLst>
                              <a:path>
                                <a:moveTo>
                                  <a:pt x="f38" y="f37"/>
                                </a:moveTo>
                                <a:arcTo wR="f47" hR="f48" stAng="f81" swAng="f64"/>
                                <a:lnTo>
                                  <a:pt x="f37" y="f44"/>
                                </a:lnTo>
                                <a:arcTo wR="f48" hR="f65" stAng="f90" swAng="f68"/>
                                <a:lnTo>
                                  <a:pt x="f45" y="f39"/>
                                </a:lnTo>
                                <a:arcTo wR="f69" hR="f70" stAng="f91" swAng="f86"/>
                                <a:lnTo>
                                  <a:pt x="f40" y="f38"/>
                                </a:lnTo>
                                <a:arcTo wR="f75" hR="f47" stAng="f87" swAng="f88"/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  <a:prstDash val="solid"/>
                          </a:ln>
                        </p:spPr>
                        <p:txBody>
                          <a:bodyPr vert="horz" wrap="square" lIns="90000" tIns="46800" rIns="90000" bIns="46800" anchor="ctr" anchorCtr="0" compatLnSpc="0"/>
                          <a:lstStyle/>
                          <a:p>
                            <a:pPr marL="0" marR="0" lvl="0" indent="0" algn="l" rtl="0" hangingPunct="0">
                              <a:lnSpc>
                                <a:spcPct val="18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  <a:tabLst>
                                <a:tab pos="0" algn="l"/>
                                <a:tab pos="448919" algn="l"/>
                                <a:tab pos="898199" algn="l"/>
                                <a:tab pos="1347480" algn="l"/>
                                <a:tab pos="1796760" algn="l"/>
                                <a:tab pos="2246040" algn="l"/>
                                <a:tab pos="2695320" algn="l"/>
                                <a:tab pos="3144600" algn="l"/>
                                <a:tab pos="3593880" algn="l"/>
                                <a:tab pos="4043159" algn="l"/>
                                <a:tab pos="4492440" algn="l"/>
                                <a:tab pos="4941719" algn="l"/>
                                <a:tab pos="5391000" algn="l"/>
                                <a:tab pos="5840280" algn="l"/>
                                <a:tab pos="6289560" algn="l"/>
                                <a:tab pos="6738840" algn="l"/>
                                <a:tab pos="7188120" algn="l"/>
                                <a:tab pos="7637400" algn="l"/>
                                <a:tab pos="8086679" algn="l"/>
                                <a:tab pos="8535960" algn="l"/>
                                <a:tab pos="8985240" algn="l"/>
                              </a:tabLst>
                            </a:pPr>
                            <a:endParaRPr lang="en-US" sz="2400" b="0" i="0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endParaRPr>
                          </a:p>
                        </p:txBody>
                      </p:sp>
                      <p:grpSp>
                        <p:nvGrpSpPr>
                          <p:cNvPr id="60" name="Groupe 59"/>
                          <p:cNvGrpSpPr/>
                          <p:nvPr/>
                        </p:nvGrpSpPr>
                        <p:grpSpPr>
                          <a:xfrm>
                            <a:off x="2335320" y="6723000"/>
                            <a:ext cx="1960560" cy="376920"/>
                            <a:chOff x="2335320" y="6723000"/>
                            <a:chExt cx="1960560" cy="376920"/>
                          </a:xfrm>
                        </p:grpSpPr>
                        <p:sp>
                          <p:nvSpPr>
                            <p:cNvPr id="61" name="Forme libre 60"/>
                            <p:cNvSpPr/>
                            <p:nvPr/>
                          </p:nvSpPr>
                          <p:spPr>
                            <a:xfrm>
                              <a:off x="2335320" y="6723000"/>
                              <a:ext cx="1960560" cy="244440"/>
                            </a:xfrm>
                            <a:custGeom>
                              <a:avLst>
                                <a:gd name="f0" fmla="val 140"/>
                              </a:avLst>
                              <a:gdLst>
                                <a:gd name="f1" fmla="val 10800000"/>
                                <a:gd name="f2" fmla="val 5400000"/>
                                <a:gd name="f3" fmla="val 16200000"/>
                                <a:gd name="f4" fmla="val w"/>
                                <a:gd name="f5" fmla="val h"/>
                                <a:gd name="f6" fmla="val ss"/>
                                <a:gd name="f7" fmla="val 0"/>
                                <a:gd name="f8" fmla="*/ 5419351 1 1725033"/>
                                <a:gd name="f9" fmla="val 45"/>
                                <a:gd name="f10" fmla="val 10800"/>
                                <a:gd name="f11" fmla="val -2147483647"/>
                                <a:gd name="f12" fmla="val 2147483647"/>
                                <a:gd name="f13" fmla="abs f4"/>
                                <a:gd name="f14" fmla="abs f5"/>
                                <a:gd name="f15" fmla="abs f6"/>
                                <a:gd name="f16" fmla="*/ f8 1 180"/>
                                <a:gd name="f17" fmla="pin 0 f0 10800"/>
                                <a:gd name="f18" fmla="+- 0 0 f2"/>
                                <a:gd name="f19" fmla="?: f13 f4 1"/>
                                <a:gd name="f20" fmla="?: f14 f5 1"/>
                                <a:gd name="f21" fmla="?: f15 f6 1"/>
                                <a:gd name="f22" fmla="*/ f9 f16 1"/>
                                <a:gd name="f23" fmla="+- f7 f17 0"/>
                                <a:gd name="f24" fmla="*/ f19 1 21600"/>
                                <a:gd name="f25" fmla="*/ f20 1 21600"/>
                                <a:gd name="f26" fmla="*/ 21600 f19 1"/>
                                <a:gd name="f27" fmla="*/ 21600 f20 1"/>
                                <a:gd name="f28" fmla="+- 0 0 f22"/>
                                <a:gd name="f29" fmla="min f25 f24"/>
                                <a:gd name="f30" fmla="*/ f26 1 f21"/>
                                <a:gd name="f31" fmla="*/ f27 1 f21"/>
                                <a:gd name="f32" fmla="*/ f28 f1 1"/>
                                <a:gd name="f33" fmla="*/ f32 1 f8"/>
                                <a:gd name="f34" fmla="+- f31 0 f17"/>
                                <a:gd name="f35" fmla="+- f30 0 f17"/>
                                <a:gd name="f36" fmla="*/ f17 f29 1"/>
                                <a:gd name="f37" fmla="*/ f7 f29 1"/>
                                <a:gd name="f38" fmla="*/ f23 f29 1"/>
                                <a:gd name="f39" fmla="*/ f31 f29 1"/>
                                <a:gd name="f40" fmla="*/ f30 f29 1"/>
                                <a:gd name="f41" fmla="+- f33 0 f2"/>
                                <a:gd name="f42" fmla="+- f37 0 f38"/>
                                <a:gd name="f43" fmla="+- f38 0 f37"/>
                                <a:gd name="f44" fmla="*/ f34 f29 1"/>
                                <a:gd name="f45" fmla="*/ f35 f29 1"/>
                                <a:gd name="f46" fmla="cos 1 f41"/>
                                <a:gd name="f47" fmla="abs f42"/>
                                <a:gd name="f48" fmla="abs f43"/>
                                <a:gd name="f49" fmla="?: f42 f18 f2"/>
                                <a:gd name="f50" fmla="?: f42 f2 f18"/>
                                <a:gd name="f51" fmla="?: f42 f3 f2"/>
                                <a:gd name="f52" fmla="?: f42 f2 f3"/>
                                <a:gd name="f53" fmla="+- f39 0 f44"/>
                                <a:gd name="f54" fmla="?: f43 f18 f2"/>
                                <a:gd name="f55" fmla="?: f43 f2 f18"/>
                                <a:gd name="f56" fmla="+- f40 0 f45"/>
                                <a:gd name="f57" fmla="+- f44 0 f39"/>
                                <a:gd name="f58" fmla="+- f45 0 f40"/>
                                <a:gd name="f59" fmla="?: f42 0 f1"/>
                                <a:gd name="f60" fmla="?: f42 f1 0"/>
                                <a:gd name="f61" fmla="+- 0 0 f46"/>
                                <a:gd name="f62" fmla="?: f42 f52 f51"/>
                                <a:gd name="f63" fmla="?: f42 f51 f52"/>
                                <a:gd name="f64" fmla="?: f43 f50 f49"/>
                                <a:gd name="f65" fmla="abs f53"/>
                                <a:gd name="f66" fmla="?: f53 0 f1"/>
                                <a:gd name="f67" fmla="?: f53 f1 0"/>
                                <a:gd name="f68" fmla="?: f53 f54 f55"/>
                                <a:gd name="f69" fmla="abs f56"/>
                                <a:gd name="f70" fmla="abs f57"/>
                                <a:gd name="f71" fmla="?: f56 f18 f2"/>
                                <a:gd name="f72" fmla="?: f56 f2 f18"/>
                                <a:gd name="f73" fmla="?: f56 f3 f2"/>
                                <a:gd name="f74" fmla="?: f56 f2 f3"/>
                                <a:gd name="f75" fmla="abs f58"/>
                                <a:gd name="f76" fmla="?: f58 f18 f2"/>
                                <a:gd name="f77" fmla="?: f58 f2 f18"/>
                                <a:gd name="f78" fmla="?: f58 f60 f59"/>
                                <a:gd name="f79" fmla="?: f58 f59 f60"/>
                                <a:gd name="f80" fmla="*/ f17 f61 1"/>
                                <a:gd name="f81" fmla="?: f43 f63 f62"/>
                                <a:gd name="f82" fmla="?: f43 f67 f66"/>
                                <a:gd name="f83" fmla="?: f43 f66 f67"/>
                                <a:gd name="f84" fmla="?: f56 f74 f73"/>
                                <a:gd name="f85" fmla="?: f56 f73 f74"/>
                                <a:gd name="f86" fmla="?: f57 f72 f71"/>
                                <a:gd name="f87" fmla="?: f42 f78 f79"/>
                                <a:gd name="f88" fmla="?: f42 f76 f77"/>
                                <a:gd name="f89" fmla="*/ f80 3163 1"/>
                                <a:gd name="f90" fmla="?: f53 f82 f83"/>
                                <a:gd name="f91" fmla="?: f57 f85 f84"/>
                                <a:gd name="f92" fmla="*/ f89 1 7636"/>
                                <a:gd name="f93" fmla="+- f7 f92 0"/>
                                <a:gd name="f94" fmla="+- f30 0 f92"/>
                                <a:gd name="f95" fmla="+- f31 0 f92"/>
                                <a:gd name="f96" fmla="*/ f93 f29 1"/>
                                <a:gd name="f97" fmla="*/ f94 f29 1"/>
                                <a:gd name="f98" fmla="*/ f95 f29 1"/>
                              </a:gdLst>
                              <a:ahLst>
                                <a:ahXY gdRefX="f0" minX="f7" maxX="f10">
                                  <a:pos x="f36" y="f37"/>
                                </a:ahXY>
                              </a:ahLst>
                              <a:cxnLst>
                                <a:cxn ang="3cd4">
                                  <a:pos x="hc" y="t"/>
                                </a:cxn>
                                <a:cxn ang="0">
                                  <a:pos x="r" y="vc"/>
                                </a:cxn>
                                <a:cxn ang="cd4">
                                  <a:pos x="hc" y="b"/>
                                </a:cxn>
                                <a:cxn ang="cd2">
                                  <a:pos x="l" y="vc"/>
                                </a:cxn>
                              </a:cxnLst>
                              <a:rect l="f96" t="f96" r="f97" b="f98"/>
                              <a:pathLst>
                                <a:path>
                                  <a:moveTo>
                                    <a:pt x="f38" y="f37"/>
                                  </a:moveTo>
                                  <a:arcTo wR="f47" hR="f48" stAng="f81" swAng="f64"/>
                                  <a:lnTo>
                                    <a:pt x="f37" y="f44"/>
                                  </a:lnTo>
                                  <a:arcTo wR="f48" hR="f65" stAng="f90" swAng="f68"/>
                                  <a:lnTo>
                                    <a:pt x="f45" y="f39"/>
                                  </a:lnTo>
                                  <a:arcTo wR="f69" hR="f70" stAng="f91" swAng="f86"/>
                                  <a:lnTo>
                                    <a:pt x="f40" y="f38"/>
                                  </a:lnTo>
                                  <a:arcTo wR="f75" hR="f47" stAng="f87" swAng="f88"/>
                                  <a:close/>
                                </a:path>
                              </a:pathLst>
                            </a:custGeom>
                            <a:noFill/>
                            <a:ln>
                              <a:noFill/>
                              <a:prstDash val="solid"/>
                            </a:ln>
                          </p:spPr>
                          <p:txBody>
                            <a:bodyPr vert="horz" wrap="square" lIns="90000" tIns="46800" rIns="90000" bIns="46800" anchor="ctr" anchorCtr="0" compatLnSpc="0"/>
                            <a:lstStyle/>
                            <a:p>
                              <a:pPr marL="0" marR="0" lvl="0" indent="0" algn="l" rtl="0" hangingPunct="0">
                                <a:lnSpc>
                                  <a:spcPct val="18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  <a:tabLst>
                                  <a:tab pos="0" algn="l"/>
                                  <a:tab pos="448919" algn="l"/>
                                  <a:tab pos="898199" algn="l"/>
                                  <a:tab pos="1347480" algn="l"/>
                                  <a:tab pos="1796760" algn="l"/>
                                  <a:tab pos="2246040" algn="l"/>
                                  <a:tab pos="2695320" algn="l"/>
                                  <a:tab pos="3144600" algn="l"/>
                                  <a:tab pos="3593880" algn="l"/>
                                  <a:tab pos="4043159" algn="l"/>
                                  <a:tab pos="4492440" algn="l"/>
                                  <a:tab pos="4941719" algn="l"/>
                                  <a:tab pos="5391000" algn="l"/>
                                  <a:tab pos="5840280" algn="l"/>
                                  <a:tab pos="6289560" algn="l"/>
                                  <a:tab pos="6738840" algn="l"/>
                                  <a:tab pos="7188120" algn="l"/>
                                  <a:tab pos="7637400" algn="l"/>
                                  <a:tab pos="8086679" algn="l"/>
                                  <a:tab pos="8535960" algn="l"/>
                                  <a:tab pos="8985240" algn="l"/>
                                </a:tabLst>
                              </a:pPr>
                              <a:endParaRPr lang="en-US" sz="2400" b="0" i="0" u="none" strike="noStrike" baseline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latin typeface="Times New Roman" pitchFamily="18"/>
                                <a:ea typeface="Lucida Sans" pitchFamily="2"/>
                                <a:cs typeface="Lucida Sans" pitchFamily="2"/>
                              </a:endParaRPr>
                            </a:p>
                          </p:txBody>
                        </p:sp>
                        <p:sp>
                          <p:nvSpPr>
                            <p:cNvPr id="62" name="Forme libre 61"/>
                            <p:cNvSpPr/>
                            <p:nvPr/>
                          </p:nvSpPr>
                          <p:spPr>
                            <a:xfrm>
                              <a:off x="2355840" y="6723000"/>
                              <a:ext cx="1918079" cy="376920"/>
                            </a:xfrm>
                            <a:custGeom>
                              <a:avLst>
                                <a:gd name="f0" fmla="val 140"/>
                              </a:avLst>
                              <a:gdLst>
                                <a:gd name="f1" fmla="val 10800000"/>
                                <a:gd name="f2" fmla="val 5400000"/>
                                <a:gd name="f3" fmla="val 16200000"/>
                                <a:gd name="f4" fmla="val w"/>
                                <a:gd name="f5" fmla="val h"/>
                                <a:gd name="f6" fmla="val ss"/>
                                <a:gd name="f7" fmla="val 0"/>
                                <a:gd name="f8" fmla="*/ 5419351 1 1725033"/>
                                <a:gd name="f9" fmla="val 45"/>
                                <a:gd name="f10" fmla="val 10800"/>
                                <a:gd name="f11" fmla="val -2147483647"/>
                                <a:gd name="f12" fmla="val 2147483647"/>
                                <a:gd name="f13" fmla="abs f4"/>
                                <a:gd name="f14" fmla="abs f5"/>
                                <a:gd name="f15" fmla="abs f6"/>
                                <a:gd name="f16" fmla="*/ f8 1 180"/>
                                <a:gd name="f17" fmla="pin 0 f0 10800"/>
                                <a:gd name="f18" fmla="+- 0 0 f2"/>
                                <a:gd name="f19" fmla="?: f13 f4 1"/>
                                <a:gd name="f20" fmla="?: f14 f5 1"/>
                                <a:gd name="f21" fmla="?: f15 f6 1"/>
                                <a:gd name="f22" fmla="*/ f9 f16 1"/>
                                <a:gd name="f23" fmla="+- f7 f17 0"/>
                                <a:gd name="f24" fmla="*/ f19 1 21600"/>
                                <a:gd name="f25" fmla="*/ f20 1 21600"/>
                                <a:gd name="f26" fmla="*/ 21600 f19 1"/>
                                <a:gd name="f27" fmla="*/ 21600 f20 1"/>
                                <a:gd name="f28" fmla="+- 0 0 f22"/>
                                <a:gd name="f29" fmla="min f25 f24"/>
                                <a:gd name="f30" fmla="*/ f26 1 f21"/>
                                <a:gd name="f31" fmla="*/ f27 1 f21"/>
                                <a:gd name="f32" fmla="*/ f28 f1 1"/>
                                <a:gd name="f33" fmla="*/ f32 1 f8"/>
                                <a:gd name="f34" fmla="+- f31 0 f17"/>
                                <a:gd name="f35" fmla="+- f30 0 f17"/>
                                <a:gd name="f36" fmla="*/ f17 f29 1"/>
                                <a:gd name="f37" fmla="*/ f7 f29 1"/>
                                <a:gd name="f38" fmla="*/ f23 f29 1"/>
                                <a:gd name="f39" fmla="*/ f31 f29 1"/>
                                <a:gd name="f40" fmla="*/ f30 f29 1"/>
                                <a:gd name="f41" fmla="+- f33 0 f2"/>
                                <a:gd name="f42" fmla="+- f37 0 f38"/>
                                <a:gd name="f43" fmla="+- f38 0 f37"/>
                                <a:gd name="f44" fmla="*/ f34 f29 1"/>
                                <a:gd name="f45" fmla="*/ f35 f29 1"/>
                                <a:gd name="f46" fmla="cos 1 f41"/>
                                <a:gd name="f47" fmla="abs f42"/>
                                <a:gd name="f48" fmla="abs f43"/>
                                <a:gd name="f49" fmla="?: f42 f18 f2"/>
                                <a:gd name="f50" fmla="?: f42 f2 f18"/>
                                <a:gd name="f51" fmla="?: f42 f3 f2"/>
                                <a:gd name="f52" fmla="?: f42 f2 f3"/>
                                <a:gd name="f53" fmla="+- f39 0 f44"/>
                                <a:gd name="f54" fmla="?: f43 f18 f2"/>
                                <a:gd name="f55" fmla="?: f43 f2 f18"/>
                                <a:gd name="f56" fmla="+- f40 0 f45"/>
                                <a:gd name="f57" fmla="+- f44 0 f39"/>
                                <a:gd name="f58" fmla="+- f45 0 f40"/>
                                <a:gd name="f59" fmla="?: f42 0 f1"/>
                                <a:gd name="f60" fmla="?: f42 f1 0"/>
                                <a:gd name="f61" fmla="+- 0 0 f46"/>
                                <a:gd name="f62" fmla="?: f42 f52 f51"/>
                                <a:gd name="f63" fmla="?: f42 f51 f52"/>
                                <a:gd name="f64" fmla="?: f43 f50 f49"/>
                                <a:gd name="f65" fmla="abs f53"/>
                                <a:gd name="f66" fmla="?: f53 0 f1"/>
                                <a:gd name="f67" fmla="?: f53 f1 0"/>
                                <a:gd name="f68" fmla="?: f53 f54 f55"/>
                                <a:gd name="f69" fmla="abs f56"/>
                                <a:gd name="f70" fmla="abs f57"/>
                                <a:gd name="f71" fmla="?: f56 f18 f2"/>
                                <a:gd name="f72" fmla="?: f56 f2 f18"/>
                                <a:gd name="f73" fmla="?: f56 f3 f2"/>
                                <a:gd name="f74" fmla="?: f56 f2 f3"/>
                                <a:gd name="f75" fmla="abs f58"/>
                                <a:gd name="f76" fmla="?: f58 f18 f2"/>
                                <a:gd name="f77" fmla="?: f58 f2 f18"/>
                                <a:gd name="f78" fmla="?: f58 f60 f59"/>
                                <a:gd name="f79" fmla="?: f58 f59 f60"/>
                                <a:gd name="f80" fmla="*/ f17 f61 1"/>
                                <a:gd name="f81" fmla="?: f43 f63 f62"/>
                                <a:gd name="f82" fmla="?: f43 f67 f66"/>
                                <a:gd name="f83" fmla="?: f43 f66 f67"/>
                                <a:gd name="f84" fmla="?: f56 f74 f73"/>
                                <a:gd name="f85" fmla="?: f56 f73 f74"/>
                                <a:gd name="f86" fmla="?: f57 f72 f71"/>
                                <a:gd name="f87" fmla="?: f42 f78 f79"/>
                                <a:gd name="f88" fmla="?: f42 f76 f77"/>
                                <a:gd name="f89" fmla="*/ f80 3163 1"/>
                                <a:gd name="f90" fmla="?: f53 f82 f83"/>
                                <a:gd name="f91" fmla="?: f57 f85 f84"/>
                                <a:gd name="f92" fmla="*/ f89 1 7636"/>
                                <a:gd name="f93" fmla="+- f7 f92 0"/>
                                <a:gd name="f94" fmla="+- f30 0 f92"/>
                                <a:gd name="f95" fmla="+- f31 0 f92"/>
                                <a:gd name="f96" fmla="*/ f93 f29 1"/>
                                <a:gd name="f97" fmla="*/ f94 f29 1"/>
                                <a:gd name="f98" fmla="*/ f95 f29 1"/>
                              </a:gdLst>
                              <a:ahLst>
                                <a:ahXY gdRefX="f0" minX="f7" maxX="f10">
                                  <a:pos x="f36" y="f37"/>
                                </a:ahXY>
                              </a:ahLst>
                              <a:cxnLst>
                                <a:cxn ang="3cd4">
                                  <a:pos x="hc" y="t"/>
                                </a:cxn>
                                <a:cxn ang="0">
                                  <a:pos x="r" y="vc"/>
                                </a:cxn>
                                <a:cxn ang="cd4">
                                  <a:pos x="hc" y="b"/>
                                </a:cxn>
                                <a:cxn ang="cd2">
                                  <a:pos x="l" y="vc"/>
                                </a:cxn>
                              </a:cxnLst>
                              <a:rect l="f96" t="f96" r="f97" b="f98"/>
                              <a:pathLst>
                                <a:path>
                                  <a:moveTo>
                                    <a:pt x="f38" y="f37"/>
                                  </a:moveTo>
                                  <a:arcTo wR="f47" hR="f48" stAng="f81" swAng="f64"/>
                                  <a:lnTo>
                                    <a:pt x="f37" y="f44"/>
                                  </a:lnTo>
                                  <a:arcTo wR="f48" hR="f65" stAng="f90" swAng="f68"/>
                                  <a:lnTo>
                                    <a:pt x="f45" y="f39"/>
                                  </a:lnTo>
                                  <a:arcTo wR="f69" hR="f70" stAng="f91" swAng="f86"/>
                                  <a:lnTo>
                                    <a:pt x="f40" y="f38"/>
                                  </a:lnTo>
                                  <a:arcTo wR="f75" hR="f47" stAng="f87" swAng="f88"/>
                                  <a:close/>
                                </a:path>
                              </a:pathLst>
                            </a:custGeom>
                            <a:noFill/>
                            <a:ln>
                              <a:noFill/>
                              <a:prstDash val="solid"/>
                            </a:ln>
                          </p:spPr>
                          <p:txBody>
                            <a:bodyPr vert="horz" wrap="square" lIns="0" tIns="0" rIns="0" bIns="0" anchor="t" anchorCtr="0" compatLnSpc="0">
                              <a:spAutoFit/>
                            </a:bodyPr>
                            <a:lstStyle/>
                            <a:p>
                              <a:pPr marL="0" marR="0" lvl="0" indent="0" algn="l" rtl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  <a:tabLst>
                                  <a:tab pos="0" algn="l"/>
                                  <a:tab pos="448919" algn="l"/>
                                  <a:tab pos="898199" algn="l"/>
                                  <a:tab pos="1347480" algn="l"/>
                                  <a:tab pos="1796760" algn="l"/>
                                  <a:tab pos="2246040" algn="l"/>
                                  <a:tab pos="2695320" algn="l"/>
                                  <a:tab pos="3144600" algn="l"/>
                                  <a:tab pos="3593880" algn="l"/>
                                  <a:tab pos="4043159" algn="l"/>
                                  <a:tab pos="4492440" algn="l"/>
                                  <a:tab pos="4941719" algn="l"/>
                                  <a:tab pos="5391000" algn="l"/>
                                  <a:tab pos="5840280" algn="l"/>
                                  <a:tab pos="6289560" algn="l"/>
                                  <a:tab pos="6738840" algn="l"/>
                                  <a:tab pos="7188120" algn="l"/>
                                  <a:tab pos="7637400" algn="l"/>
                                  <a:tab pos="8086679" algn="l"/>
                                  <a:tab pos="8535960" algn="l"/>
                                  <a:tab pos="8985240" algn="l"/>
                                </a:tabLst>
                              </a:pPr>
                              <a:r>
                                <a:rPr lang="en-GB" sz="2000" b="1" i="1" u="none" strike="noStrike" baseline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latin typeface="Times New Roman" pitchFamily="18"/>
                                  <a:ea typeface="Lucida Sans" pitchFamily="2"/>
                                  <a:cs typeface="Lucida Sans" pitchFamily="2"/>
                                </a:rPr>
                                <a:t>multi-model mean</a:t>
                              </a:r>
                            </a:p>
                          </p:txBody>
                        </p:sp>
                      </p:grpSp>
                    </p:grpSp>
                  </p:grpSp>
                </p:grpSp>
              </p:grpSp>
            </p:grpSp>
          </p:grpSp>
        </p:grpSp>
      </p:grpSp>
      <p:sp>
        <p:nvSpPr>
          <p:cNvPr id="63" name="Forme libre 62"/>
          <p:cNvSpPr/>
          <p:nvPr/>
        </p:nvSpPr>
        <p:spPr>
          <a:xfrm>
            <a:off x="700200" y="113040"/>
            <a:ext cx="9304200" cy="726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600" b="0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Importances des rétroactions</a:t>
            </a:r>
          </a:p>
        </p:txBody>
      </p:sp>
      <p:sp>
        <p:nvSpPr>
          <p:cNvPr id="64" name="Forme libre 63"/>
          <p:cNvSpPr/>
          <p:nvPr/>
        </p:nvSpPr>
        <p:spPr>
          <a:xfrm>
            <a:off x="5400720" y="4284720"/>
            <a:ext cx="5040360" cy="7207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l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Effet direct de l'augmentation du CO2</a:t>
            </a:r>
          </a:p>
        </p:txBody>
      </p:sp>
      <p:sp>
        <p:nvSpPr>
          <p:cNvPr id="65" name="Forme libre 64"/>
          <p:cNvSpPr/>
          <p:nvPr/>
        </p:nvSpPr>
        <p:spPr>
          <a:xfrm>
            <a:off x="5400720" y="5472000"/>
            <a:ext cx="5040360" cy="7207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l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Effet d'inertie thermique de l'océan</a:t>
            </a:r>
          </a:p>
        </p:txBody>
      </p:sp>
      <p:sp>
        <p:nvSpPr>
          <p:cNvPr id="66" name="Forme libre 65"/>
          <p:cNvSpPr/>
          <p:nvPr/>
        </p:nvSpPr>
        <p:spPr>
          <a:xfrm>
            <a:off x="5400720" y="3203640"/>
            <a:ext cx="5040360" cy="53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l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Rétroaction de la vapeur d'eau</a:t>
            </a:r>
          </a:p>
        </p:txBody>
      </p:sp>
      <p:sp>
        <p:nvSpPr>
          <p:cNvPr id="67" name="Forme libre 66"/>
          <p:cNvSpPr/>
          <p:nvPr/>
        </p:nvSpPr>
        <p:spPr>
          <a:xfrm>
            <a:off x="5400720" y="2484360"/>
            <a:ext cx="5040360" cy="54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l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Rétroaction de la cryosphère</a:t>
            </a:r>
          </a:p>
        </p:txBody>
      </p:sp>
      <p:sp>
        <p:nvSpPr>
          <p:cNvPr id="68" name="Forme libre 67"/>
          <p:cNvSpPr/>
          <p:nvPr/>
        </p:nvSpPr>
        <p:spPr>
          <a:xfrm>
            <a:off x="5400720" y="1655640"/>
            <a:ext cx="5040360" cy="54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l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Rétroaction des nuages</a:t>
            </a:r>
          </a:p>
        </p:txBody>
      </p:sp>
      <p:sp>
        <p:nvSpPr>
          <p:cNvPr id="69" name="Forme libre 68"/>
          <p:cNvSpPr/>
          <p:nvPr/>
        </p:nvSpPr>
        <p:spPr>
          <a:xfrm>
            <a:off x="360359" y="1007999"/>
            <a:ext cx="7920000" cy="53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l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sng" strike="noStrike" baseline="0">
                <a:ln>
                  <a:noFill/>
                </a:ln>
                <a:solidFill>
                  <a:srgbClr val="000000"/>
                </a:solidFill>
                <a:uFillTx/>
                <a:latin typeface="Times New Roman" pitchFamily="18"/>
                <a:ea typeface="Lucida Sans" pitchFamily="2"/>
                <a:cs typeface="Lucida Sans" pitchFamily="2"/>
              </a:rPr>
              <a:t>Réchauffement global pour un doublement de CO2</a:t>
            </a:r>
          </a:p>
        </p:txBody>
      </p:sp>
      <p:sp>
        <p:nvSpPr>
          <p:cNvPr id="70" name="Connecteur droit 69"/>
          <p:cNvSpPr/>
          <p:nvPr/>
        </p:nvSpPr>
        <p:spPr>
          <a:xfrm flipH="1">
            <a:off x="4492800" y="1944720"/>
            <a:ext cx="915840" cy="53964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round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71" name="Connecteur droit 70"/>
          <p:cNvSpPr/>
          <p:nvPr/>
        </p:nvSpPr>
        <p:spPr>
          <a:xfrm flipH="1">
            <a:off x="4672080" y="2843280"/>
            <a:ext cx="736560" cy="17928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round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72" name="Connecteur droit 71"/>
          <p:cNvSpPr/>
          <p:nvPr/>
        </p:nvSpPr>
        <p:spPr>
          <a:xfrm flipH="1">
            <a:off x="4492800" y="3384720"/>
            <a:ext cx="915840" cy="144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round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73" name="Connecteur droit 72"/>
          <p:cNvSpPr/>
          <p:nvPr/>
        </p:nvSpPr>
        <p:spPr>
          <a:xfrm flipH="1">
            <a:off x="4492800" y="4643280"/>
            <a:ext cx="915840" cy="180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round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74" name="Connecteur droit 73"/>
          <p:cNvSpPr/>
          <p:nvPr/>
        </p:nvSpPr>
        <p:spPr>
          <a:xfrm flipH="1">
            <a:off x="4492800" y="5724360"/>
            <a:ext cx="915840" cy="180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round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75" name="Connecteur droit 74"/>
          <p:cNvSpPr/>
          <p:nvPr/>
        </p:nvSpPr>
        <p:spPr>
          <a:xfrm flipH="1">
            <a:off x="2331720" y="1440000"/>
            <a:ext cx="376200" cy="122400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round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76" name="Forme libre 75"/>
          <p:cNvSpPr/>
          <p:nvPr/>
        </p:nvSpPr>
        <p:spPr>
          <a:xfrm>
            <a:off x="8334360" y="7199279"/>
            <a:ext cx="2357280" cy="285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0" i="1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(Dufresne &amp; Bony 2008)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2335320" y="6972479"/>
            <a:ext cx="2009520" cy="379801"/>
            <a:chOff x="2335320" y="6972479"/>
            <a:chExt cx="2009520" cy="379801"/>
          </a:xfrm>
        </p:grpSpPr>
        <p:sp>
          <p:nvSpPr>
            <p:cNvPr id="3" name="Forme libre 2"/>
            <p:cNvSpPr/>
            <p:nvPr/>
          </p:nvSpPr>
          <p:spPr>
            <a:xfrm>
              <a:off x="2335320" y="6972479"/>
              <a:ext cx="2009520" cy="291960"/>
            </a:xfrm>
            <a:custGeom>
              <a:avLst>
                <a:gd name="f0" fmla="val 11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4" name="Groupe 3"/>
            <p:cNvGrpSpPr/>
            <p:nvPr/>
          </p:nvGrpSpPr>
          <p:grpSpPr>
            <a:xfrm>
              <a:off x="2335320" y="6972479"/>
              <a:ext cx="1996920" cy="379801"/>
              <a:chOff x="2335320" y="6972479"/>
              <a:chExt cx="1996920" cy="379801"/>
            </a:xfrm>
          </p:grpSpPr>
          <p:sp>
            <p:nvSpPr>
              <p:cNvPr id="5" name="Forme libre 4"/>
              <p:cNvSpPr/>
              <p:nvPr/>
            </p:nvSpPr>
            <p:spPr>
              <a:xfrm>
                <a:off x="2335320" y="6972479"/>
                <a:ext cx="1996920" cy="280800"/>
              </a:xfrm>
              <a:custGeom>
                <a:avLst>
                  <a:gd name="f0" fmla="val 122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6" name="Groupe 5"/>
              <p:cNvGrpSpPr/>
              <p:nvPr/>
            </p:nvGrpSpPr>
            <p:grpSpPr>
              <a:xfrm>
                <a:off x="2335320" y="6972479"/>
                <a:ext cx="1988999" cy="379801"/>
                <a:chOff x="2335320" y="6972479"/>
                <a:chExt cx="1988999" cy="379801"/>
              </a:xfrm>
            </p:grpSpPr>
            <p:sp>
              <p:nvSpPr>
                <p:cNvPr id="7" name="Forme libre 6"/>
                <p:cNvSpPr/>
                <p:nvPr/>
              </p:nvSpPr>
              <p:spPr>
                <a:xfrm>
                  <a:off x="2335320" y="6972479"/>
                  <a:ext cx="1988999" cy="271440"/>
                </a:xfrm>
                <a:custGeom>
                  <a:avLst>
                    <a:gd name="f0" fmla="val 127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8" name="Groupe 7"/>
                <p:cNvGrpSpPr/>
                <p:nvPr/>
              </p:nvGrpSpPr>
              <p:grpSpPr>
                <a:xfrm>
                  <a:off x="2335320" y="6973920"/>
                  <a:ext cx="1981080" cy="378360"/>
                  <a:chOff x="2335320" y="6973920"/>
                  <a:chExt cx="1981080" cy="378360"/>
                </a:xfrm>
              </p:grpSpPr>
              <p:sp>
                <p:nvSpPr>
                  <p:cNvPr id="9" name="Forme libre 8"/>
                  <p:cNvSpPr/>
                  <p:nvPr/>
                </p:nvSpPr>
                <p:spPr>
                  <a:xfrm>
                    <a:off x="2335320" y="6973920"/>
                    <a:ext cx="1981080" cy="263520"/>
                  </a:xfrm>
                  <a:custGeom>
                    <a:avLst>
                      <a:gd name="f0" fmla="val 130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10" name="Groupe 9"/>
                  <p:cNvGrpSpPr/>
                  <p:nvPr/>
                </p:nvGrpSpPr>
                <p:grpSpPr>
                  <a:xfrm>
                    <a:off x="2335320" y="6973920"/>
                    <a:ext cx="1973160" cy="378360"/>
                    <a:chOff x="2335320" y="6973920"/>
                    <a:chExt cx="1973160" cy="378360"/>
                  </a:xfrm>
                </p:grpSpPr>
                <p:sp>
                  <p:nvSpPr>
                    <p:cNvPr id="11" name="Forme libre 10"/>
                    <p:cNvSpPr/>
                    <p:nvPr/>
                  </p:nvSpPr>
                  <p:spPr>
                    <a:xfrm>
                      <a:off x="2335320" y="6973920"/>
                      <a:ext cx="1973160" cy="257040"/>
                    </a:xfrm>
                    <a:custGeom>
                      <a:avLst>
                        <a:gd name="f0" fmla="val 133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12" name="Groupe 11"/>
                    <p:cNvGrpSpPr/>
                    <p:nvPr/>
                  </p:nvGrpSpPr>
                  <p:grpSpPr>
                    <a:xfrm>
                      <a:off x="2335320" y="6973920"/>
                      <a:ext cx="1968480" cy="378360"/>
                      <a:chOff x="2335320" y="6973920"/>
                      <a:chExt cx="1968480" cy="378360"/>
                    </a:xfrm>
                  </p:grpSpPr>
                  <p:sp>
                    <p:nvSpPr>
                      <p:cNvPr id="13" name="Forme libre 12"/>
                      <p:cNvSpPr/>
                      <p:nvPr/>
                    </p:nvSpPr>
                    <p:spPr>
                      <a:xfrm>
                        <a:off x="2335320" y="6973920"/>
                        <a:ext cx="1968480" cy="252360"/>
                      </a:xfrm>
                      <a:custGeom>
                        <a:avLst>
                          <a:gd name="f0" fmla="val 136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grpSp>
                    <p:nvGrpSpPr>
                      <p:cNvPr id="14" name="Groupe 13"/>
                      <p:cNvGrpSpPr/>
                      <p:nvPr/>
                    </p:nvGrpSpPr>
                    <p:grpSpPr>
                      <a:xfrm>
                        <a:off x="2335320" y="6973920"/>
                        <a:ext cx="1965240" cy="378360"/>
                        <a:chOff x="2335320" y="6973920"/>
                        <a:chExt cx="1965240" cy="378360"/>
                      </a:xfrm>
                    </p:grpSpPr>
                    <p:sp>
                      <p:nvSpPr>
                        <p:cNvPr id="15" name="Forme libre 14"/>
                        <p:cNvSpPr/>
                        <p:nvPr/>
                      </p:nvSpPr>
                      <p:spPr>
                        <a:xfrm>
                          <a:off x="2335320" y="6973920"/>
                          <a:ext cx="1965240" cy="247680"/>
                        </a:xfrm>
                        <a:custGeom>
                          <a:avLst>
                            <a:gd name="f0" fmla="val 138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ctr" anchorCtr="0" compatLnSpc="0"/>
                        <a:lstStyle/>
                        <a:p>
                          <a:pPr marL="0" marR="0" lvl="0" indent="0" algn="l" rtl="0" hangingPunct="0">
                            <a:lnSpc>
                              <a:spcPct val="1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endParaRPr lang="en-US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endParaRPr>
                        </a:p>
                      </p:txBody>
                    </p:sp>
                    <p:grpSp>
                      <p:nvGrpSpPr>
                        <p:cNvPr id="16" name="Groupe 15"/>
                        <p:cNvGrpSpPr/>
                        <p:nvPr/>
                      </p:nvGrpSpPr>
                      <p:grpSpPr>
                        <a:xfrm>
                          <a:off x="2335320" y="6973920"/>
                          <a:ext cx="1963800" cy="378360"/>
                          <a:chOff x="2335320" y="6973920"/>
                          <a:chExt cx="1963800" cy="378360"/>
                        </a:xfrm>
                      </p:grpSpPr>
                      <p:sp>
                        <p:nvSpPr>
                          <p:cNvPr id="17" name="Forme libre 16"/>
                          <p:cNvSpPr/>
                          <p:nvPr/>
                        </p:nvSpPr>
                        <p:spPr>
                          <a:xfrm>
                            <a:off x="2335320" y="6973920"/>
                            <a:ext cx="1963800" cy="245880"/>
                          </a:xfrm>
                          <a:custGeom>
                            <a:avLst>
                              <a:gd name="f0" fmla="val 140"/>
                            </a:avLst>
                            <a:gdLst>
                              <a:gd name="f1" fmla="val 10800000"/>
                              <a:gd name="f2" fmla="val 5400000"/>
                              <a:gd name="f3" fmla="val 16200000"/>
                              <a:gd name="f4" fmla="val w"/>
                              <a:gd name="f5" fmla="val h"/>
                              <a:gd name="f6" fmla="val ss"/>
                              <a:gd name="f7" fmla="val 0"/>
                              <a:gd name="f8" fmla="*/ 5419351 1 1725033"/>
                              <a:gd name="f9" fmla="val 45"/>
                              <a:gd name="f10" fmla="val 10800"/>
                              <a:gd name="f11" fmla="val -2147483647"/>
                              <a:gd name="f12" fmla="val 2147483647"/>
                              <a:gd name="f13" fmla="abs f4"/>
                              <a:gd name="f14" fmla="abs f5"/>
                              <a:gd name="f15" fmla="abs f6"/>
                              <a:gd name="f16" fmla="*/ f8 1 180"/>
                              <a:gd name="f17" fmla="pin 0 f0 10800"/>
                              <a:gd name="f18" fmla="+- 0 0 f2"/>
                              <a:gd name="f19" fmla="?: f13 f4 1"/>
                              <a:gd name="f20" fmla="?: f14 f5 1"/>
                              <a:gd name="f21" fmla="?: f15 f6 1"/>
                              <a:gd name="f22" fmla="*/ f9 f16 1"/>
                              <a:gd name="f23" fmla="+- f7 f17 0"/>
                              <a:gd name="f24" fmla="*/ f19 1 21600"/>
                              <a:gd name="f25" fmla="*/ f20 1 21600"/>
                              <a:gd name="f26" fmla="*/ 21600 f19 1"/>
                              <a:gd name="f27" fmla="*/ 21600 f20 1"/>
                              <a:gd name="f28" fmla="+- 0 0 f22"/>
                              <a:gd name="f29" fmla="min f25 f24"/>
                              <a:gd name="f30" fmla="*/ f26 1 f21"/>
                              <a:gd name="f31" fmla="*/ f27 1 f21"/>
                              <a:gd name="f32" fmla="*/ f28 f1 1"/>
                              <a:gd name="f33" fmla="*/ f32 1 f8"/>
                              <a:gd name="f34" fmla="+- f31 0 f17"/>
                              <a:gd name="f35" fmla="+- f30 0 f17"/>
                              <a:gd name="f36" fmla="*/ f17 f29 1"/>
                              <a:gd name="f37" fmla="*/ f7 f29 1"/>
                              <a:gd name="f38" fmla="*/ f23 f29 1"/>
                              <a:gd name="f39" fmla="*/ f31 f29 1"/>
                              <a:gd name="f40" fmla="*/ f30 f29 1"/>
                              <a:gd name="f41" fmla="+- f33 0 f2"/>
                              <a:gd name="f42" fmla="+- f37 0 f38"/>
                              <a:gd name="f43" fmla="+- f38 0 f37"/>
                              <a:gd name="f44" fmla="*/ f34 f29 1"/>
                              <a:gd name="f45" fmla="*/ f35 f29 1"/>
                              <a:gd name="f46" fmla="cos 1 f41"/>
                              <a:gd name="f47" fmla="abs f42"/>
                              <a:gd name="f48" fmla="abs f43"/>
                              <a:gd name="f49" fmla="?: f42 f18 f2"/>
                              <a:gd name="f50" fmla="?: f42 f2 f18"/>
                              <a:gd name="f51" fmla="?: f42 f3 f2"/>
                              <a:gd name="f52" fmla="?: f42 f2 f3"/>
                              <a:gd name="f53" fmla="+- f39 0 f44"/>
                              <a:gd name="f54" fmla="?: f43 f18 f2"/>
                              <a:gd name="f55" fmla="?: f43 f2 f18"/>
                              <a:gd name="f56" fmla="+- f40 0 f45"/>
                              <a:gd name="f57" fmla="+- f44 0 f39"/>
                              <a:gd name="f58" fmla="+- f45 0 f40"/>
                              <a:gd name="f59" fmla="?: f42 0 f1"/>
                              <a:gd name="f60" fmla="?: f42 f1 0"/>
                              <a:gd name="f61" fmla="+- 0 0 f46"/>
                              <a:gd name="f62" fmla="?: f42 f52 f51"/>
                              <a:gd name="f63" fmla="?: f42 f51 f52"/>
                              <a:gd name="f64" fmla="?: f43 f50 f49"/>
                              <a:gd name="f65" fmla="abs f53"/>
                              <a:gd name="f66" fmla="?: f53 0 f1"/>
                              <a:gd name="f67" fmla="?: f53 f1 0"/>
                              <a:gd name="f68" fmla="?: f53 f54 f55"/>
                              <a:gd name="f69" fmla="abs f56"/>
                              <a:gd name="f70" fmla="abs f57"/>
                              <a:gd name="f71" fmla="?: f56 f18 f2"/>
                              <a:gd name="f72" fmla="?: f56 f2 f18"/>
                              <a:gd name="f73" fmla="?: f56 f3 f2"/>
                              <a:gd name="f74" fmla="?: f56 f2 f3"/>
                              <a:gd name="f75" fmla="abs f58"/>
                              <a:gd name="f76" fmla="?: f58 f18 f2"/>
                              <a:gd name="f77" fmla="?: f58 f2 f18"/>
                              <a:gd name="f78" fmla="?: f58 f60 f59"/>
                              <a:gd name="f79" fmla="?: f58 f59 f60"/>
                              <a:gd name="f80" fmla="*/ f17 f61 1"/>
                              <a:gd name="f81" fmla="?: f43 f63 f62"/>
                              <a:gd name="f82" fmla="?: f43 f67 f66"/>
                              <a:gd name="f83" fmla="?: f43 f66 f67"/>
                              <a:gd name="f84" fmla="?: f56 f74 f73"/>
                              <a:gd name="f85" fmla="?: f56 f73 f74"/>
                              <a:gd name="f86" fmla="?: f57 f72 f71"/>
                              <a:gd name="f87" fmla="?: f42 f78 f79"/>
                              <a:gd name="f88" fmla="?: f42 f76 f77"/>
                              <a:gd name="f89" fmla="*/ f80 3163 1"/>
                              <a:gd name="f90" fmla="?: f53 f82 f83"/>
                              <a:gd name="f91" fmla="?: f57 f85 f84"/>
                              <a:gd name="f92" fmla="*/ f89 1 7636"/>
                              <a:gd name="f93" fmla="+- f7 f92 0"/>
                              <a:gd name="f94" fmla="+- f30 0 f92"/>
                              <a:gd name="f95" fmla="+- f31 0 f92"/>
                              <a:gd name="f96" fmla="*/ f93 f29 1"/>
                              <a:gd name="f97" fmla="*/ f94 f29 1"/>
                              <a:gd name="f98" fmla="*/ f95 f29 1"/>
                            </a:gdLst>
                            <a:ahLst>
                              <a:ahXY gdRefX="f0" minX="f7" maxX="f10">
                                <a:pos x="f36" y="f37"/>
                              </a:ahXY>
                            </a:ahLst>
                            <a:cxnLst>
                              <a:cxn ang="3cd4">
                                <a:pos x="hc" y="t"/>
                              </a:cxn>
                              <a:cxn ang="0">
                                <a:pos x="r" y="vc"/>
                              </a:cxn>
                              <a:cxn ang="cd4">
                                <a:pos x="hc" y="b"/>
                              </a:cxn>
                              <a:cxn ang="cd2">
                                <a:pos x="l" y="vc"/>
                              </a:cxn>
                            </a:cxnLst>
                            <a:rect l="f96" t="f96" r="f97" b="f98"/>
                            <a:pathLst>
                              <a:path>
                                <a:moveTo>
                                  <a:pt x="f38" y="f37"/>
                                </a:moveTo>
                                <a:arcTo wR="f47" hR="f48" stAng="f81" swAng="f64"/>
                                <a:lnTo>
                                  <a:pt x="f37" y="f44"/>
                                </a:lnTo>
                                <a:arcTo wR="f48" hR="f65" stAng="f90" swAng="f68"/>
                                <a:lnTo>
                                  <a:pt x="f45" y="f39"/>
                                </a:lnTo>
                                <a:arcTo wR="f69" hR="f70" stAng="f91" swAng="f86"/>
                                <a:lnTo>
                                  <a:pt x="f40" y="f38"/>
                                </a:lnTo>
                                <a:arcTo wR="f75" hR="f47" stAng="f87" swAng="f88"/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  <a:prstDash val="solid"/>
                          </a:ln>
                        </p:spPr>
                        <p:txBody>
                          <a:bodyPr vert="horz" wrap="square" lIns="90000" tIns="46800" rIns="90000" bIns="46800" anchor="ctr" anchorCtr="0" compatLnSpc="0"/>
                          <a:lstStyle/>
                          <a:p>
                            <a:pPr marL="0" marR="0" lvl="0" indent="0" algn="l" rtl="0" hangingPunct="0">
                              <a:lnSpc>
                                <a:spcPct val="18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  <a:tabLst>
                                <a:tab pos="0" algn="l"/>
                                <a:tab pos="448919" algn="l"/>
                                <a:tab pos="898199" algn="l"/>
                                <a:tab pos="1347480" algn="l"/>
                                <a:tab pos="1796760" algn="l"/>
                                <a:tab pos="2246040" algn="l"/>
                                <a:tab pos="2695320" algn="l"/>
                                <a:tab pos="3144600" algn="l"/>
                                <a:tab pos="3593880" algn="l"/>
                                <a:tab pos="4043159" algn="l"/>
                                <a:tab pos="4492440" algn="l"/>
                                <a:tab pos="4941719" algn="l"/>
                                <a:tab pos="5391000" algn="l"/>
                                <a:tab pos="5840280" algn="l"/>
                                <a:tab pos="6289560" algn="l"/>
                                <a:tab pos="6738840" algn="l"/>
                                <a:tab pos="7188120" algn="l"/>
                                <a:tab pos="7637400" algn="l"/>
                                <a:tab pos="8086679" algn="l"/>
                                <a:tab pos="8535960" algn="l"/>
                                <a:tab pos="8985240" algn="l"/>
                              </a:tabLst>
                            </a:pPr>
                            <a:endParaRPr lang="en-US" sz="2400" b="0" i="0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endParaRPr>
                          </a:p>
                        </p:txBody>
                      </p:sp>
                      <p:grpSp>
                        <p:nvGrpSpPr>
                          <p:cNvPr id="18" name="Groupe 17"/>
                          <p:cNvGrpSpPr/>
                          <p:nvPr/>
                        </p:nvGrpSpPr>
                        <p:grpSpPr>
                          <a:xfrm>
                            <a:off x="2335320" y="6975360"/>
                            <a:ext cx="1960560" cy="376920"/>
                            <a:chOff x="2335320" y="6975360"/>
                            <a:chExt cx="1960560" cy="376920"/>
                          </a:xfrm>
                        </p:grpSpPr>
                        <p:sp>
                          <p:nvSpPr>
                            <p:cNvPr id="19" name="Forme libre 18"/>
                            <p:cNvSpPr/>
                            <p:nvPr/>
                          </p:nvSpPr>
                          <p:spPr>
                            <a:xfrm>
                              <a:off x="2335320" y="6975360"/>
                              <a:ext cx="1960560" cy="244440"/>
                            </a:xfrm>
                            <a:custGeom>
                              <a:avLst>
                                <a:gd name="f0" fmla="val 140"/>
                              </a:avLst>
                              <a:gdLst>
                                <a:gd name="f1" fmla="val 10800000"/>
                                <a:gd name="f2" fmla="val 5400000"/>
                                <a:gd name="f3" fmla="val 16200000"/>
                                <a:gd name="f4" fmla="val w"/>
                                <a:gd name="f5" fmla="val h"/>
                                <a:gd name="f6" fmla="val ss"/>
                                <a:gd name="f7" fmla="val 0"/>
                                <a:gd name="f8" fmla="*/ 5419351 1 1725033"/>
                                <a:gd name="f9" fmla="val 45"/>
                                <a:gd name="f10" fmla="val 10800"/>
                                <a:gd name="f11" fmla="val -2147483647"/>
                                <a:gd name="f12" fmla="val 2147483647"/>
                                <a:gd name="f13" fmla="abs f4"/>
                                <a:gd name="f14" fmla="abs f5"/>
                                <a:gd name="f15" fmla="abs f6"/>
                                <a:gd name="f16" fmla="*/ f8 1 180"/>
                                <a:gd name="f17" fmla="pin 0 f0 10800"/>
                                <a:gd name="f18" fmla="+- 0 0 f2"/>
                                <a:gd name="f19" fmla="?: f13 f4 1"/>
                                <a:gd name="f20" fmla="?: f14 f5 1"/>
                                <a:gd name="f21" fmla="?: f15 f6 1"/>
                                <a:gd name="f22" fmla="*/ f9 f16 1"/>
                                <a:gd name="f23" fmla="+- f7 f17 0"/>
                                <a:gd name="f24" fmla="*/ f19 1 21600"/>
                                <a:gd name="f25" fmla="*/ f20 1 21600"/>
                                <a:gd name="f26" fmla="*/ 21600 f19 1"/>
                                <a:gd name="f27" fmla="*/ 21600 f20 1"/>
                                <a:gd name="f28" fmla="+- 0 0 f22"/>
                                <a:gd name="f29" fmla="min f25 f24"/>
                                <a:gd name="f30" fmla="*/ f26 1 f21"/>
                                <a:gd name="f31" fmla="*/ f27 1 f21"/>
                                <a:gd name="f32" fmla="*/ f28 f1 1"/>
                                <a:gd name="f33" fmla="*/ f32 1 f8"/>
                                <a:gd name="f34" fmla="+- f31 0 f17"/>
                                <a:gd name="f35" fmla="+- f30 0 f17"/>
                                <a:gd name="f36" fmla="*/ f17 f29 1"/>
                                <a:gd name="f37" fmla="*/ f7 f29 1"/>
                                <a:gd name="f38" fmla="*/ f23 f29 1"/>
                                <a:gd name="f39" fmla="*/ f31 f29 1"/>
                                <a:gd name="f40" fmla="*/ f30 f29 1"/>
                                <a:gd name="f41" fmla="+- f33 0 f2"/>
                                <a:gd name="f42" fmla="+- f37 0 f38"/>
                                <a:gd name="f43" fmla="+- f38 0 f37"/>
                                <a:gd name="f44" fmla="*/ f34 f29 1"/>
                                <a:gd name="f45" fmla="*/ f35 f29 1"/>
                                <a:gd name="f46" fmla="cos 1 f41"/>
                                <a:gd name="f47" fmla="abs f42"/>
                                <a:gd name="f48" fmla="abs f43"/>
                                <a:gd name="f49" fmla="?: f42 f18 f2"/>
                                <a:gd name="f50" fmla="?: f42 f2 f18"/>
                                <a:gd name="f51" fmla="?: f42 f3 f2"/>
                                <a:gd name="f52" fmla="?: f42 f2 f3"/>
                                <a:gd name="f53" fmla="+- f39 0 f44"/>
                                <a:gd name="f54" fmla="?: f43 f18 f2"/>
                                <a:gd name="f55" fmla="?: f43 f2 f18"/>
                                <a:gd name="f56" fmla="+- f40 0 f45"/>
                                <a:gd name="f57" fmla="+- f44 0 f39"/>
                                <a:gd name="f58" fmla="+- f45 0 f40"/>
                                <a:gd name="f59" fmla="?: f42 0 f1"/>
                                <a:gd name="f60" fmla="?: f42 f1 0"/>
                                <a:gd name="f61" fmla="+- 0 0 f46"/>
                                <a:gd name="f62" fmla="?: f42 f52 f51"/>
                                <a:gd name="f63" fmla="?: f42 f51 f52"/>
                                <a:gd name="f64" fmla="?: f43 f50 f49"/>
                                <a:gd name="f65" fmla="abs f53"/>
                                <a:gd name="f66" fmla="?: f53 0 f1"/>
                                <a:gd name="f67" fmla="?: f53 f1 0"/>
                                <a:gd name="f68" fmla="?: f53 f54 f55"/>
                                <a:gd name="f69" fmla="abs f56"/>
                                <a:gd name="f70" fmla="abs f57"/>
                                <a:gd name="f71" fmla="?: f56 f18 f2"/>
                                <a:gd name="f72" fmla="?: f56 f2 f18"/>
                                <a:gd name="f73" fmla="?: f56 f3 f2"/>
                                <a:gd name="f74" fmla="?: f56 f2 f3"/>
                                <a:gd name="f75" fmla="abs f58"/>
                                <a:gd name="f76" fmla="?: f58 f18 f2"/>
                                <a:gd name="f77" fmla="?: f58 f2 f18"/>
                                <a:gd name="f78" fmla="?: f58 f60 f59"/>
                                <a:gd name="f79" fmla="?: f58 f59 f60"/>
                                <a:gd name="f80" fmla="*/ f17 f61 1"/>
                                <a:gd name="f81" fmla="?: f43 f63 f62"/>
                                <a:gd name="f82" fmla="?: f43 f67 f66"/>
                                <a:gd name="f83" fmla="?: f43 f66 f67"/>
                                <a:gd name="f84" fmla="?: f56 f74 f73"/>
                                <a:gd name="f85" fmla="?: f56 f73 f74"/>
                                <a:gd name="f86" fmla="?: f57 f72 f71"/>
                                <a:gd name="f87" fmla="?: f42 f78 f79"/>
                                <a:gd name="f88" fmla="?: f42 f76 f77"/>
                                <a:gd name="f89" fmla="*/ f80 3163 1"/>
                                <a:gd name="f90" fmla="?: f53 f82 f83"/>
                                <a:gd name="f91" fmla="?: f57 f85 f84"/>
                                <a:gd name="f92" fmla="*/ f89 1 7636"/>
                                <a:gd name="f93" fmla="+- f7 f92 0"/>
                                <a:gd name="f94" fmla="+- f30 0 f92"/>
                                <a:gd name="f95" fmla="+- f31 0 f92"/>
                                <a:gd name="f96" fmla="*/ f93 f29 1"/>
                                <a:gd name="f97" fmla="*/ f94 f29 1"/>
                                <a:gd name="f98" fmla="*/ f95 f29 1"/>
                              </a:gdLst>
                              <a:ahLst>
                                <a:ahXY gdRefX="f0" minX="f7" maxX="f10">
                                  <a:pos x="f36" y="f37"/>
                                </a:ahXY>
                              </a:ahLst>
                              <a:cxnLst>
                                <a:cxn ang="3cd4">
                                  <a:pos x="hc" y="t"/>
                                </a:cxn>
                                <a:cxn ang="0">
                                  <a:pos x="r" y="vc"/>
                                </a:cxn>
                                <a:cxn ang="cd4">
                                  <a:pos x="hc" y="b"/>
                                </a:cxn>
                                <a:cxn ang="cd2">
                                  <a:pos x="l" y="vc"/>
                                </a:cxn>
                              </a:cxnLst>
                              <a:rect l="f96" t="f96" r="f97" b="f98"/>
                              <a:pathLst>
                                <a:path>
                                  <a:moveTo>
                                    <a:pt x="f38" y="f37"/>
                                  </a:moveTo>
                                  <a:arcTo wR="f47" hR="f48" stAng="f81" swAng="f64"/>
                                  <a:lnTo>
                                    <a:pt x="f37" y="f44"/>
                                  </a:lnTo>
                                  <a:arcTo wR="f48" hR="f65" stAng="f90" swAng="f68"/>
                                  <a:lnTo>
                                    <a:pt x="f45" y="f39"/>
                                  </a:lnTo>
                                  <a:arcTo wR="f69" hR="f70" stAng="f91" swAng="f86"/>
                                  <a:lnTo>
                                    <a:pt x="f40" y="f38"/>
                                  </a:lnTo>
                                  <a:arcTo wR="f75" hR="f47" stAng="f87" swAng="f88"/>
                                  <a:close/>
                                </a:path>
                              </a:pathLst>
                            </a:custGeom>
                            <a:noFill/>
                            <a:ln>
                              <a:noFill/>
                              <a:prstDash val="solid"/>
                            </a:ln>
                          </p:spPr>
                          <p:txBody>
                            <a:bodyPr vert="horz" wrap="square" lIns="90000" tIns="46800" rIns="90000" bIns="46800" anchor="ctr" anchorCtr="0" compatLnSpc="0"/>
                            <a:lstStyle/>
                            <a:p>
                              <a:pPr marL="0" marR="0" lvl="0" indent="0" algn="l" rtl="0" hangingPunct="0">
                                <a:lnSpc>
                                  <a:spcPct val="18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  <a:tabLst>
                                  <a:tab pos="0" algn="l"/>
                                  <a:tab pos="448919" algn="l"/>
                                  <a:tab pos="898199" algn="l"/>
                                  <a:tab pos="1347480" algn="l"/>
                                  <a:tab pos="1796760" algn="l"/>
                                  <a:tab pos="2246040" algn="l"/>
                                  <a:tab pos="2695320" algn="l"/>
                                  <a:tab pos="3144600" algn="l"/>
                                  <a:tab pos="3593880" algn="l"/>
                                  <a:tab pos="4043159" algn="l"/>
                                  <a:tab pos="4492440" algn="l"/>
                                  <a:tab pos="4941719" algn="l"/>
                                  <a:tab pos="5391000" algn="l"/>
                                  <a:tab pos="5840280" algn="l"/>
                                  <a:tab pos="6289560" algn="l"/>
                                  <a:tab pos="6738840" algn="l"/>
                                  <a:tab pos="7188120" algn="l"/>
                                  <a:tab pos="7637400" algn="l"/>
                                  <a:tab pos="8086679" algn="l"/>
                                  <a:tab pos="8535960" algn="l"/>
                                  <a:tab pos="8985240" algn="l"/>
                                </a:tabLst>
                              </a:pPr>
                              <a:endParaRPr lang="en-US" sz="2400" b="0" i="0" u="none" strike="noStrike" baseline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latin typeface="Times New Roman" pitchFamily="18"/>
                                <a:ea typeface="Lucida Sans" pitchFamily="2"/>
                                <a:cs typeface="Lucida Sans" pitchFamily="2"/>
                              </a:endParaRPr>
                            </a:p>
                          </p:txBody>
                        </p:sp>
                        <p:sp>
                          <p:nvSpPr>
                            <p:cNvPr id="20" name="Forme libre 19"/>
                            <p:cNvSpPr/>
                            <p:nvPr/>
                          </p:nvSpPr>
                          <p:spPr>
                            <a:xfrm>
                              <a:off x="2355840" y="6975360"/>
                              <a:ext cx="1918079" cy="376920"/>
                            </a:xfrm>
                            <a:custGeom>
                              <a:avLst>
                                <a:gd name="f0" fmla="val 140"/>
                              </a:avLst>
                              <a:gdLst>
                                <a:gd name="f1" fmla="val 10800000"/>
                                <a:gd name="f2" fmla="val 5400000"/>
                                <a:gd name="f3" fmla="val 16200000"/>
                                <a:gd name="f4" fmla="val w"/>
                                <a:gd name="f5" fmla="val h"/>
                                <a:gd name="f6" fmla="val ss"/>
                                <a:gd name="f7" fmla="val 0"/>
                                <a:gd name="f8" fmla="*/ 5419351 1 1725033"/>
                                <a:gd name="f9" fmla="val 45"/>
                                <a:gd name="f10" fmla="val 10800"/>
                                <a:gd name="f11" fmla="val -2147483647"/>
                                <a:gd name="f12" fmla="val 2147483647"/>
                                <a:gd name="f13" fmla="abs f4"/>
                                <a:gd name="f14" fmla="abs f5"/>
                                <a:gd name="f15" fmla="abs f6"/>
                                <a:gd name="f16" fmla="*/ f8 1 180"/>
                                <a:gd name="f17" fmla="pin 0 f0 10800"/>
                                <a:gd name="f18" fmla="+- 0 0 f2"/>
                                <a:gd name="f19" fmla="?: f13 f4 1"/>
                                <a:gd name="f20" fmla="?: f14 f5 1"/>
                                <a:gd name="f21" fmla="?: f15 f6 1"/>
                                <a:gd name="f22" fmla="*/ f9 f16 1"/>
                                <a:gd name="f23" fmla="+- f7 f17 0"/>
                                <a:gd name="f24" fmla="*/ f19 1 21600"/>
                                <a:gd name="f25" fmla="*/ f20 1 21600"/>
                                <a:gd name="f26" fmla="*/ 21600 f19 1"/>
                                <a:gd name="f27" fmla="*/ 21600 f20 1"/>
                                <a:gd name="f28" fmla="+- 0 0 f22"/>
                                <a:gd name="f29" fmla="min f25 f24"/>
                                <a:gd name="f30" fmla="*/ f26 1 f21"/>
                                <a:gd name="f31" fmla="*/ f27 1 f21"/>
                                <a:gd name="f32" fmla="*/ f28 f1 1"/>
                                <a:gd name="f33" fmla="*/ f32 1 f8"/>
                                <a:gd name="f34" fmla="+- f31 0 f17"/>
                                <a:gd name="f35" fmla="+- f30 0 f17"/>
                                <a:gd name="f36" fmla="*/ f17 f29 1"/>
                                <a:gd name="f37" fmla="*/ f7 f29 1"/>
                                <a:gd name="f38" fmla="*/ f23 f29 1"/>
                                <a:gd name="f39" fmla="*/ f31 f29 1"/>
                                <a:gd name="f40" fmla="*/ f30 f29 1"/>
                                <a:gd name="f41" fmla="+- f33 0 f2"/>
                                <a:gd name="f42" fmla="+- f37 0 f38"/>
                                <a:gd name="f43" fmla="+- f38 0 f37"/>
                                <a:gd name="f44" fmla="*/ f34 f29 1"/>
                                <a:gd name="f45" fmla="*/ f35 f29 1"/>
                                <a:gd name="f46" fmla="cos 1 f41"/>
                                <a:gd name="f47" fmla="abs f42"/>
                                <a:gd name="f48" fmla="abs f43"/>
                                <a:gd name="f49" fmla="?: f42 f18 f2"/>
                                <a:gd name="f50" fmla="?: f42 f2 f18"/>
                                <a:gd name="f51" fmla="?: f42 f3 f2"/>
                                <a:gd name="f52" fmla="?: f42 f2 f3"/>
                                <a:gd name="f53" fmla="+- f39 0 f44"/>
                                <a:gd name="f54" fmla="?: f43 f18 f2"/>
                                <a:gd name="f55" fmla="?: f43 f2 f18"/>
                                <a:gd name="f56" fmla="+- f40 0 f45"/>
                                <a:gd name="f57" fmla="+- f44 0 f39"/>
                                <a:gd name="f58" fmla="+- f45 0 f40"/>
                                <a:gd name="f59" fmla="?: f42 0 f1"/>
                                <a:gd name="f60" fmla="?: f42 f1 0"/>
                                <a:gd name="f61" fmla="+- 0 0 f46"/>
                                <a:gd name="f62" fmla="?: f42 f52 f51"/>
                                <a:gd name="f63" fmla="?: f42 f51 f52"/>
                                <a:gd name="f64" fmla="?: f43 f50 f49"/>
                                <a:gd name="f65" fmla="abs f53"/>
                                <a:gd name="f66" fmla="?: f53 0 f1"/>
                                <a:gd name="f67" fmla="?: f53 f1 0"/>
                                <a:gd name="f68" fmla="?: f53 f54 f55"/>
                                <a:gd name="f69" fmla="abs f56"/>
                                <a:gd name="f70" fmla="abs f57"/>
                                <a:gd name="f71" fmla="?: f56 f18 f2"/>
                                <a:gd name="f72" fmla="?: f56 f2 f18"/>
                                <a:gd name="f73" fmla="?: f56 f3 f2"/>
                                <a:gd name="f74" fmla="?: f56 f2 f3"/>
                                <a:gd name="f75" fmla="abs f58"/>
                                <a:gd name="f76" fmla="?: f58 f18 f2"/>
                                <a:gd name="f77" fmla="?: f58 f2 f18"/>
                                <a:gd name="f78" fmla="?: f58 f60 f59"/>
                                <a:gd name="f79" fmla="?: f58 f59 f60"/>
                                <a:gd name="f80" fmla="*/ f17 f61 1"/>
                                <a:gd name="f81" fmla="?: f43 f63 f62"/>
                                <a:gd name="f82" fmla="?: f43 f67 f66"/>
                                <a:gd name="f83" fmla="?: f43 f66 f67"/>
                                <a:gd name="f84" fmla="?: f56 f74 f73"/>
                                <a:gd name="f85" fmla="?: f56 f73 f74"/>
                                <a:gd name="f86" fmla="?: f57 f72 f71"/>
                                <a:gd name="f87" fmla="?: f42 f78 f79"/>
                                <a:gd name="f88" fmla="?: f42 f76 f77"/>
                                <a:gd name="f89" fmla="*/ f80 3163 1"/>
                                <a:gd name="f90" fmla="?: f53 f82 f83"/>
                                <a:gd name="f91" fmla="?: f57 f85 f84"/>
                                <a:gd name="f92" fmla="*/ f89 1 7636"/>
                                <a:gd name="f93" fmla="+- f7 f92 0"/>
                                <a:gd name="f94" fmla="+- f30 0 f92"/>
                                <a:gd name="f95" fmla="+- f31 0 f92"/>
                                <a:gd name="f96" fmla="*/ f93 f29 1"/>
                                <a:gd name="f97" fmla="*/ f94 f29 1"/>
                                <a:gd name="f98" fmla="*/ f95 f29 1"/>
                              </a:gdLst>
                              <a:ahLst>
                                <a:ahXY gdRefX="f0" minX="f7" maxX="f10">
                                  <a:pos x="f36" y="f37"/>
                                </a:ahXY>
                              </a:ahLst>
                              <a:cxnLst>
                                <a:cxn ang="3cd4">
                                  <a:pos x="hc" y="t"/>
                                </a:cxn>
                                <a:cxn ang="0">
                                  <a:pos x="r" y="vc"/>
                                </a:cxn>
                                <a:cxn ang="cd4">
                                  <a:pos x="hc" y="b"/>
                                </a:cxn>
                                <a:cxn ang="cd2">
                                  <a:pos x="l" y="vc"/>
                                </a:cxn>
                              </a:cxnLst>
                              <a:rect l="f96" t="f96" r="f97" b="f98"/>
                              <a:pathLst>
                                <a:path>
                                  <a:moveTo>
                                    <a:pt x="f38" y="f37"/>
                                  </a:moveTo>
                                  <a:arcTo wR="f47" hR="f48" stAng="f81" swAng="f64"/>
                                  <a:lnTo>
                                    <a:pt x="f37" y="f44"/>
                                  </a:lnTo>
                                  <a:arcTo wR="f48" hR="f65" stAng="f90" swAng="f68"/>
                                  <a:lnTo>
                                    <a:pt x="f45" y="f39"/>
                                  </a:lnTo>
                                  <a:arcTo wR="f69" hR="f70" stAng="f91" swAng="f86"/>
                                  <a:lnTo>
                                    <a:pt x="f40" y="f38"/>
                                  </a:lnTo>
                                  <a:arcTo wR="f75" hR="f47" stAng="f87" swAng="f88"/>
                                  <a:close/>
                                </a:path>
                              </a:pathLst>
                            </a:custGeom>
                            <a:noFill/>
                            <a:ln>
                              <a:noFill/>
                              <a:prstDash val="solid"/>
                            </a:ln>
                          </p:spPr>
                          <p:txBody>
                            <a:bodyPr vert="horz" wrap="square" lIns="0" tIns="0" rIns="0" bIns="0" anchor="t" anchorCtr="0" compatLnSpc="0">
                              <a:spAutoFit/>
                            </a:bodyPr>
                            <a:lstStyle/>
                            <a:p>
                              <a:pPr marL="0" marR="0" lvl="0" indent="0" algn="l" rtl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  <a:tabLst>
                                  <a:tab pos="0" algn="l"/>
                                  <a:tab pos="448919" algn="l"/>
                                  <a:tab pos="898199" algn="l"/>
                                  <a:tab pos="1347480" algn="l"/>
                                  <a:tab pos="1796760" algn="l"/>
                                  <a:tab pos="2246040" algn="l"/>
                                  <a:tab pos="2695320" algn="l"/>
                                  <a:tab pos="3144600" algn="l"/>
                                  <a:tab pos="3593880" algn="l"/>
                                  <a:tab pos="4043159" algn="l"/>
                                  <a:tab pos="4492440" algn="l"/>
                                  <a:tab pos="4941719" algn="l"/>
                                  <a:tab pos="5391000" algn="l"/>
                                  <a:tab pos="5840280" algn="l"/>
                                  <a:tab pos="6289560" algn="l"/>
                                  <a:tab pos="6738840" algn="l"/>
                                  <a:tab pos="7188120" algn="l"/>
                                  <a:tab pos="7637400" algn="l"/>
                                  <a:tab pos="8086679" algn="l"/>
                                  <a:tab pos="8535960" algn="l"/>
                                  <a:tab pos="8985240" algn="l"/>
                                </a:tabLst>
                              </a:pPr>
                              <a:r>
                                <a:rPr lang="en-GB" sz="2000" b="1" i="1" u="none" strike="noStrike" baseline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latin typeface="Times New Roman" pitchFamily="18"/>
                                  <a:ea typeface="Lucida Sans" pitchFamily="2"/>
                                  <a:cs typeface="Lucida Sans" pitchFamily="2"/>
                                </a:rPr>
                                <a:t>multi-model mean</a:t>
                              </a:r>
                            </a:p>
                          </p:txBody>
                        </p:sp>
                      </p:grpSp>
                    </p:grpSp>
                  </p:grpSp>
                </p:grpSp>
              </p:grpSp>
            </p:grpSp>
          </p:grpSp>
        </p:grpSp>
      </p:grpSp>
      <p:grpSp>
        <p:nvGrpSpPr>
          <p:cNvPr id="21" name="Groupe 20"/>
          <p:cNvGrpSpPr/>
          <p:nvPr/>
        </p:nvGrpSpPr>
        <p:grpSpPr>
          <a:xfrm>
            <a:off x="6462719" y="6802920"/>
            <a:ext cx="2560680" cy="756720"/>
            <a:chOff x="6462719" y="6802920"/>
            <a:chExt cx="2560680" cy="756720"/>
          </a:xfrm>
        </p:grpSpPr>
        <p:sp>
          <p:nvSpPr>
            <p:cNvPr id="22" name="Forme libre 21"/>
            <p:cNvSpPr/>
            <p:nvPr/>
          </p:nvSpPr>
          <p:spPr>
            <a:xfrm>
              <a:off x="6462719" y="6802920"/>
              <a:ext cx="2560680" cy="596880"/>
            </a:xfrm>
            <a:custGeom>
              <a:avLst>
                <a:gd name="f0" fmla="val 5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23" name="Groupe 22"/>
            <p:cNvGrpSpPr/>
            <p:nvPr/>
          </p:nvGrpSpPr>
          <p:grpSpPr>
            <a:xfrm>
              <a:off x="6462719" y="6802920"/>
              <a:ext cx="2550960" cy="756720"/>
              <a:chOff x="6462719" y="6802920"/>
              <a:chExt cx="2550960" cy="756720"/>
            </a:xfrm>
          </p:grpSpPr>
          <p:sp>
            <p:nvSpPr>
              <p:cNvPr id="24" name="Forme libre 23"/>
              <p:cNvSpPr/>
              <p:nvPr/>
            </p:nvSpPr>
            <p:spPr>
              <a:xfrm>
                <a:off x="6462719" y="6802920"/>
                <a:ext cx="2550960" cy="585720"/>
              </a:xfrm>
              <a:custGeom>
                <a:avLst>
                  <a:gd name="f0" fmla="val 58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25" name="Groupe 24"/>
              <p:cNvGrpSpPr/>
              <p:nvPr/>
            </p:nvGrpSpPr>
            <p:grpSpPr>
              <a:xfrm>
                <a:off x="6462719" y="6802920"/>
                <a:ext cx="2541600" cy="756720"/>
                <a:chOff x="6462719" y="6802920"/>
                <a:chExt cx="2541600" cy="756720"/>
              </a:xfrm>
            </p:grpSpPr>
            <p:sp>
              <p:nvSpPr>
                <p:cNvPr id="26" name="Forme libre 25"/>
                <p:cNvSpPr/>
                <p:nvPr/>
              </p:nvSpPr>
              <p:spPr>
                <a:xfrm>
                  <a:off x="6462719" y="6802920"/>
                  <a:ext cx="2541600" cy="576360"/>
                </a:xfrm>
                <a:custGeom>
                  <a:avLst>
                    <a:gd name="f0" fmla="val 59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27" name="Groupe 26"/>
                <p:cNvGrpSpPr/>
                <p:nvPr/>
              </p:nvGrpSpPr>
              <p:grpSpPr>
                <a:xfrm>
                  <a:off x="6462719" y="6804360"/>
                  <a:ext cx="2533680" cy="755280"/>
                  <a:chOff x="6462719" y="6804360"/>
                  <a:chExt cx="2533680" cy="755280"/>
                </a:xfrm>
              </p:grpSpPr>
              <p:sp>
                <p:nvSpPr>
                  <p:cNvPr id="28" name="Forme libre 27"/>
                  <p:cNvSpPr/>
                  <p:nvPr/>
                </p:nvSpPr>
                <p:spPr>
                  <a:xfrm>
                    <a:off x="6462719" y="6804360"/>
                    <a:ext cx="2533680" cy="569880"/>
                  </a:xfrm>
                  <a:custGeom>
                    <a:avLst>
                      <a:gd name="f0" fmla="val 60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29" name="Groupe 28"/>
                  <p:cNvGrpSpPr/>
                  <p:nvPr/>
                </p:nvGrpSpPr>
                <p:grpSpPr>
                  <a:xfrm>
                    <a:off x="6462719" y="6804360"/>
                    <a:ext cx="2523960" cy="755280"/>
                    <a:chOff x="6462719" y="6804360"/>
                    <a:chExt cx="2523960" cy="755280"/>
                  </a:xfrm>
                </p:grpSpPr>
                <p:sp>
                  <p:nvSpPr>
                    <p:cNvPr id="30" name="Forme libre 29"/>
                    <p:cNvSpPr/>
                    <p:nvPr/>
                  </p:nvSpPr>
                  <p:spPr>
                    <a:xfrm>
                      <a:off x="6462719" y="6804360"/>
                      <a:ext cx="2523960" cy="563760"/>
                    </a:xfrm>
                    <a:custGeom>
                      <a:avLst>
                        <a:gd name="f0" fmla="val 61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31" name="Groupe 30"/>
                    <p:cNvGrpSpPr/>
                    <p:nvPr/>
                  </p:nvGrpSpPr>
                  <p:grpSpPr>
                    <a:xfrm>
                      <a:off x="6462719" y="6804360"/>
                      <a:ext cx="2519280" cy="755280"/>
                      <a:chOff x="6462719" y="6804360"/>
                      <a:chExt cx="2519280" cy="755280"/>
                    </a:xfrm>
                  </p:grpSpPr>
                  <p:sp>
                    <p:nvSpPr>
                      <p:cNvPr id="32" name="Forme libre 31"/>
                      <p:cNvSpPr/>
                      <p:nvPr/>
                    </p:nvSpPr>
                    <p:spPr>
                      <a:xfrm>
                        <a:off x="6462719" y="6804360"/>
                        <a:ext cx="2519280" cy="557280"/>
                      </a:xfrm>
                      <a:custGeom>
                        <a:avLst>
                          <a:gd name="f0" fmla="val 61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grpSp>
                    <p:nvGrpSpPr>
                      <p:cNvPr id="33" name="Groupe 32"/>
                      <p:cNvGrpSpPr/>
                      <p:nvPr/>
                    </p:nvGrpSpPr>
                    <p:grpSpPr>
                      <a:xfrm>
                        <a:off x="6462719" y="6804360"/>
                        <a:ext cx="2516040" cy="755280"/>
                        <a:chOff x="6462719" y="6804360"/>
                        <a:chExt cx="2516040" cy="755280"/>
                      </a:xfrm>
                    </p:grpSpPr>
                    <p:sp>
                      <p:nvSpPr>
                        <p:cNvPr id="34" name="Forme libre 33"/>
                        <p:cNvSpPr/>
                        <p:nvPr/>
                      </p:nvSpPr>
                      <p:spPr>
                        <a:xfrm>
                          <a:off x="6462719" y="6804360"/>
                          <a:ext cx="2516040" cy="554040"/>
                        </a:xfrm>
                        <a:custGeom>
                          <a:avLst>
                            <a:gd name="f0" fmla="val 62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ctr" anchorCtr="0" compatLnSpc="0"/>
                        <a:lstStyle/>
                        <a:p>
                          <a:pPr marL="0" marR="0" lvl="0" indent="0" algn="l" rtl="0" hangingPunct="0">
                            <a:lnSpc>
                              <a:spcPct val="1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endParaRPr lang="en-US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endParaRPr>
                        </a:p>
                      </p:txBody>
                    </p:sp>
                    <p:grpSp>
                      <p:nvGrpSpPr>
                        <p:cNvPr id="35" name="Groupe 34"/>
                        <p:cNvGrpSpPr/>
                        <p:nvPr/>
                      </p:nvGrpSpPr>
                      <p:grpSpPr>
                        <a:xfrm>
                          <a:off x="6464160" y="6804360"/>
                          <a:ext cx="2513160" cy="755280"/>
                          <a:chOff x="6464160" y="6804360"/>
                          <a:chExt cx="2513160" cy="755280"/>
                        </a:xfrm>
                      </p:grpSpPr>
                      <p:sp>
                        <p:nvSpPr>
                          <p:cNvPr id="36" name="Forme libre 35"/>
                          <p:cNvSpPr/>
                          <p:nvPr/>
                        </p:nvSpPr>
                        <p:spPr>
                          <a:xfrm>
                            <a:off x="6464160" y="6804360"/>
                            <a:ext cx="2513160" cy="552600"/>
                          </a:xfrm>
                          <a:custGeom>
                            <a:avLst>
                              <a:gd name="f0" fmla="val 62"/>
                            </a:avLst>
                            <a:gdLst>
                              <a:gd name="f1" fmla="val 10800000"/>
                              <a:gd name="f2" fmla="val 5400000"/>
                              <a:gd name="f3" fmla="val 16200000"/>
                              <a:gd name="f4" fmla="val w"/>
                              <a:gd name="f5" fmla="val h"/>
                              <a:gd name="f6" fmla="val ss"/>
                              <a:gd name="f7" fmla="val 0"/>
                              <a:gd name="f8" fmla="*/ 5419351 1 1725033"/>
                              <a:gd name="f9" fmla="val 45"/>
                              <a:gd name="f10" fmla="val 10800"/>
                              <a:gd name="f11" fmla="val -2147483647"/>
                              <a:gd name="f12" fmla="val 2147483647"/>
                              <a:gd name="f13" fmla="abs f4"/>
                              <a:gd name="f14" fmla="abs f5"/>
                              <a:gd name="f15" fmla="abs f6"/>
                              <a:gd name="f16" fmla="*/ f8 1 180"/>
                              <a:gd name="f17" fmla="pin 0 f0 10800"/>
                              <a:gd name="f18" fmla="+- 0 0 f2"/>
                              <a:gd name="f19" fmla="?: f13 f4 1"/>
                              <a:gd name="f20" fmla="?: f14 f5 1"/>
                              <a:gd name="f21" fmla="?: f15 f6 1"/>
                              <a:gd name="f22" fmla="*/ f9 f16 1"/>
                              <a:gd name="f23" fmla="+- f7 f17 0"/>
                              <a:gd name="f24" fmla="*/ f19 1 21600"/>
                              <a:gd name="f25" fmla="*/ f20 1 21600"/>
                              <a:gd name="f26" fmla="*/ 21600 f19 1"/>
                              <a:gd name="f27" fmla="*/ 21600 f20 1"/>
                              <a:gd name="f28" fmla="+- 0 0 f22"/>
                              <a:gd name="f29" fmla="min f25 f24"/>
                              <a:gd name="f30" fmla="*/ f26 1 f21"/>
                              <a:gd name="f31" fmla="*/ f27 1 f21"/>
                              <a:gd name="f32" fmla="*/ f28 f1 1"/>
                              <a:gd name="f33" fmla="*/ f32 1 f8"/>
                              <a:gd name="f34" fmla="+- f31 0 f17"/>
                              <a:gd name="f35" fmla="+- f30 0 f17"/>
                              <a:gd name="f36" fmla="*/ f17 f29 1"/>
                              <a:gd name="f37" fmla="*/ f7 f29 1"/>
                              <a:gd name="f38" fmla="*/ f23 f29 1"/>
                              <a:gd name="f39" fmla="*/ f31 f29 1"/>
                              <a:gd name="f40" fmla="*/ f30 f29 1"/>
                              <a:gd name="f41" fmla="+- f33 0 f2"/>
                              <a:gd name="f42" fmla="+- f37 0 f38"/>
                              <a:gd name="f43" fmla="+- f38 0 f37"/>
                              <a:gd name="f44" fmla="*/ f34 f29 1"/>
                              <a:gd name="f45" fmla="*/ f35 f29 1"/>
                              <a:gd name="f46" fmla="cos 1 f41"/>
                              <a:gd name="f47" fmla="abs f42"/>
                              <a:gd name="f48" fmla="abs f43"/>
                              <a:gd name="f49" fmla="?: f42 f18 f2"/>
                              <a:gd name="f50" fmla="?: f42 f2 f18"/>
                              <a:gd name="f51" fmla="?: f42 f3 f2"/>
                              <a:gd name="f52" fmla="?: f42 f2 f3"/>
                              <a:gd name="f53" fmla="+- f39 0 f44"/>
                              <a:gd name="f54" fmla="?: f43 f18 f2"/>
                              <a:gd name="f55" fmla="?: f43 f2 f18"/>
                              <a:gd name="f56" fmla="+- f40 0 f45"/>
                              <a:gd name="f57" fmla="+- f44 0 f39"/>
                              <a:gd name="f58" fmla="+- f45 0 f40"/>
                              <a:gd name="f59" fmla="?: f42 0 f1"/>
                              <a:gd name="f60" fmla="?: f42 f1 0"/>
                              <a:gd name="f61" fmla="+- 0 0 f46"/>
                              <a:gd name="f62" fmla="?: f42 f52 f51"/>
                              <a:gd name="f63" fmla="?: f42 f51 f52"/>
                              <a:gd name="f64" fmla="?: f43 f50 f49"/>
                              <a:gd name="f65" fmla="abs f53"/>
                              <a:gd name="f66" fmla="?: f53 0 f1"/>
                              <a:gd name="f67" fmla="?: f53 f1 0"/>
                              <a:gd name="f68" fmla="?: f53 f54 f55"/>
                              <a:gd name="f69" fmla="abs f56"/>
                              <a:gd name="f70" fmla="abs f57"/>
                              <a:gd name="f71" fmla="?: f56 f18 f2"/>
                              <a:gd name="f72" fmla="?: f56 f2 f18"/>
                              <a:gd name="f73" fmla="?: f56 f3 f2"/>
                              <a:gd name="f74" fmla="?: f56 f2 f3"/>
                              <a:gd name="f75" fmla="abs f58"/>
                              <a:gd name="f76" fmla="?: f58 f18 f2"/>
                              <a:gd name="f77" fmla="?: f58 f2 f18"/>
                              <a:gd name="f78" fmla="?: f58 f60 f59"/>
                              <a:gd name="f79" fmla="?: f58 f59 f60"/>
                              <a:gd name="f80" fmla="*/ f17 f61 1"/>
                              <a:gd name="f81" fmla="?: f43 f63 f62"/>
                              <a:gd name="f82" fmla="?: f43 f67 f66"/>
                              <a:gd name="f83" fmla="?: f43 f66 f67"/>
                              <a:gd name="f84" fmla="?: f56 f74 f73"/>
                              <a:gd name="f85" fmla="?: f56 f73 f74"/>
                              <a:gd name="f86" fmla="?: f57 f72 f71"/>
                              <a:gd name="f87" fmla="?: f42 f78 f79"/>
                              <a:gd name="f88" fmla="?: f42 f76 f77"/>
                              <a:gd name="f89" fmla="*/ f80 3163 1"/>
                              <a:gd name="f90" fmla="?: f53 f82 f83"/>
                              <a:gd name="f91" fmla="?: f57 f85 f84"/>
                              <a:gd name="f92" fmla="*/ f89 1 7636"/>
                              <a:gd name="f93" fmla="+- f7 f92 0"/>
                              <a:gd name="f94" fmla="+- f30 0 f92"/>
                              <a:gd name="f95" fmla="+- f31 0 f92"/>
                              <a:gd name="f96" fmla="*/ f93 f29 1"/>
                              <a:gd name="f97" fmla="*/ f94 f29 1"/>
                              <a:gd name="f98" fmla="*/ f95 f29 1"/>
                            </a:gdLst>
                            <a:ahLst>
                              <a:ahXY gdRefX="f0" minX="f7" maxX="f10">
                                <a:pos x="f36" y="f37"/>
                              </a:ahXY>
                            </a:ahLst>
                            <a:cxnLst>
                              <a:cxn ang="3cd4">
                                <a:pos x="hc" y="t"/>
                              </a:cxn>
                              <a:cxn ang="0">
                                <a:pos x="r" y="vc"/>
                              </a:cxn>
                              <a:cxn ang="cd4">
                                <a:pos x="hc" y="b"/>
                              </a:cxn>
                              <a:cxn ang="cd2">
                                <a:pos x="l" y="vc"/>
                              </a:cxn>
                            </a:cxnLst>
                            <a:rect l="f96" t="f96" r="f97" b="f98"/>
                            <a:pathLst>
                              <a:path>
                                <a:moveTo>
                                  <a:pt x="f38" y="f37"/>
                                </a:moveTo>
                                <a:arcTo wR="f47" hR="f48" stAng="f81" swAng="f64"/>
                                <a:lnTo>
                                  <a:pt x="f37" y="f44"/>
                                </a:lnTo>
                                <a:arcTo wR="f48" hR="f65" stAng="f90" swAng="f68"/>
                                <a:lnTo>
                                  <a:pt x="f45" y="f39"/>
                                </a:lnTo>
                                <a:arcTo wR="f69" hR="f70" stAng="f91" swAng="f86"/>
                                <a:lnTo>
                                  <a:pt x="f40" y="f38"/>
                                </a:lnTo>
                                <a:arcTo wR="f75" hR="f47" stAng="f87" swAng="f88"/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  <a:prstDash val="solid"/>
                          </a:ln>
                        </p:spPr>
                        <p:txBody>
                          <a:bodyPr vert="horz" wrap="square" lIns="90000" tIns="46800" rIns="90000" bIns="46800" anchor="ctr" anchorCtr="0" compatLnSpc="0"/>
                          <a:lstStyle/>
                          <a:p>
                            <a:pPr marL="0" marR="0" lvl="0" indent="0" algn="l" rtl="0" hangingPunct="0">
                              <a:lnSpc>
                                <a:spcPct val="18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  <a:tabLst>
                                <a:tab pos="0" algn="l"/>
                                <a:tab pos="448919" algn="l"/>
                                <a:tab pos="898199" algn="l"/>
                                <a:tab pos="1347480" algn="l"/>
                                <a:tab pos="1796760" algn="l"/>
                                <a:tab pos="2246040" algn="l"/>
                                <a:tab pos="2695320" algn="l"/>
                                <a:tab pos="3144600" algn="l"/>
                                <a:tab pos="3593880" algn="l"/>
                                <a:tab pos="4043159" algn="l"/>
                                <a:tab pos="4492440" algn="l"/>
                                <a:tab pos="4941719" algn="l"/>
                                <a:tab pos="5391000" algn="l"/>
                                <a:tab pos="5840280" algn="l"/>
                                <a:tab pos="6289560" algn="l"/>
                                <a:tab pos="6738840" algn="l"/>
                                <a:tab pos="7188120" algn="l"/>
                                <a:tab pos="7637400" algn="l"/>
                                <a:tab pos="8086679" algn="l"/>
                                <a:tab pos="8535960" algn="l"/>
                                <a:tab pos="8985240" algn="l"/>
                              </a:tabLst>
                            </a:pPr>
                            <a:endParaRPr lang="en-US" sz="2400" b="0" i="0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endParaRPr>
                          </a:p>
                        </p:txBody>
                      </p:sp>
                      <p:grpSp>
                        <p:nvGrpSpPr>
                          <p:cNvPr id="37" name="Groupe 36"/>
                          <p:cNvGrpSpPr/>
                          <p:nvPr/>
                        </p:nvGrpSpPr>
                        <p:grpSpPr>
                          <a:xfrm>
                            <a:off x="6464160" y="6806160"/>
                            <a:ext cx="2513160" cy="753480"/>
                            <a:chOff x="6464160" y="6806160"/>
                            <a:chExt cx="2513160" cy="753480"/>
                          </a:xfrm>
                        </p:grpSpPr>
                        <p:sp>
                          <p:nvSpPr>
                            <p:cNvPr id="38" name="Forme libre 37"/>
                            <p:cNvSpPr/>
                            <p:nvPr/>
                          </p:nvSpPr>
                          <p:spPr>
                            <a:xfrm>
                              <a:off x="6464160" y="6806160"/>
                              <a:ext cx="2513160" cy="550800"/>
                            </a:xfrm>
                            <a:custGeom>
                              <a:avLst>
                                <a:gd name="f0" fmla="val 62"/>
                              </a:avLst>
                              <a:gdLst>
                                <a:gd name="f1" fmla="val 10800000"/>
                                <a:gd name="f2" fmla="val 5400000"/>
                                <a:gd name="f3" fmla="val 16200000"/>
                                <a:gd name="f4" fmla="val w"/>
                                <a:gd name="f5" fmla="val h"/>
                                <a:gd name="f6" fmla="val ss"/>
                                <a:gd name="f7" fmla="val 0"/>
                                <a:gd name="f8" fmla="*/ 5419351 1 1725033"/>
                                <a:gd name="f9" fmla="val 45"/>
                                <a:gd name="f10" fmla="val 10800"/>
                                <a:gd name="f11" fmla="val -2147483647"/>
                                <a:gd name="f12" fmla="val 2147483647"/>
                                <a:gd name="f13" fmla="abs f4"/>
                                <a:gd name="f14" fmla="abs f5"/>
                                <a:gd name="f15" fmla="abs f6"/>
                                <a:gd name="f16" fmla="*/ f8 1 180"/>
                                <a:gd name="f17" fmla="pin 0 f0 10800"/>
                                <a:gd name="f18" fmla="+- 0 0 f2"/>
                                <a:gd name="f19" fmla="?: f13 f4 1"/>
                                <a:gd name="f20" fmla="?: f14 f5 1"/>
                                <a:gd name="f21" fmla="?: f15 f6 1"/>
                                <a:gd name="f22" fmla="*/ f9 f16 1"/>
                                <a:gd name="f23" fmla="+- f7 f17 0"/>
                                <a:gd name="f24" fmla="*/ f19 1 21600"/>
                                <a:gd name="f25" fmla="*/ f20 1 21600"/>
                                <a:gd name="f26" fmla="*/ 21600 f19 1"/>
                                <a:gd name="f27" fmla="*/ 21600 f20 1"/>
                                <a:gd name="f28" fmla="+- 0 0 f22"/>
                                <a:gd name="f29" fmla="min f25 f24"/>
                                <a:gd name="f30" fmla="*/ f26 1 f21"/>
                                <a:gd name="f31" fmla="*/ f27 1 f21"/>
                                <a:gd name="f32" fmla="*/ f28 f1 1"/>
                                <a:gd name="f33" fmla="*/ f32 1 f8"/>
                                <a:gd name="f34" fmla="+- f31 0 f17"/>
                                <a:gd name="f35" fmla="+- f30 0 f17"/>
                                <a:gd name="f36" fmla="*/ f17 f29 1"/>
                                <a:gd name="f37" fmla="*/ f7 f29 1"/>
                                <a:gd name="f38" fmla="*/ f23 f29 1"/>
                                <a:gd name="f39" fmla="*/ f31 f29 1"/>
                                <a:gd name="f40" fmla="*/ f30 f29 1"/>
                                <a:gd name="f41" fmla="+- f33 0 f2"/>
                                <a:gd name="f42" fmla="+- f37 0 f38"/>
                                <a:gd name="f43" fmla="+- f38 0 f37"/>
                                <a:gd name="f44" fmla="*/ f34 f29 1"/>
                                <a:gd name="f45" fmla="*/ f35 f29 1"/>
                                <a:gd name="f46" fmla="cos 1 f41"/>
                                <a:gd name="f47" fmla="abs f42"/>
                                <a:gd name="f48" fmla="abs f43"/>
                                <a:gd name="f49" fmla="?: f42 f18 f2"/>
                                <a:gd name="f50" fmla="?: f42 f2 f18"/>
                                <a:gd name="f51" fmla="?: f42 f3 f2"/>
                                <a:gd name="f52" fmla="?: f42 f2 f3"/>
                                <a:gd name="f53" fmla="+- f39 0 f44"/>
                                <a:gd name="f54" fmla="?: f43 f18 f2"/>
                                <a:gd name="f55" fmla="?: f43 f2 f18"/>
                                <a:gd name="f56" fmla="+- f40 0 f45"/>
                                <a:gd name="f57" fmla="+- f44 0 f39"/>
                                <a:gd name="f58" fmla="+- f45 0 f40"/>
                                <a:gd name="f59" fmla="?: f42 0 f1"/>
                                <a:gd name="f60" fmla="?: f42 f1 0"/>
                                <a:gd name="f61" fmla="+- 0 0 f46"/>
                                <a:gd name="f62" fmla="?: f42 f52 f51"/>
                                <a:gd name="f63" fmla="?: f42 f51 f52"/>
                                <a:gd name="f64" fmla="?: f43 f50 f49"/>
                                <a:gd name="f65" fmla="abs f53"/>
                                <a:gd name="f66" fmla="?: f53 0 f1"/>
                                <a:gd name="f67" fmla="?: f53 f1 0"/>
                                <a:gd name="f68" fmla="?: f53 f54 f55"/>
                                <a:gd name="f69" fmla="abs f56"/>
                                <a:gd name="f70" fmla="abs f57"/>
                                <a:gd name="f71" fmla="?: f56 f18 f2"/>
                                <a:gd name="f72" fmla="?: f56 f2 f18"/>
                                <a:gd name="f73" fmla="?: f56 f3 f2"/>
                                <a:gd name="f74" fmla="?: f56 f2 f3"/>
                                <a:gd name="f75" fmla="abs f58"/>
                                <a:gd name="f76" fmla="?: f58 f18 f2"/>
                                <a:gd name="f77" fmla="?: f58 f2 f18"/>
                                <a:gd name="f78" fmla="?: f58 f60 f59"/>
                                <a:gd name="f79" fmla="?: f58 f59 f60"/>
                                <a:gd name="f80" fmla="*/ f17 f61 1"/>
                                <a:gd name="f81" fmla="?: f43 f63 f62"/>
                                <a:gd name="f82" fmla="?: f43 f67 f66"/>
                                <a:gd name="f83" fmla="?: f43 f66 f67"/>
                                <a:gd name="f84" fmla="?: f56 f74 f73"/>
                                <a:gd name="f85" fmla="?: f56 f73 f74"/>
                                <a:gd name="f86" fmla="?: f57 f72 f71"/>
                                <a:gd name="f87" fmla="?: f42 f78 f79"/>
                                <a:gd name="f88" fmla="?: f42 f76 f77"/>
                                <a:gd name="f89" fmla="*/ f80 3163 1"/>
                                <a:gd name="f90" fmla="?: f53 f82 f83"/>
                                <a:gd name="f91" fmla="?: f57 f85 f84"/>
                                <a:gd name="f92" fmla="*/ f89 1 7636"/>
                                <a:gd name="f93" fmla="+- f7 f92 0"/>
                                <a:gd name="f94" fmla="+- f30 0 f92"/>
                                <a:gd name="f95" fmla="+- f31 0 f92"/>
                                <a:gd name="f96" fmla="*/ f93 f29 1"/>
                                <a:gd name="f97" fmla="*/ f94 f29 1"/>
                                <a:gd name="f98" fmla="*/ f95 f29 1"/>
                              </a:gdLst>
                              <a:ahLst>
                                <a:ahXY gdRefX="f0" minX="f7" maxX="f10">
                                  <a:pos x="f36" y="f37"/>
                                </a:ahXY>
                              </a:ahLst>
                              <a:cxnLst>
                                <a:cxn ang="3cd4">
                                  <a:pos x="hc" y="t"/>
                                </a:cxn>
                                <a:cxn ang="0">
                                  <a:pos x="r" y="vc"/>
                                </a:cxn>
                                <a:cxn ang="cd4">
                                  <a:pos x="hc" y="b"/>
                                </a:cxn>
                                <a:cxn ang="cd2">
                                  <a:pos x="l" y="vc"/>
                                </a:cxn>
                              </a:cxnLst>
                              <a:rect l="f96" t="f96" r="f97" b="f98"/>
                              <a:pathLst>
                                <a:path>
                                  <a:moveTo>
                                    <a:pt x="f38" y="f37"/>
                                  </a:moveTo>
                                  <a:arcTo wR="f47" hR="f48" stAng="f81" swAng="f64"/>
                                  <a:lnTo>
                                    <a:pt x="f37" y="f44"/>
                                  </a:lnTo>
                                  <a:arcTo wR="f48" hR="f65" stAng="f90" swAng="f68"/>
                                  <a:lnTo>
                                    <a:pt x="f45" y="f39"/>
                                  </a:lnTo>
                                  <a:arcTo wR="f69" hR="f70" stAng="f91" swAng="f86"/>
                                  <a:lnTo>
                                    <a:pt x="f40" y="f38"/>
                                  </a:lnTo>
                                  <a:arcTo wR="f75" hR="f47" stAng="f87" swAng="f88"/>
                                  <a:close/>
                                </a:path>
                              </a:pathLst>
                            </a:custGeom>
                            <a:noFill/>
                            <a:ln>
                              <a:noFill/>
                              <a:prstDash val="solid"/>
                            </a:ln>
                          </p:spPr>
                          <p:txBody>
                            <a:bodyPr vert="horz" wrap="square" lIns="90000" tIns="46800" rIns="90000" bIns="46800" anchor="ctr" anchorCtr="0" compatLnSpc="0"/>
                            <a:lstStyle/>
                            <a:p>
                              <a:pPr marL="0" marR="0" lvl="0" indent="0" algn="l" rtl="0" hangingPunct="0">
                                <a:lnSpc>
                                  <a:spcPct val="18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  <a:tabLst>
                                  <a:tab pos="0" algn="l"/>
                                  <a:tab pos="448919" algn="l"/>
                                  <a:tab pos="898199" algn="l"/>
                                  <a:tab pos="1347480" algn="l"/>
                                  <a:tab pos="1796760" algn="l"/>
                                  <a:tab pos="2246040" algn="l"/>
                                  <a:tab pos="2695320" algn="l"/>
                                  <a:tab pos="3144600" algn="l"/>
                                  <a:tab pos="3593880" algn="l"/>
                                  <a:tab pos="4043159" algn="l"/>
                                  <a:tab pos="4492440" algn="l"/>
                                  <a:tab pos="4941719" algn="l"/>
                                  <a:tab pos="5391000" algn="l"/>
                                  <a:tab pos="5840280" algn="l"/>
                                  <a:tab pos="6289560" algn="l"/>
                                  <a:tab pos="6738840" algn="l"/>
                                  <a:tab pos="7188120" algn="l"/>
                                  <a:tab pos="7637400" algn="l"/>
                                  <a:tab pos="8086679" algn="l"/>
                                  <a:tab pos="8535960" algn="l"/>
                                  <a:tab pos="8985240" algn="l"/>
                                </a:tabLst>
                              </a:pPr>
                              <a:endParaRPr lang="en-US" sz="2400" b="0" i="0" u="none" strike="noStrike" baseline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latin typeface="Times New Roman" pitchFamily="18"/>
                                <a:ea typeface="Lucida Sans" pitchFamily="2"/>
                                <a:cs typeface="Lucida Sans" pitchFamily="2"/>
                              </a:endParaRPr>
                            </a:p>
                          </p:txBody>
                        </p:sp>
                        <p:sp>
                          <p:nvSpPr>
                            <p:cNvPr id="39" name="Forme libre 38"/>
                            <p:cNvSpPr/>
                            <p:nvPr/>
                          </p:nvSpPr>
                          <p:spPr>
                            <a:xfrm>
                              <a:off x="6499440" y="6806160"/>
                              <a:ext cx="2440800" cy="753480"/>
                            </a:xfrm>
                            <a:custGeom>
                              <a:avLst>
                                <a:gd name="f0" fmla="val 62"/>
                              </a:avLst>
                              <a:gdLst>
                                <a:gd name="f1" fmla="val 10800000"/>
                                <a:gd name="f2" fmla="val 5400000"/>
                                <a:gd name="f3" fmla="val 16200000"/>
                                <a:gd name="f4" fmla="val w"/>
                                <a:gd name="f5" fmla="val h"/>
                                <a:gd name="f6" fmla="val ss"/>
                                <a:gd name="f7" fmla="val 0"/>
                                <a:gd name="f8" fmla="*/ 5419351 1 1725033"/>
                                <a:gd name="f9" fmla="val 45"/>
                                <a:gd name="f10" fmla="val 10800"/>
                                <a:gd name="f11" fmla="val -2147483647"/>
                                <a:gd name="f12" fmla="val 2147483647"/>
                                <a:gd name="f13" fmla="abs f4"/>
                                <a:gd name="f14" fmla="abs f5"/>
                                <a:gd name="f15" fmla="abs f6"/>
                                <a:gd name="f16" fmla="*/ f8 1 180"/>
                                <a:gd name="f17" fmla="pin 0 f0 10800"/>
                                <a:gd name="f18" fmla="+- 0 0 f2"/>
                                <a:gd name="f19" fmla="?: f13 f4 1"/>
                                <a:gd name="f20" fmla="?: f14 f5 1"/>
                                <a:gd name="f21" fmla="?: f15 f6 1"/>
                                <a:gd name="f22" fmla="*/ f9 f16 1"/>
                                <a:gd name="f23" fmla="+- f7 f17 0"/>
                                <a:gd name="f24" fmla="*/ f19 1 21600"/>
                                <a:gd name="f25" fmla="*/ f20 1 21600"/>
                                <a:gd name="f26" fmla="*/ 21600 f19 1"/>
                                <a:gd name="f27" fmla="*/ 21600 f20 1"/>
                                <a:gd name="f28" fmla="+- 0 0 f22"/>
                                <a:gd name="f29" fmla="min f25 f24"/>
                                <a:gd name="f30" fmla="*/ f26 1 f21"/>
                                <a:gd name="f31" fmla="*/ f27 1 f21"/>
                                <a:gd name="f32" fmla="*/ f28 f1 1"/>
                                <a:gd name="f33" fmla="*/ f32 1 f8"/>
                                <a:gd name="f34" fmla="+- f31 0 f17"/>
                                <a:gd name="f35" fmla="+- f30 0 f17"/>
                                <a:gd name="f36" fmla="*/ f17 f29 1"/>
                                <a:gd name="f37" fmla="*/ f7 f29 1"/>
                                <a:gd name="f38" fmla="*/ f23 f29 1"/>
                                <a:gd name="f39" fmla="*/ f31 f29 1"/>
                                <a:gd name="f40" fmla="*/ f30 f29 1"/>
                                <a:gd name="f41" fmla="+- f33 0 f2"/>
                                <a:gd name="f42" fmla="+- f37 0 f38"/>
                                <a:gd name="f43" fmla="+- f38 0 f37"/>
                                <a:gd name="f44" fmla="*/ f34 f29 1"/>
                                <a:gd name="f45" fmla="*/ f35 f29 1"/>
                                <a:gd name="f46" fmla="cos 1 f41"/>
                                <a:gd name="f47" fmla="abs f42"/>
                                <a:gd name="f48" fmla="abs f43"/>
                                <a:gd name="f49" fmla="?: f42 f18 f2"/>
                                <a:gd name="f50" fmla="?: f42 f2 f18"/>
                                <a:gd name="f51" fmla="?: f42 f3 f2"/>
                                <a:gd name="f52" fmla="?: f42 f2 f3"/>
                                <a:gd name="f53" fmla="+- f39 0 f44"/>
                                <a:gd name="f54" fmla="?: f43 f18 f2"/>
                                <a:gd name="f55" fmla="?: f43 f2 f18"/>
                                <a:gd name="f56" fmla="+- f40 0 f45"/>
                                <a:gd name="f57" fmla="+- f44 0 f39"/>
                                <a:gd name="f58" fmla="+- f45 0 f40"/>
                                <a:gd name="f59" fmla="?: f42 0 f1"/>
                                <a:gd name="f60" fmla="?: f42 f1 0"/>
                                <a:gd name="f61" fmla="+- 0 0 f46"/>
                                <a:gd name="f62" fmla="?: f42 f52 f51"/>
                                <a:gd name="f63" fmla="?: f42 f51 f52"/>
                                <a:gd name="f64" fmla="?: f43 f50 f49"/>
                                <a:gd name="f65" fmla="abs f53"/>
                                <a:gd name="f66" fmla="?: f53 0 f1"/>
                                <a:gd name="f67" fmla="?: f53 f1 0"/>
                                <a:gd name="f68" fmla="?: f53 f54 f55"/>
                                <a:gd name="f69" fmla="abs f56"/>
                                <a:gd name="f70" fmla="abs f57"/>
                                <a:gd name="f71" fmla="?: f56 f18 f2"/>
                                <a:gd name="f72" fmla="?: f56 f2 f18"/>
                                <a:gd name="f73" fmla="?: f56 f3 f2"/>
                                <a:gd name="f74" fmla="?: f56 f2 f3"/>
                                <a:gd name="f75" fmla="abs f58"/>
                                <a:gd name="f76" fmla="?: f58 f18 f2"/>
                                <a:gd name="f77" fmla="?: f58 f2 f18"/>
                                <a:gd name="f78" fmla="?: f58 f60 f59"/>
                                <a:gd name="f79" fmla="?: f58 f59 f60"/>
                                <a:gd name="f80" fmla="*/ f17 f61 1"/>
                                <a:gd name="f81" fmla="?: f43 f63 f62"/>
                                <a:gd name="f82" fmla="?: f43 f67 f66"/>
                                <a:gd name="f83" fmla="?: f43 f66 f67"/>
                                <a:gd name="f84" fmla="?: f56 f74 f73"/>
                                <a:gd name="f85" fmla="?: f56 f73 f74"/>
                                <a:gd name="f86" fmla="?: f57 f72 f71"/>
                                <a:gd name="f87" fmla="?: f42 f78 f79"/>
                                <a:gd name="f88" fmla="?: f42 f76 f77"/>
                                <a:gd name="f89" fmla="*/ f80 3163 1"/>
                                <a:gd name="f90" fmla="?: f53 f82 f83"/>
                                <a:gd name="f91" fmla="?: f57 f85 f84"/>
                                <a:gd name="f92" fmla="*/ f89 1 7636"/>
                                <a:gd name="f93" fmla="+- f7 f92 0"/>
                                <a:gd name="f94" fmla="+- f30 0 f92"/>
                                <a:gd name="f95" fmla="+- f31 0 f92"/>
                                <a:gd name="f96" fmla="*/ f93 f29 1"/>
                                <a:gd name="f97" fmla="*/ f94 f29 1"/>
                                <a:gd name="f98" fmla="*/ f95 f29 1"/>
                              </a:gdLst>
                              <a:ahLst>
                                <a:ahXY gdRefX="f0" minX="f7" maxX="f10">
                                  <a:pos x="f36" y="f37"/>
                                </a:ahXY>
                              </a:ahLst>
                              <a:cxnLst>
                                <a:cxn ang="3cd4">
                                  <a:pos x="hc" y="t"/>
                                </a:cxn>
                                <a:cxn ang="0">
                                  <a:pos x="r" y="vc"/>
                                </a:cxn>
                                <a:cxn ang="cd4">
                                  <a:pos x="hc" y="b"/>
                                </a:cxn>
                                <a:cxn ang="cd2">
                                  <a:pos x="l" y="vc"/>
                                </a:cxn>
                              </a:cxnLst>
                              <a:rect l="f96" t="f96" r="f97" b="f98"/>
                              <a:pathLst>
                                <a:path>
                                  <a:moveTo>
                                    <a:pt x="f38" y="f37"/>
                                  </a:moveTo>
                                  <a:arcTo wR="f47" hR="f48" stAng="f81" swAng="f64"/>
                                  <a:lnTo>
                                    <a:pt x="f37" y="f44"/>
                                  </a:lnTo>
                                  <a:arcTo wR="f48" hR="f65" stAng="f90" swAng="f68"/>
                                  <a:lnTo>
                                    <a:pt x="f45" y="f39"/>
                                  </a:lnTo>
                                  <a:arcTo wR="f69" hR="f70" stAng="f91" swAng="f86"/>
                                  <a:lnTo>
                                    <a:pt x="f40" y="f38"/>
                                  </a:lnTo>
                                  <a:arcTo wR="f75" hR="f47" stAng="f87" swAng="f88"/>
                                  <a:close/>
                                </a:path>
                              </a:pathLst>
                            </a:custGeom>
                            <a:noFill/>
                            <a:ln>
                              <a:noFill/>
                              <a:prstDash val="solid"/>
                            </a:ln>
                          </p:spPr>
                          <p:txBody>
                            <a:bodyPr vert="horz" wrap="square" lIns="0" tIns="0" rIns="0" bIns="0" anchor="t" anchorCtr="0" compatLnSpc="0">
                              <a:spAutoFit/>
                            </a:bodyPr>
                            <a:lstStyle/>
                            <a:p>
                              <a:pPr marL="0" marR="0" lvl="0" indent="0" algn="ctr" rtl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  <a:tabLst>
                                  <a:tab pos="0" algn="l"/>
                                  <a:tab pos="448919" algn="l"/>
                                  <a:tab pos="898199" algn="l"/>
                                  <a:tab pos="1347480" algn="l"/>
                                  <a:tab pos="1796760" algn="l"/>
                                  <a:tab pos="2246040" algn="l"/>
                                  <a:tab pos="2695320" algn="l"/>
                                  <a:tab pos="3144600" algn="l"/>
                                  <a:tab pos="3593880" algn="l"/>
                                  <a:tab pos="4043159" algn="l"/>
                                  <a:tab pos="4492440" algn="l"/>
                                  <a:tab pos="4941719" algn="l"/>
                                  <a:tab pos="5391000" algn="l"/>
                                  <a:tab pos="5840280" algn="l"/>
                                  <a:tab pos="6289560" algn="l"/>
                                  <a:tab pos="6738840" algn="l"/>
                                  <a:tab pos="7188120" algn="l"/>
                                  <a:tab pos="7637400" algn="l"/>
                                  <a:tab pos="8086679" algn="l"/>
                                  <a:tab pos="8535960" algn="l"/>
                                  <a:tab pos="8985240" algn="l"/>
                                </a:tabLst>
                              </a:pPr>
                              <a:r>
                                <a:rPr lang="en-GB" sz="2000" b="1" i="1" u="none" strike="noStrike" baseline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latin typeface="Times New Roman" pitchFamily="18"/>
                                  <a:ea typeface="Lucida Sans" pitchFamily="2"/>
                                  <a:cs typeface="Lucida Sans" pitchFamily="2"/>
                                </a:rPr>
                                <a:t>inter-model differences</a:t>
                              </a:r>
                            </a:p>
                            <a:p>
                              <a:pPr marL="0" marR="0" lvl="0" indent="0" algn="ctr" rtl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  <a:tabLst>
                                  <a:tab pos="0" algn="l"/>
                                  <a:tab pos="448919" algn="l"/>
                                  <a:tab pos="898199" algn="l"/>
                                  <a:tab pos="1347480" algn="l"/>
                                  <a:tab pos="1796760" algn="l"/>
                                  <a:tab pos="2246040" algn="l"/>
                                  <a:tab pos="2695320" algn="l"/>
                                  <a:tab pos="3144600" algn="l"/>
                                  <a:tab pos="3593880" algn="l"/>
                                  <a:tab pos="4043159" algn="l"/>
                                  <a:tab pos="4492440" algn="l"/>
                                  <a:tab pos="4941719" algn="l"/>
                                  <a:tab pos="5391000" algn="l"/>
                                  <a:tab pos="5840280" algn="l"/>
                                  <a:tab pos="6289560" algn="l"/>
                                  <a:tab pos="6738840" algn="l"/>
                                  <a:tab pos="7188120" algn="l"/>
                                  <a:tab pos="7637400" algn="l"/>
                                  <a:tab pos="8086679" algn="l"/>
                                  <a:tab pos="8535960" algn="l"/>
                                  <a:tab pos="8985240" algn="l"/>
                                </a:tabLst>
                              </a:pPr>
                              <a:r>
                                <a:rPr lang="en-GB" sz="2000" b="1" i="1" u="none" strike="noStrike" baseline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latin typeface="Times New Roman" pitchFamily="18"/>
                                  <a:ea typeface="Lucida Sans" pitchFamily="2"/>
                                  <a:cs typeface="Lucida Sans" pitchFamily="2"/>
                                </a:rPr>
                                <a:t>(standard deviation)</a:t>
                              </a:r>
                            </a:p>
                          </p:txBody>
                        </p:sp>
                      </p:grpSp>
                    </p:grpSp>
                  </p:grpSp>
                </p:grpSp>
              </p:grpSp>
            </p:grpSp>
          </p:grpSp>
        </p:grpSp>
      </p:grpSp>
      <p:grpSp>
        <p:nvGrpSpPr>
          <p:cNvPr id="40" name="Groupe 39"/>
          <p:cNvGrpSpPr/>
          <p:nvPr/>
        </p:nvGrpSpPr>
        <p:grpSpPr>
          <a:xfrm>
            <a:off x="147600" y="2095560"/>
            <a:ext cx="9244080" cy="5464080"/>
            <a:chOff x="147600" y="2095560"/>
            <a:chExt cx="9244080" cy="5464080"/>
          </a:xfrm>
        </p:grpSpPr>
        <p:pic>
          <p:nvPicPr>
            <p:cNvPr id="41" name="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147600" y="2095560"/>
              <a:ext cx="9244080" cy="54640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Forme libre 41"/>
            <p:cNvSpPr/>
            <p:nvPr/>
          </p:nvSpPr>
          <p:spPr>
            <a:xfrm>
              <a:off x="2286000" y="6992999"/>
              <a:ext cx="1722600" cy="257040"/>
            </a:xfrm>
            <a:custGeom>
              <a:avLst>
                <a:gd name="f0" fmla="val 133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/>
            </a:solidFill>
            <a:ln w="9360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  <p:grpSp>
        <p:nvGrpSpPr>
          <p:cNvPr id="43" name="Groupe 42"/>
          <p:cNvGrpSpPr/>
          <p:nvPr/>
        </p:nvGrpSpPr>
        <p:grpSpPr>
          <a:xfrm>
            <a:off x="2335320" y="6972479"/>
            <a:ext cx="2009520" cy="379801"/>
            <a:chOff x="2335320" y="6972479"/>
            <a:chExt cx="2009520" cy="379801"/>
          </a:xfrm>
        </p:grpSpPr>
        <p:sp>
          <p:nvSpPr>
            <p:cNvPr id="44" name="Forme libre 43"/>
            <p:cNvSpPr/>
            <p:nvPr/>
          </p:nvSpPr>
          <p:spPr>
            <a:xfrm>
              <a:off x="2335320" y="6972479"/>
              <a:ext cx="2009520" cy="291960"/>
            </a:xfrm>
            <a:custGeom>
              <a:avLst>
                <a:gd name="f0" fmla="val 11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45" name="Groupe 44"/>
            <p:cNvGrpSpPr/>
            <p:nvPr/>
          </p:nvGrpSpPr>
          <p:grpSpPr>
            <a:xfrm>
              <a:off x="2335320" y="6972479"/>
              <a:ext cx="1996920" cy="379801"/>
              <a:chOff x="2335320" y="6972479"/>
              <a:chExt cx="1996920" cy="379801"/>
            </a:xfrm>
          </p:grpSpPr>
          <p:sp>
            <p:nvSpPr>
              <p:cNvPr id="46" name="Forme libre 45"/>
              <p:cNvSpPr/>
              <p:nvPr/>
            </p:nvSpPr>
            <p:spPr>
              <a:xfrm>
                <a:off x="2335320" y="6972479"/>
                <a:ext cx="1996920" cy="280800"/>
              </a:xfrm>
              <a:custGeom>
                <a:avLst>
                  <a:gd name="f0" fmla="val 122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47" name="Groupe 46"/>
              <p:cNvGrpSpPr/>
              <p:nvPr/>
            </p:nvGrpSpPr>
            <p:grpSpPr>
              <a:xfrm>
                <a:off x="2335320" y="6972479"/>
                <a:ext cx="1988999" cy="379801"/>
                <a:chOff x="2335320" y="6972479"/>
                <a:chExt cx="1988999" cy="379801"/>
              </a:xfrm>
            </p:grpSpPr>
            <p:sp>
              <p:nvSpPr>
                <p:cNvPr id="48" name="Forme libre 47"/>
                <p:cNvSpPr/>
                <p:nvPr/>
              </p:nvSpPr>
              <p:spPr>
                <a:xfrm>
                  <a:off x="2335320" y="6972479"/>
                  <a:ext cx="1988999" cy="271440"/>
                </a:xfrm>
                <a:custGeom>
                  <a:avLst>
                    <a:gd name="f0" fmla="val 127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49" name="Groupe 48"/>
                <p:cNvGrpSpPr/>
                <p:nvPr/>
              </p:nvGrpSpPr>
              <p:grpSpPr>
                <a:xfrm>
                  <a:off x="2335320" y="6973920"/>
                  <a:ext cx="1981080" cy="378360"/>
                  <a:chOff x="2335320" y="6973920"/>
                  <a:chExt cx="1981080" cy="378360"/>
                </a:xfrm>
              </p:grpSpPr>
              <p:sp>
                <p:nvSpPr>
                  <p:cNvPr id="50" name="Forme libre 49"/>
                  <p:cNvSpPr/>
                  <p:nvPr/>
                </p:nvSpPr>
                <p:spPr>
                  <a:xfrm>
                    <a:off x="2335320" y="6973920"/>
                    <a:ext cx="1981080" cy="263520"/>
                  </a:xfrm>
                  <a:custGeom>
                    <a:avLst>
                      <a:gd name="f0" fmla="val 130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51" name="Groupe 50"/>
                  <p:cNvGrpSpPr/>
                  <p:nvPr/>
                </p:nvGrpSpPr>
                <p:grpSpPr>
                  <a:xfrm>
                    <a:off x="2335320" y="6973920"/>
                    <a:ext cx="1973160" cy="378360"/>
                    <a:chOff x="2335320" y="6973920"/>
                    <a:chExt cx="1973160" cy="378360"/>
                  </a:xfrm>
                </p:grpSpPr>
                <p:sp>
                  <p:nvSpPr>
                    <p:cNvPr id="52" name="Forme libre 51"/>
                    <p:cNvSpPr/>
                    <p:nvPr/>
                  </p:nvSpPr>
                  <p:spPr>
                    <a:xfrm>
                      <a:off x="2335320" y="6973920"/>
                      <a:ext cx="1973160" cy="257040"/>
                    </a:xfrm>
                    <a:custGeom>
                      <a:avLst>
                        <a:gd name="f0" fmla="val 133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53" name="Groupe 52"/>
                    <p:cNvGrpSpPr/>
                    <p:nvPr/>
                  </p:nvGrpSpPr>
                  <p:grpSpPr>
                    <a:xfrm>
                      <a:off x="2335320" y="6973920"/>
                      <a:ext cx="1968480" cy="378360"/>
                      <a:chOff x="2335320" y="6973920"/>
                      <a:chExt cx="1968480" cy="378360"/>
                    </a:xfrm>
                  </p:grpSpPr>
                  <p:sp>
                    <p:nvSpPr>
                      <p:cNvPr id="54" name="Forme libre 53"/>
                      <p:cNvSpPr/>
                      <p:nvPr/>
                    </p:nvSpPr>
                    <p:spPr>
                      <a:xfrm>
                        <a:off x="2335320" y="6973920"/>
                        <a:ext cx="1968480" cy="252360"/>
                      </a:xfrm>
                      <a:custGeom>
                        <a:avLst>
                          <a:gd name="f0" fmla="val 136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grpSp>
                    <p:nvGrpSpPr>
                      <p:cNvPr id="55" name="Groupe 54"/>
                      <p:cNvGrpSpPr/>
                      <p:nvPr/>
                    </p:nvGrpSpPr>
                    <p:grpSpPr>
                      <a:xfrm>
                        <a:off x="2335320" y="6973920"/>
                        <a:ext cx="1965240" cy="378360"/>
                        <a:chOff x="2335320" y="6973920"/>
                        <a:chExt cx="1965240" cy="378360"/>
                      </a:xfrm>
                    </p:grpSpPr>
                    <p:sp>
                      <p:nvSpPr>
                        <p:cNvPr id="56" name="Forme libre 55"/>
                        <p:cNvSpPr/>
                        <p:nvPr/>
                      </p:nvSpPr>
                      <p:spPr>
                        <a:xfrm>
                          <a:off x="2335320" y="6973920"/>
                          <a:ext cx="1965240" cy="247680"/>
                        </a:xfrm>
                        <a:custGeom>
                          <a:avLst>
                            <a:gd name="f0" fmla="val 138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ctr" anchorCtr="0" compatLnSpc="0"/>
                        <a:lstStyle/>
                        <a:p>
                          <a:pPr marL="0" marR="0" lvl="0" indent="0" algn="l" rtl="0" hangingPunct="0">
                            <a:lnSpc>
                              <a:spcPct val="1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endParaRPr lang="en-US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endParaRPr>
                        </a:p>
                      </p:txBody>
                    </p:sp>
                    <p:grpSp>
                      <p:nvGrpSpPr>
                        <p:cNvPr id="57" name="Groupe 56"/>
                        <p:cNvGrpSpPr/>
                        <p:nvPr/>
                      </p:nvGrpSpPr>
                      <p:grpSpPr>
                        <a:xfrm>
                          <a:off x="2335320" y="6973920"/>
                          <a:ext cx="1963800" cy="378360"/>
                          <a:chOff x="2335320" y="6973920"/>
                          <a:chExt cx="1963800" cy="378360"/>
                        </a:xfrm>
                      </p:grpSpPr>
                      <p:sp>
                        <p:nvSpPr>
                          <p:cNvPr id="58" name="Forme libre 57"/>
                          <p:cNvSpPr/>
                          <p:nvPr/>
                        </p:nvSpPr>
                        <p:spPr>
                          <a:xfrm>
                            <a:off x="2335320" y="6973920"/>
                            <a:ext cx="1963800" cy="245880"/>
                          </a:xfrm>
                          <a:custGeom>
                            <a:avLst>
                              <a:gd name="f0" fmla="val 140"/>
                            </a:avLst>
                            <a:gdLst>
                              <a:gd name="f1" fmla="val 10800000"/>
                              <a:gd name="f2" fmla="val 5400000"/>
                              <a:gd name="f3" fmla="val 16200000"/>
                              <a:gd name="f4" fmla="val w"/>
                              <a:gd name="f5" fmla="val h"/>
                              <a:gd name="f6" fmla="val ss"/>
                              <a:gd name="f7" fmla="val 0"/>
                              <a:gd name="f8" fmla="*/ 5419351 1 1725033"/>
                              <a:gd name="f9" fmla="val 45"/>
                              <a:gd name="f10" fmla="val 10800"/>
                              <a:gd name="f11" fmla="val -2147483647"/>
                              <a:gd name="f12" fmla="val 2147483647"/>
                              <a:gd name="f13" fmla="abs f4"/>
                              <a:gd name="f14" fmla="abs f5"/>
                              <a:gd name="f15" fmla="abs f6"/>
                              <a:gd name="f16" fmla="*/ f8 1 180"/>
                              <a:gd name="f17" fmla="pin 0 f0 10800"/>
                              <a:gd name="f18" fmla="+- 0 0 f2"/>
                              <a:gd name="f19" fmla="?: f13 f4 1"/>
                              <a:gd name="f20" fmla="?: f14 f5 1"/>
                              <a:gd name="f21" fmla="?: f15 f6 1"/>
                              <a:gd name="f22" fmla="*/ f9 f16 1"/>
                              <a:gd name="f23" fmla="+- f7 f17 0"/>
                              <a:gd name="f24" fmla="*/ f19 1 21600"/>
                              <a:gd name="f25" fmla="*/ f20 1 21600"/>
                              <a:gd name="f26" fmla="*/ 21600 f19 1"/>
                              <a:gd name="f27" fmla="*/ 21600 f20 1"/>
                              <a:gd name="f28" fmla="+- 0 0 f22"/>
                              <a:gd name="f29" fmla="min f25 f24"/>
                              <a:gd name="f30" fmla="*/ f26 1 f21"/>
                              <a:gd name="f31" fmla="*/ f27 1 f21"/>
                              <a:gd name="f32" fmla="*/ f28 f1 1"/>
                              <a:gd name="f33" fmla="*/ f32 1 f8"/>
                              <a:gd name="f34" fmla="+- f31 0 f17"/>
                              <a:gd name="f35" fmla="+- f30 0 f17"/>
                              <a:gd name="f36" fmla="*/ f17 f29 1"/>
                              <a:gd name="f37" fmla="*/ f7 f29 1"/>
                              <a:gd name="f38" fmla="*/ f23 f29 1"/>
                              <a:gd name="f39" fmla="*/ f31 f29 1"/>
                              <a:gd name="f40" fmla="*/ f30 f29 1"/>
                              <a:gd name="f41" fmla="+- f33 0 f2"/>
                              <a:gd name="f42" fmla="+- f37 0 f38"/>
                              <a:gd name="f43" fmla="+- f38 0 f37"/>
                              <a:gd name="f44" fmla="*/ f34 f29 1"/>
                              <a:gd name="f45" fmla="*/ f35 f29 1"/>
                              <a:gd name="f46" fmla="cos 1 f41"/>
                              <a:gd name="f47" fmla="abs f42"/>
                              <a:gd name="f48" fmla="abs f43"/>
                              <a:gd name="f49" fmla="?: f42 f18 f2"/>
                              <a:gd name="f50" fmla="?: f42 f2 f18"/>
                              <a:gd name="f51" fmla="?: f42 f3 f2"/>
                              <a:gd name="f52" fmla="?: f42 f2 f3"/>
                              <a:gd name="f53" fmla="+- f39 0 f44"/>
                              <a:gd name="f54" fmla="?: f43 f18 f2"/>
                              <a:gd name="f55" fmla="?: f43 f2 f18"/>
                              <a:gd name="f56" fmla="+- f40 0 f45"/>
                              <a:gd name="f57" fmla="+- f44 0 f39"/>
                              <a:gd name="f58" fmla="+- f45 0 f40"/>
                              <a:gd name="f59" fmla="?: f42 0 f1"/>
                              <a:gd name="f60" fmla="?: f42 f1 0"/>
                              <a:gd name="f61" fmla="+- 0 0 f46"/>
                              <a:gd name="f62" fmla="?: f42 f52 f51"/>
                              <a:gd name="f63" fmla="?: f42 f51 f52"/>
                              <a:gd name="f64" fmla="?: f43 f50 f49"/>
                              <a:gd name="f65" fmla="abs f53"/>
                              <a:gd name="f66" fmla="?: f53 0 f1"/>
                              <a:gd name="f67" fmla="?: f53 f1 0"/>
                              <a:gd name="f68" fmla="?: f53 f54 f55"/>
                              <a:gd name="f69" fmla="abs f56"/>
                              <a:gd name="f70" fmla="abs f57"/>
                              <a:gd name="f71" fmla="?: f56 f18 f2"/>
                              <a:gd name="f72" fmla="?: f56 f2 f18"/>
                              <a:gd name="f73" fmla="?: f56 f3 f2"/>
                              <a:gd name="f74" fmla="?: f56 f2 f3"/>
                              <a:gd name="f75" fmla="abs f58"/>
                              <a:gd name="f76" fmla="?: f58 f18 f2"/>
                              <a:gd name="f77" fmla="?: f58 f2 f18"/>
                              <a:gd name="f78" fmla="?: f58 f60 f59"/>
                              <a:gd name="f79" fmla="?: f58 f59 f60"/>
                              <a:gd name="f80" fmla="*/ f17 f61 1"/>
                              <a:gd name="f81" fmla="?: f43 f63 f62"/>
                              <a:gd name="f82" fmla="?: f43 f67 f66"/>
                              <a:gd name="f83" fmla="?: f43 f66 f67"/>
                              <a:gd name="f84" fmla="?: f56 f74 f73"/>
                              <a:gd name="f85" fmla="?: f56 f73 f74"/>
                              <a:gd name="f86" fmla="?: f57 f72 f71"/>
                              <a:gd name="f87" fmla="?: f42 f78 f79"/>
                              <a:gd name="f88" fmla="?: f42 f76 f77"/>
                              <a:gd name="f89" fmla="*/ f80 3163 1"/>
                              <a:gd name="f90" fmla="?: f53 f82 f83"/>
                              <a:gd name="f91" fmla="?: f57 f85 f84"/>
                              <a:gd name="f92" fmla="*/ f89 1 7636"/>
                              <a:gd name="f93" fmla="+- f7 f92 0"/>
                              <a:gd name="f94" fmla="+- f30 0 f92"/>
                              <a:gd name="f95" fmla="+- f31 0 f92"/>
                              <a:gd name="f96" fmla="*/ f93 f29 1"/>
                              <a:gd name="f97" fmla="*/ f94 f29 1"/>
                              <a:gd name="f98" fmla="*/ f95 f29 1"/>
                            </a:gdLst>
                            <a:ahLst>
                              <a:ahXY gdRefX="f0" minX="f7" maxX="f10">
                                <a:pos x="f36" y="f37"/>
                              </a:ahXY>
                            </a:ahLst>
                            <a:cxnLst>
                              <a:cxn ang="3cd4">
                                <a:pos x="hc" y="t"/>
                              </a:cxn>
                              <a:cxn ang="0">
                                <a:pos x="r" y="vc"/>
                              </a:cxn>
                              <a:cxn ang="cd4">
                                <a:pos x="hc" y="b"/>
                              </a:cxn>
                              <a:cxn ang="cd2">
                                <a:pos x="l" y="vc"/>
                              </a:cxn>
                            </a:cxnLst>
                            <a:rect l="f96" t="f96" r="f97" b="f98"/>
                            <a:pathLst>
                              <a:path>
                                <a:moveTo>
                                  <a:pt x="f38" y="f37"/>
                                </a:moveTo>
                                <a:arcTo wR="f47" hR="f48" stAng="f81" swAng="f64"/>
                                <a:lnTo>
                                  <a:pt x="f37" y="f44"/>
                                </a:lnTo>
                                <a:arcTo wR="f48" hR="f65" stAng="f90" swAng="f68"/>
                                <a:lnTo>
                                  <a:pt x="f45" y="f39"/>
                                </a:lnTo>
                                <a:arcTo wR="f69" hR="f70" stAng="f91" swAng="f86"/>
                                <a:lnTo>
                                  <a:pt x="f40" y="f38"/>
                                </a:lnTo>
                                <a:arcTo wR="f75" hR="f47" stAng="f87" swAng="f88"/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  <a:prstDash val="solid"/>
                          </a:ln>
                        </p:spPr>
                        <p:txBody>
                          <a:bodyPr vert="horz" wrap="square" lIns="90000" tIns="46800" rIns="90000" bIns="46800" anchor="ctr" anchorCtr="0" compatLnSpc="0"/>
                          <a:lstStyle/>
                          <a:p>
                            <a:pPr marL="0" marR="0" lvl="0" indent="0" algn="l" rtl="0" hangingPunct="0">
                              <a:lnSpc>
                                <a:spcPct val="18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  <a:tabLst>
                                <a:tab pos="0" algn="l"/>
                                <a:tab pos="448919" algn="l"/>
                                <a:tab pos="898199" algn="l"/>
                                <a:tab pos="1347480" algn="l"/>
                                <a:tab pos="1796760" algn="l"/>
                                <a:tab pos="2246040" algn="l"/>
                                <a:tab pos="2695320" algn="l"/>
                                <a:tab pos="3144600" algn="l"/>
                                <a:tab pos="3593880" algn="l"/>
                                <a:tab pos="4043159" algn="l"/>
                                <a:tab pos="4492440" algn="l"/>
                                <a:tab pos="4941719" algn="l"/>
                                <a:tab pos="5391000" algn="l"/>
                                <a:tab pos="5840280" algn="l"/>
                                <a:tab pos="6289560" algn="l"/>
                                <a:tab pos="6738840" algn="l"/>
                                <a:tab pos="7188120" algn="l"/>
                                <a:tab pos="7637400" algn="l"/>
                                <a:tab pos="8086679" algn="l"/>
                                <a:tab pos="8535960" algn="l"/>
                                <a:tab pos="8985240" algn="l"/>
                              </a:tabLst>
                            </a:pPr>
                            <a:endParaRPr lang="en-US" sz="2400" b="0" i="0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endParaRPr>
                          </a:p>
                        </p:txBody>
                      </p:sp>
                      <p:grpSp>
                        <p:nvGrpSpPr>
                          <p:cNvPr id="59" name="Groupe 58"/>
                          <p:cNvGrpSpPr/>
                          <p:nvPr/>
                        </p:nvGrpSpPr>
                        <p:grpSpPr>
                          <a:xfrm>
                            <a:off x="2335320" y="6975360"/>
                            <a:ext cx="1960560" cy="376920"/>
                            <a:chOff x="2335320" y="6975360"/>
                            <a:chExt cx="1960560" cy="376920"/>
                          </a:xfrm>
                        </p:grpSpPr>
                        <p:sp>
                          <p:nvSpPr>
                            <p:cNvPr id="60" name="Forme libre 59"/>
                            <p:cNvSpPr/>
                            <p:nvPr/>
                          </p:nvSpPr>
                          <p:spPr>
                            <a:xfrm>
                              <a:off x="2335320" y="6975360"/>
                              <a:ext cx="1960560" cy="244440"/>
                            </a:xfrm>
                            <a:custGeom>
                              <a:avLst>
                                <a:gd name="f0" fmla="val 140"/>
                              </a:avLst>
                              <a:gdLst>
                                <a:gd name="f1" fmla="val 10800000"/>
                                <a:gd name="f2" fmla="val 5400000"/>
                                <a:gd name="f3" fmla="val 16200000"/>
                                <a:gd name="f4" fmla="val w"/>
                                <a:gd name="f5" fmla="val h"/>
                                <a:gd name="f6" fmla="val ss"/>
                                <a:gd name="f7" fmla="val 0"/>
                                <a:gd name="f8" fmla="*/ 5419351 1 1725033"/>
                                <a:gd name="f9" fmla="val 45"/>
                                <a:gd name="f10" fmla="val 10800"/>
                                <a:gd name="f11" fmla="val -2147483647"/>
                                <a:gd name="f12" fmla="val 2147483647"/>
                                <a:gd name="f13" fmla="abs f4"/>
                                <a:gd name="f14" fmla="abs f5"/>
                                <a:gd name="f15" fmla="abs f6"/>
                                <a:gd name="f16" fmla="*/ f8 1 180"/>
                                <a:gd name="f17" fmla="pin 0 f0 10800"/>
                                <a:gd name="f18" fmla="+- 0 0 f2"/>
                                <a:gd name="f19" fmla="?: f13 f4 1"/>
                                <a:gd name="f20" fmla="?: f14 f5 1"/>
                                <a:gd name="f21" fmla="?: f15 f6 1"/>
                                <a:gd name="f22" fmla="*/ f9 f16 1"/>
                                <a:gd name="f23" fmla="+- f7 f17 0"/>
                                <a:gd name="f24" fmla="*/ f19 1 21600"/>
                                <a:gd name="f25" fmla="*/ f20 1 21600"/>
                                <a:gd name="f26" fmla="*/ 21600 f19 1"/>
                                <a:gd name="f27" fmla="*/ 21600 f20 1"/>
                                <a:gd name="f28" fmla="+- 0 0 f22"/>
                                <a:gd name="f29" fmla="min f25 f24"/>
                                <a:gd name="f30" fmla="*/ f26 1 f21"/>
                                <a:gd name="f31" fmla="*/ f27 1 f21"/>
                                <a:gd name="f32" fmla="*/ f28 f1 1"/>
                                <a:gd name="f33" fmla="*/ f32 1 f8"/>
                                <a:gd name="f34" fmla="+- f31 0 f17"/>
                                <a:gd name="f35" fmla="+- f30 0 f17"/>
                                <a:gd name="f36" fmla="*/ f17 f29 1"/>
                                <a:gd name="f37" fmla="*/ f7 f29 1"/>
                                <a:gd name="f38" fmla="*/ f23 f29 1"/>
                                <a:gd name="f39" fmla="*/ f31 f29 1"/>
                                <a:gd name="f40" fmla="*/ f30 f29 1"/>
                                <a:gd name="f41" fmla="+- f33 0 f2"/>
                                <a:gd name="f42" fmla="+- f37 0 f38"/>
                                <a:gd name="f43" fmla="+- f38 0 f37"/>
                                <a:gd name="f44" fmla="*/ f34 f29 1"/>
                                <a:gd name="f45" fmla="*/ f35 f29 1"/>
                                <a:gd name="f46" fmla="cos 1 f41"/>
                                <a:gd name="f47" fmla="abs f42"/>
                                <a:gd name="f48" fmla="abs f43"/>
                                <a:gd name="f49" fmla="?: f42 f18 f2"/>
                                <a:gd name="f50" fmla="?: f42 f2 f18"/>
                                <a:gd name="f51" fmla="?: f42 f3 f2"/>
                                <a:gd name="f52" fmla="?: f42 f2 f3"/>
                                <a:gd name="f53" fmla="+- f39 0 f44"/>
                                <a:gd name="f54" fmla="?: f43 f18 f2"/>
                                <a:gd name="f55" fmla="?: f43 f2 f18"/>
                                <a:gd name="f56" fmla="+- f40 0 f45"/>
                                <a:gd name="f57" fmla="+- f44 0 f39"/>
                                <a:gd name="f58" fmla="+- f45 0 f40"/>
                                <a:gd name="f59" fmla="?: f42 0 f1"/>
                                <a:gd name="f60" fmla="?: f42 f1 0"/>
                                <a:gd name="f61" fmla="+- 0 0 f46"/>
                                <a:gd name="f62" fmla="?: f42 f52 f51"/>
                                <a:gd name="f63" fmla="?: f42 f51 f52"/>
                                <a:gd name="f64" fmla="?: f43 f50 f49"/>
                                <a:gd name="f65" fmla="abs f53"/>
                                <a:gd name="f66" fmla="?: f53 0 f1"/>
                                <a:gd name="f67" fmla="?: f53 f1 0"/>
                                <a:gd name="f68" fmla="?: f53 f54 f55"/>
                                <a:gd name="f69" fmla="abs f56"/>
                                <a:gd name="f70" fmla="abs f57"/>
                                <a:gd name="f71" fmla="?: f56 f18 f2"/>
                                <a:gd name="f72" fmla="?: f56 f2 f18"/>
                                <a:gd name="f73" fmla="?: f56 f3 f2"/>
                                <a:gd name="f74" fmla="?: f56 f2 f3"/>
                                <a:gd name="f75" fmla="abs f58"/>
                                <a:gd name="f76" fmla="?: f58 f18 f2"/>
                                <a:gd name="f77" fmla="?: f58 f2 f18"/>
                                <a:gd name="f78" fmla="?: f58 f60 f59"/>
                                <a:gd name="f79" fmla="?: f58 f59 f60"/>
                                <a:gd name="f80" fmla="*/ f17 f61 1"/>
                                <a:gd name="f81" fmla="?: f43 f63 f62"/>
                                <a:gd name="f82" fmla="?: f43 f67 f66"/>
                                <a:gd name="f83" fmla="?: f43 f66 f67"/>
                                <a:gd name="f84" fmla="?: f56 f74 f73"/>
                                <a:gd name="f85" fmla="?: f56 f73 f74"/>
                                <a:gd name="f86" fmla="?: f57 f72 f71"/>
                                <a:gd name="f87" fmla="?: f42 f78 f79"/>
                                <a:gd name="f88" fmla="?: f42 f76 f77"/>
                                <a:gd name="f89" fmla="*/ f80 3163 1"/>
                                <a:gd name="f90" fmla="?: f53 f82 f83"/>
                                <a:gd name="f91" fmla="?: f57 f85 f84"/>
                                <a:gd name="f92" fmla="*/ f89 1 7636"/>
                                <a:gd name="f93" fmla="+- f7 f92 0"/>
                                <a:gd name="f94" fmla="+- f30 0 f92"/>
                                <a:gd name="f95" fmla="+- f31 0 f92"/>
                                <a:gd name="f96" fmla="*/ f93 f29 1"/>
                                <a:gd name="f97" fmla="*/ f94 f29 1"/>
                                <a:gd name="f98" fmla="*/ f95 f29 1"/>
                              </a:gdLst>
                              <a:ahLst>
                                <a:ahXY gdRefX="f0" minX="f7" maxX="f10">
                                  <a:pos x="f36" y="f37"/>
                                </a:ahXY>
                              </a:ahLst>
                              <a:cxnLst>
                                <a:cxn ang="3cd4">
                                  <a:pos x="hc" y="t"/>
                                </a:cxn>
                                <a:cxn ang="0">
                                  <a:pos x="r" y="vc"/>
                                </a:cxn>
                                <a:cxn ang="cd4">
                                  <a:pos x="hc" y="b"/>
                                </a:cxn>
                                <a:cxn ang="cd2">
                                  <a:pos x="l" y="vc"/>
                                </a:cxn>
                              </a:cxnLst>
                              <a:rect l="f96" t="f96" r="f97" b="f98"/>
                              <a:pathLst>
                                <a:path>
                                  <a:moveTo>
                                    <a:pt x="f38" y="f37"/>
                                  </a:moveTo>
                                  <a:arcTo wR="f47" hR="f48" stAng="f81" swAng="f64"/>
                                  <a:lnTo>
                                    <a:pt x="f37" y="f44"/>
                                  </a:lnTo>
                                  <a:arcTo wR="f48" hR="f65" stAng="f90" swAng="f68"/>
                                  <a:lnTo>
                                    <a:pt x="f45" y="f39"/>
                                  </a:lnTo>
                                  <a:arcTo wR="f69" hR="f70" stAng="f91" swAng="f86"/>
                                  <a:lnTo>
                                    <a:pt x="f40" y="f38"/>
                                  </a:lnTo>
                                  <a:arcTo wR="f75" hR="f47" stAng="f87" swAng="f88"/>
                                  <a:close/>
                                </a:path>
                              </a:pathLst>
                            </a:custGeom>
                            <a:noFill/>
                            <a:ln>
                              <a:noFill/>
                              <a:prstDash val="solid"/>
                            </a:ln>
                          </p:spPr>
                          <p:txBody>
                            <a:bodyPr vert="horz" wrap="square" lIns="90000" tIns="46800" rIns="90000" bIns="46800" anchor="ctr" anchorCtr="0" compatLnSpc="0"/>
                            <a:lstStyle/>
                            <a:p>
                              <a:pPr marL="0" marR="0" lvl="0" indent="0" algn="l" rtl="0" hangingPunct="0">
                                <a:lnSpc>
                                  <a:spcPct val="18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  <a:tabLst>
                                  <a:tab pos="0" algn="l"/>
                                  <a:tab pos="448919" algn="l"/>
                                  <a:tab pos="898199" algn="l"/>
                                  <a:tab pos="1347480" algn="l"/>
                                  <a:tab pos="1796760" algn="l"/>
                                  <a:tab pos="2246040" algn="l"/>
                                  <a:tab pos="2695320" algn="l"/>
                                  <a:tab pos="3144600" algn="l"/>
                                  <a:tab pos="3593880" algn="l"/>
                                  <a:tab pos="4043159" algn="l"/>
                                  <a:tab pos="4492440" algn="l"/>
                                  <a:tab pos="4941719" algn="l"/>
                                  <a:tab pos="5391000" algn="l"/>
                                  <a:tab pos="5840280" algn="l"/>
                                  <a:tab pos="6289560" algn="l"/>
                                  <a:tab pos="6738840" algn="l"/>
                                  <a:tab pos="7188120" algn="l"/>
                                  <a:tab pos="7637400" algn="l"/>
                                  <a:tab pos="8086679" algn="l"/>
                                  <a:tab pos="8535960" algn="l"/>
                                  <a:tab pos="8985240" algn="l"/>
                                </a:tabLst>
                              </a:pPr>
                              <a:endParaRPr lang="en-US" sz="2400" b="0" i="0" u="none" strike="noStrike" baseline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latin typeface="Times New Roman" pitchFamily="18"/>
                                <a:ea typeface="Lucida Sans" pitchFamily="2"/>
                                <a:cs typeface="Lucida Sans" pitchFamily="2"/>
                              </a:endParaRPr>
                            </a:p>
                          </p:txBody>
                        </p:sp>
                        <p:sp>
                          <p:nvSpPr>
                            <p:cNvPr id="61" name="Forme libre 60"/>
                            <p:cNvSpPr/>
                            <p:nvPr/>
                          </p:nvSpPr>
                          <p:spPr>
                            <a:xfrm>
                              <a:off x="2355840" y="6975360"/>
                              <a:ext cx="1918079" cy="376920"/>
                            </a:xfrm>
                            <a:custGeom>
                              <a:avLst>
                                <a:gd name="f0" fmla="val 140"/>
                              </a:avLst>
                              <a:gdLst>
                                <a:gd name="f1" fmla="val 10800000"/>
                                <a:gd name="f2" fmla="val 5400000"/>
                                <a:gd name="f3" fmla="val 16200000"/>
                                <a:gd name="f4" fmla="val w"/>
                                <a:gd name="f5" fmla="val h"/>
                                <a:gd name="f6" fmla="val ss"/>
                                <a:gd name="f7" fmla="val 0"/>
                                <a:gd name="f8" fmla="*/ 5419351 1 1725033"/>
                                <a:gd name="f9" fmla="val 45"/>
                                <a:gd name="f10" fmla="val 10800"/>
                                <a:gd name="f11" fmla="val -2147483647"/>
                                <a:gd name="f12" fmla="val 2147483647"/>
                                <a:gd name="f13" fmla="abs f4"/>
                                <a:gd name="f14" fmla="abs f5"/>
                                <a:gd name="f15" fmla="abs f6"/>
                                <a:gd name="f16" fmla="*/ f8 1 180"/>
                                <a:gd name="f17" fmla="pin 0 f0 10800"/>
                                <a:gd name="f18" fmla="+- 0 0 f2"/>
                                <a:gd name="f19" fmla="?: f13 f4 1"/>
                                <a:gd name="f20" fmla="?: f14 f5 1"/>
                                <a:gd name="f21" fmla="?: f15 f6 1"/>
                                <a:gd name="f22" fmla="*/ f9 f16 1"/>
                                <a:gd name="f23" fmla="+- f7 f17 0"/>
                                <a:gd name="f24" fmla="*/ f19 1 21600"/>
                                <a:gd name="f25" fmla="*/ f20 1 21600"/>
                                <a:gd name="f26" fmla="*/ 21600 f19 1"/>
                                <a:gd name="f27" fmla="*/ 21600 f20 1"/>
                                <a:gd name="f28" fmla="+- 0 0 f22"/>
                                <a:gd name="f29" fmla="min f25 f24"/>
                                <a:gd name="f30" fmla="*/ f26 1 f21"/>
                                <a:gd name="f31" fmla="*/ f27 1 f21"/>
                                <a:gd name="f32" fmla="*/ f28 f1 1"/>
                                <a:gd name="f33" fmla="*/ f32 1 f8"/>
                                <a:gd name="f34" fmla="+- f31 0 f17"/>
                                <a:gd name="f35" fmla="+- f30 0 f17"/>
                                <a:gd name="f36" fmla="*/ f17 f29 1"/>
                                <a:gd name="f37" fmla="*/ f7 f29 1"/>
                                <a:gd name="f38" fmla="*/ f23 f29 1"/>
                                <a:gd name="f39" fmla="*/ f31 f29 1"/>
                                <a:gd name="f40" fmla="*/ f30 f29 1"/>
                                <a:gd name="f41" fmla="+- f33 0 f2"/>
                                <a:gd name="f42" fmla="+- f37 0 f38"/>
                                <a:gd name="f43" fmla="+- f38 0 f37"/>
                                <a:gd name="f44" fmla="*/ f34 f29 1"/>
                                <a:gd name="f45" fmla="*/ f35 f29 1"/>
                                <a:gd name="f46" fmla="cos 1 f41"/>
                                <a:gd name="f47" fmla="abs f42"/>
                                <a:gd name="f48" fmla="abs f43"/>
                                <a:gd name="f49" fmla="?: f42 f18 f2"/>
                                <a:gd name="f50" fmla="?: f42 f2 f18"/>
                                <a:gd name="f51" fmla="?: f42 f3 f2"/>
                                <a:gd name="f52" fmla="?: f42 f2 f3"/>
                                <a:gd name="f53" fmla="+- f39 0 f44"/>
                                <a:gd name="f54" fmla="?: f43 f18 f2"/>
                                <a:gd name="f55" fmla="?: f43 f2 f18"/>
                                <a:gd name="f56" fmla="+- f40 0 f45"/>
                                <a:gd name="f57" fmla="+- f44 0 f39"/>
                                <a:gd name="f58" fmla="+- f45 0 f40"/>
                                <a:gd name="f59" fmla="?: f42 0 f1"/>
                                <a:gd name="f60" fmla="?: f42 f1 0"/>
                                <a:gd name="f61" fmla="+- 0 0 f46"/>
                                <a:gd name="f62" fmla="?: f42 f52 f51"/>
                                <a:gd name="f63" fmla="?: f42 f51 f52"/>
                                <a:gd name="f64" fmla="?: f43 f50 f49"/>
                                <a:gd name="f65" fmla="abs f53"/>
                                <a:gd name="f66" fmla="?: f53 0 f1"/>
                                <a:gd name="f67" fmla="?: f53 f1 0"/>
                                <a:gd name="f68" fmla="?: f53 f54 f55"/>
                                <a:gd name="f69" fmla="abs f56"/>
                                <a:gd name="f70" fmla="abs f57"/>
                                <a:gd name="f71" fmla="?: f56 f18 f2"/>
                                <a:gd name="f72" fmla="?: f56 f2 f18"/>
                                <a:gd name="f73" fmla="?: f56 f3 f2"/>
                                <a:gd name="f74" fmla="?: f56 f2 f3"/>
                                <a:gd name="f75" fmla="abs f58"/>
                                <a:gd name="f76" fmla="?: f58 f18 f2"/>
                                <a:gd name="f77" fmla="?: f58 f2 f18"/>
                                <a:gd name="f78" fmla="?: f58 f60 f59"/>
                                <a:gd name="f79" fmla="?: f58 f59 f60"/>
                                <a:gd name="f80" fmla="*/ f17 f61 1"/>
                                <a:gd name="f81" fmla="?: f43 f63 f62"/>
                                <a:gd name="f82" fmla="?: f43 f67 f66"/>
                                <a:gd name="f83" fmla="?: f43 f66 f67"/>
                                <a:gd name="f84" fmla="?: f56 f74 f73"/>
                                <a:gd name="f85" fmla="?: f56 f73 f74"/>
                                <a:gd name="f86" fmla="?: f57 f72 f71"/>
                                <a:gd name="f87" fmla="?: f42 f78 f79"/>
                                <a:gd name="f88" fmla="?: f42 f76 f77"/>
                                <a:gd name="f89" fmla="*/ f80 3163 1"/>
                                <a:gd name="f90" fmla="?: f53 f82 f83"/>
                                <a:gd name="f91" fmla="?: f57 f85 f84"/>
                                <a:gd name="f92" fmla="*/ f89 1 7636"/>
                                <a:gd name="f93" fmla="+- f7 f92 0"/>
                                <a:gd name="f94" fmla="+- f30 0 f92"/>
                                <a:gd name="f95" fmla="+- f31 0 f92"/>
                                <a:gd name="f96" fmla="*/ f93 f29 1"/>
                                <a:gd name="f97" fmla="*/ f94 f29 1"/>
                                <a:gd name="f98" fmla="*/ f95 f29 1"/>
                              </a:gdLst>
                              <a:ahLst>
                                <a:ahXY gdRefX="f0" minX="f7" maxX="f10">
                                  <a:pos x="f36" y="f37"/>
                                </a:ahXY>
                              </a:ahLst>
                              <a:cxnLst>
                                <a:cxn ang="3cd4">
                                  <a:pos x="hc" y="t"/>
                                </a:cxn>
                                <a:cxn ang="0">
                                  <a:pos x="r" y="vc"/>
                                </a:cxn>
                                <a:cxn ang="cd4">
                                  <a:pos x="hc" y="b"/>
                                </a:cxn>
                                <a:cxn ang="cd2">
                                  <a:pos x="l" y="vc"/>
                                </a:cxn>
                              </a:cxnLst>
                              <a:rect l="f96" t="f96" r="f97" b="f98"/>
                              <a:pathLst>
                                <a:path>
                                  <a:moveTo>
                                    <a:pt x="f38" y="f37"/>
                                  </a:moveTo>
                                  <a:arcTo wR="f47" hR="f48" stAng="f81" swAng="f64"/>
                                  <a:lnTo>
                                    <a:pt x="f37" y="f44"/>
                                  </a:lnTo>
                                  <a:arcTo wR="f48" hR="f65" stAng="f90" swAng="f68"/>
                                  <a:lnTo>
                                    <a:pt x="f45" y="f39"/>
                                  </a:lnTo>
                                  <a:arcTo wR="f69" hR="f70" stAng="f91" swAng="f86"/>
                                  <a:lnTo>
                                    <a:pt x="f40" y="f38"/>
                                  </a:lnTo>
                                  <a:arcTo wR="f75" hR="f47" stAng="f87" swAng="f88"/>
                                  <a:close/>
                                </a:path>
                              </a:pathLst>
                            </a:custGeom>
                            <a:noFill/>
                            <a:ln>
                              <a:noFill/>
                              <a:prstDash val="solid"/>
                            </a:ln>
                          </p:spPr>
                          <p:txBody>
                            <a:bodyPr vert="horz" wrap="square" lIns="0" tIns="0" rIns="0" bIns="0" anchor="t" anchorCtr="0" compatLnSpc="0">
                              <a:spAutoFit/>
                            </a:bodyPr>
                            <a:lstStyle/>
                            <a:p>
                              <a:pPr marL="0" marR="0" lvl="0" indent="0" algn="l" rtl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  <a:tabLst>
                                  <a:tab pos="0" algn="l"/>
                                  <a:tab pos="448919" algn="l"/>
                                  <a:tab pos="898199" algn="l"/>
                                  <a:tab pos="1347480" algn="l"/>
                                  <a:tab pos="1796760" algn="l"/>
                                  <a:tab pos="2246040" algn="l"/>
                                  <a:tab pos="2695320" algn="l"/>
                                  <a:tab pos="3144600" algn="l"/>
                                  <a:tab pos="3593880" algn="l"/>
                                  <a:tab pos="4043159" algn="l"/>
                                  <a:tab pos="4492440" algn="l"/>
                                  <a:tab pos="4941719" algn="l"/>
                                  <a:tab pos="5391000" algn="l"/>
                                  <a:tab pos="5840280" algn="l"/>
                                  <a:tab pos="6289560" algn="l"/>
                                  <a:tab pos="6738840" algn="l"/>
                                  <a:tab pos="7188120" algn="l"/>
                                  <a:tab pos="7637400" algn="l"/>
                                  <a:tab pos="8086679" algn="l"/>
                                  <a:tab pos="8535960" algn="l"/>
                                  <a:tab pos="8985240" algn="l"/>
                                </a:tabLst>
                              </a:pPr>
                              <a:r>
                                <a:rPr lang="en-GB" sz="2000" b="1" i="1" u="none" strike="noStrike" baseline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latin typeface="Times New Roman" pitchFamily="18"/>
                                  <a:ea typeface="Lucida Sans" pitchFamily="2"/>
                                  <a:cs typeface="Lucida Sans" pitchFamily="2"/>
                                </a:rPr>
                                <a:t>multi-model mean</a:t>
                              </a:r>
                            </a:p>
                          </p:txBody>
                        </p:sp>
                      </p:grpSp>
                    </p:grpSp>
                  </p:grpSp>
                </p:grpSp>
              </p:grpSp>
            </p:grpSp>
          </p:grpSp>
        </p:grpSp>
      </p:grpSp>
      <p:sp>
        <p:nvSpPr>
          <p:cNvPr id="62" name="Forme libre 61"/>
          <p:cNvSpPr/>
          <p:nvPr/>
        </p:nvSpPr>
        <p:spPr>
          <a:xfrm>
            <a:off x="8334360" y="7199279"/>
            <a:ext cx="2357280" cy="285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0" i="1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(Dufresne &amp; Bony 2008)</a:t>
            </a:r>
          </a:p>
        </p:txBody>
      </p:sp>
      <p:sp>
        <p:nvSpPr>
          <p:cNvPr id="63" name="Forme libre 62"/>
          <p:cNvSpPr/>
          <p:nvPr/>
        </p:nvSpPr>
        <p:spPr>
          <a:xfrm>
            <a:off x="700200" y="113040"/>
            <a:ext cx="9304200" cy="726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600" b="0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Importances des rétroactions</a:t>
            </a:r>
          </a:p>
        </p:txBody>
      </p:sp>
      <p:sp>
        <p:nvSpPr>
          <p:cNvPr id="64" name="Forme libre 63"/>
          <p:cNvSpPr/>
          <p:nvPr/>
        </p:nvSpPr>
        <p:spPr>
          <a:xfrm>
            <a:off x="1044719" y="936720"/>
            <a:ext cx="4140000" cy="581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Moyenne des modèles</a:t>
            </a:r>
          </a:p>
        </p:txBody>
      </p:sp>
      <p:sp>
        <p:nvSpPr>
          <p:cNvPr id="65" name="Forme libre 64"/>
          <p:cNvSpPr/>
          <p:nvPr/>
        </p:nvSpPr>
        <p:spPr>
          <a:xfrm>
            <a:off x="5292720" y="971640"/>
            <a:ext cx="4680000" cy="581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Dispersion entre les modèles</a:t>
            </a:r>
          </a:p>
        </p:txBody>
      </p:sp>
      <p:sp>
        <p:nvSpPr>
          <p:cNvPr id="66" name="Forme libre 65"/>
          <p:cNvSpPr/>
          <p:nvPr/>
        </p:nvSpPr>
        <p:spPr>
          <a:xfrm>
            <a:off x="4500720" y="1655640"/>
            <a:ext cx="3563640" cy="540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l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Rétroaction des nuages</a:t>
            </a:r>
          </a:p>
        </p:txBody>
      </p:sp>
      <p:sp>
        <p:nvSpPr>
          <p:cNvPr id="67" name="Connecteur droit 66"/>
          <p:cNvSpPr/>
          <p:nvPr/>
        </p:nvSpPr>
        <p:spPr>
          <a:xfrm flipH="1">
            <a:off x="3954600" y="1979640"/>
            <a:ext cx="552240" cy="86364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round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68" name="Connecteur droit 67"/>
          <p:cNvSpPr/>
          <p:nvPr/>
        </p:nvSpPr>
        <p:spPr>
          <a:xfrm>
            <a:off x="7559640" y="2052720"/>
            <a:ext cx="1260360" cy="72072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round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162000" y="2050919"/>
            <a:ext cx="1800000" cy="516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Janvier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17640" y="1278000"/>
            <a:ext cx="8280360" cy="2862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819439" y="4457880"/>
            <a:ext cx="8135640" cy="28396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rme libre 4"/>
          <p:cNvSpPr/>
          <p:nvPr/>
        </p:nvSpPr>
        <p:spPr>
          <a:xfrm>
            <a:off x="233280" y="4906800"/>
            <a:ext cx="1800360" cy="516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Juillet</a:t>
            </a:r>
          </a:p>
        </p:txBody>
      </p:sp>
      <p:sp>
        <p:nvSpPr>
          <p:cNvPr id="6" name="Titre 5"/>
          <p:cNvSpPr txBox="1">
            <a:spLocks noGrp="1"/>
          </p:cNvSpPr>
          <p:nvPr>
            <p:ph type="title" idx="4294967295"/>
          </p:nvPr>
        </p:nvSpPr>
        <p:spPr>
          <a:xfrm>
            <a:off x="785880" y="153360"/>
            <a:ext cx="9128160" cy="772920"/>
          </a:xfrm>
        </p:spPr>
        <p:txBody>
          <a:bodyPr wrap="none" anchorCtr="0">
            <a:spAutoFit/>
          </a:bodyPr>
          <a:lstStyle/>
          <a:p>
            <a:pPr lvl="0">
              <a:lnSpc>
                <a:spcPct val="94000"/>
              </a:lnSpc>
            </a:pPr>
            <a:r>
              <a:rPr lang="en-GB">
                <a:solidFill>
                  <a:srgbClr val="3333CC"/>
                </a:solidFill>
              </a:rPr>
              <a:t>Vents Zonaux</a:t>
            </a:r>
          </a:p>
        </p:txBody>
      </p:sp>
      <p:sp>
        <p:nvSpPr>
          <p:cNvPr id="7" name="Forme libre 6"/>
          <p:cNvSpPr/>
          <p:nvPr/>
        </p:nvSpPr>
        <p:spPr>
          <a:xfrm>
            <a:off x="8155080" y="4067279"/>
            <a:ext cx="1800000" cy="411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1123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latitude</a:t>
            </a:r>
          </a:p>
        </p:txBody>
      </p:sp>
      <p:sp>
        <p:nvSpPr>
          <p:cNvPr id="8" name="Forme libre 7"/>
          <p:cNvSpPr/>
          <p:nvPr/>
        </p:nvSpPr>
        <p:spPr>
          <a:xfrm>
            <a:off x="1241280" y="965160"/>
            <a:ext cx="1800360" cy="411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1123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altitude (hPa)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3341" t="5442" r="13341" b="22253"/>
          <a:stretch>
            <a:fillRect/>
          </a:stretch>
        </p:blipFill>
        <p:spPr>
          <a:xfrm>
            <a:off x="1392120" y="1730519"/>
            <a:ext cx="7836120" cy="54673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rme libre 2"/>
          <p:cNvSpPr/>
          <p:nvPr/>
        </p:nvSpPr>
        <p:spPr>
          <a:xfrm>
            <a:off x="701640" y="606960"/>
            <a:ext cx="9304200" cy="1320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600" b="0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Changement drastique de la circulation de l'océan profond?</a:t>
            </a:r>
          </a:p>
        </p:txBody>
      </p:sp>
      <p:sp>
        <p:nvSpPr>
          <p:cNvPr id="4" name="Titre 3"/>
          <p:cNvSpPr txBox="1">
            <a:spLocks noGrp="1"/>
          </p:cNvSpPr>
          <p:nvPr>
            <p:ph type="title" idx="4294967295"/>
          </p:nvPr>
        </p:nvSpPr>
        <p:spPr>
          <a:xfrm>
            <a:off x="699840" y="76320"/>
            <a:ext cx="9304200" cy="798840"/>
          </a:xfrm>
        </p:spPr>
        <p:txBody>
          <a:bodyPr wrap="none" lIns="90000" tIns="46800" rIns="90000" bIns="46800" anchorCtr="0">
            <a:spAutoFit/>
          </a:bodyPr>
          <a:lstStyle/>
          <a:p>
            <a:pPr lvl="0">
              <a:lnSpc>
                <a:spcPct val="94000"/>
              </a:lnSpc>
            </a:pPr>
            <a:r>
              <a:rPr lang="en-GB" sz="3600" b="1">
                <a:solidFill>
                  <a:srgbClr val="3333CC"/>
                </a:solidFill>
              </a:rPr>
              <a:t>Quelques incertitudes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6861240" y="839879"/>
            <a:ext cx="3705120" cy="900000"/>
            <a:chOff x="6861240" y="839879"/>
            <a:chExt cx="3705120" cy="900000"/>
          </a:xfrm>
        </p:grpSpPr>
        <p:sp>
          <p:nvSpPr>
            <p:cNvPr id="3" name="Forme libre 2"/>
            <p:cNvSpPr/>
            <p:nvPr/>
          </p:nvSpPr>
          <p:spPr>
            <a:xfrm>
              <a:off x="6861240" y="839879"/>
              <a:ext cx="3705120" cy="900000"/>
            </a:xfrm>
            <a:custGeom>
              <a:avLst>
                <a:gd name="f0" fmla="val 38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4" name="Groupe 3"/>
            <p:cNvGrpSpPr/>
            <p:nvPr/>
          </p:nvGrpSpPr>
          <p:grpSpPr>
            <a:xfrm>
              <a:off x="6861240" y="839879"/>
              <a:ext cx="3698639" cy="895320"/>
              <a:chOff x="6861240" y="839879"/>
              <a:chExt cx="3698639" cy="895320"/>
            </a:xfrm>
          </p:grpSpPr>
          <p:sp>
            <p:nvSpPr>
              <p:cNvPr id="5" name="Forme libre 4"/>
              <p:cNvSpPr/>
              <p:nvPr/>
            </p:nvSpPr>
            <p:spPr>
              <a:xfrm>
                <a:off x="6861240" y="839879"/>
                <a:ext cx="3698639" cy="895320"/>
              </a:xfrm>
              <a:custGeom>
                <a:avLst>
                  <a:gd name="f0" fmla="val 38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6" name="Groupe 5"/>
              <p:cNvGrpSpPr/>
              <p:nvPr/>
            </p:nvGrpSpPr>
            <p:grpSpPr>
              <a:xfrm>
                <a:off x="6861240" y="839879"/>
                <a:ext cx="3695760" cy="892079"/>
                <a:chOff x="6861240" y="839879"/>
                <a:chExt cx="3695760" cy="892079"/>
              </a:xfrm>
            </p:grpSpPr>
            <p:sp>
              <p:nvSpPr>
                <p:cNvPr id="7" name="Forme libre 6"/>
                <p:cNvSpPr/>
                <p:nvPr/>
              </p:nvSpPr>
              <p:spPr>
                <a:xfrm>
                  <a:off x="6861240" y="839879"/>
                  <a:ext cx="3695760" cy="892079"/>
                </a:xfrm>
                <a:custGeom>
                  <a:avLst>
                    <a:gd name="f0" fmla="val 38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8" name="Groupe 7"/>
                <p:cNvGrpSpPr/>
                <p:nvPr/>
              </p:nvGrpSpPr>
              <p:grpSpPr>
                <a:xfrm>
                  <a:off x="6861240" y="839879"/>
                  <a:ext cx="3693959" cy="890639"/>
                  <a:chOff x="6861240" y="839879"/>
                  <a:chExt cx="3693959" cy="890639"/>
                </a:xfrm>
              </p:grpSpPr>
              <p:sp>
                <p:nvSpPr>
                  <p:cNvPr id="9" name="Forme libre 8"/>
                  <p:cNvSpPr/>
                  <p:nvPr/>
                </p:nvSpPr>
                <p:spPr>
                  <a:xfrm>
                    <a:off x="6861240" y="839879"/>
                    <a:ext cx="3693959" cy="890639"/>
                  </a:xfrm>
                  <a:custGeom>
                    <a:avLst>
                      <a:gd name="f0" fmla="val 38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10" name="Groupe 9"/>
                  <p:cNvGrpSpPr/>
                  <p:nvPr/>
                </p:nvGrpSpPr>
                <p:grpSpPr>
                  <a:xfrm>
                    <a:off x="6861240" y="839879"/>
                    <a:ext cx="3693959" cy="890639"/>
                    <a:chOff x="6861240" y="839879"/>
                    <a:chExt cx="3693959" cy="890639"/>
                  </a:xfrm>
                </p:grpSpPr>
                <p:sp>
                  <p:nvSpPr>
                    <p:cNvPr id="11" name="Forme libre 10"/>
                    <p:cNvSpPr/>
                    <p:nvPr/>
                  </p:nvSpPr>
                  <p:spPr>
                    <a:xfrm>
                      <a:off x="6861240" y="839879"/>
                      <a:ext cx="3693959" cy="890639"/>
                    </a:xfrm>
                    <a:custGeom>
                      <a:avLst>
                        <a:gd name="f0" fmla="val 38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sp>
                  <p:nvSpPr>
                    <p:cNvPr id="12" name="Forme libre 11"/>
                    <p:cNvSpPr/>
                    <p:nvPr/>
                  </p:nvSpPr>
                  <p:spPr>
                    <a:xfrm>
                      <a:off x="7021440" y="839879"/>
                      <a:ext cx="3370320" cy="804600"/>
                    </a:xfrm>
                    <a:custGeom>
                      <a:avLst>
                        <a:gd name="f0" fmla="val 38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t" anchorCtr="0" compatLnSpc="0">
                      <a:spAutoFit/>
                    </a:bodyPr>
                    <a:lstStyle/>
                    <a:p>
                      <a:pPr marL="0" marR="0" lvl="0" indent="0" algn="ctr" rtl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r>
                        <a:rPr lang="en-GB" sz="2400" b="1" i="0" u="none" strike="noStrike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latin typeface="Comic Sans MS" pitchFamily="66"/>
                          <a:ea typeface="Lucida Sans" pitchFamily="2"/>
                          <a:cs typeface="Lucida Sans" pitchFamily="2"/>
                        </a:rPr>
                        <a:t>L ’évolution du CO2</a:t>
                      </a:r>
                    </a:p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r>
                        <a:rPr lang="en-GB" sz="2400" b="1" i="0" u="none" strike="noStrike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latin typeface="Comic Sans MS" pitchFamily="66"/>
                          <a:ea typeface="Lucida Sans" pitchFamily="2"/>
                          <a:cs typeface="Lucida Sans" pitchFamily="2"/>
                        </a:rPr>
                        <a:t>au 21eme siècle</a:t>
                      </a:r>
                    </a:p>
                  </p:txBody>
                </p:sp>
              </p:grpSp>
            </p:grpSp>
          </p:grpSp>
        </p:grpSp>
      </p:grpSp>
      <p:grpSp>
        <p:nvGrpSpPr>
          <p:cNvPr id="13" name="Groupe 12"/>
          <p:cNvGrpSpPr/>
          <p:nvPr/>
        </p:nvGrpSpPr>
        <p:grpSpPr>
          <a:xfrm>
            <a:off x="534960" y="1343160"/>
            <a:ext cx="7566120" cy="4019760"/>
            <a:chOff x="534960" y="1343160"/>
            <a:chExt cx="7566120" cy="4019760"/>
          </a:xfrm>
        </p:grpSpPr>
        <p:sp>
          <p:nvSpPr>
            <p:cNvPr id="14" name="Forme libre 13"/>
            <p:cNvSpPr/>
            <p:nvPr/>
          </p:nvSpPr>
          <p:spPr>
            <a:xfrm>
              <a:off x="534960" y="3940200"/>
              <a:ext cx="2970360" cy="12589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200 f10 1"/>
                <a:gd name="f16" fmla="*/ 18400 f10 1"/>
                <a:gd name="f17" fmla="*/ 18400 f11 1"/>
                <a:gd name="f18" fmla="*/ 3200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3160 f10 1"/>
                <a:gd name="f25" fmla="*/ 3160 f11 1"/>
                <a:gd name="f26" fmla="*/ 0 f10 1"/>
                <a:gd name="f27" fmla="*/ 10800 f11 1"/>
                <a:gd name="f28" fmla="*/ 18440 f11 1"/>
                <a:gd name="f29" fmla="*/ 21600 f11 1"/>
                <a:gd name="f30" fmla="*/ 18440 f10 1"/>
                <a:gd name="f31" fmla="*/ 21600 f10 1"/>
                <a:gd name="f32" fmla="+- 0 0 f19"/>
                <a:gd name="f33" fmla="+- f20 0 f1"/>
                <a:gd name="f34" fmla="+- f21 0 f1"/>
                <a:gd name="f35" fmla="*/ f32 f0 1"/>
                <a:gd name="f36" fmla="+- f34 0 f33"/>
                <a:gd name="f37" fmla="*/ f35 1 f5"/>
                <a:gd name="f38" fmla="+- f37 0 f1"/>
                <a:gd name="f39" fmla="cos 1 f38"/>
                <a:gd name="f40" fmla="sin 1 f38"/>
                <a:gd name="f41" fmla="+- 0 0 f39"/>
                <a:gd name="f42" fmla="+- 0 0 f40"/>
                <a:gd name="f43" fmla="*/ 10800 f41 1"/>
                <a:gd name="f44" fmla="*/ 10800 f42 1"/>
                <a:gd name="f45" fmla="*/ f43 f43 1"/>
                <a:gd name="f46" fmla="*/ f44 f44 1"/>
                <a:gd name="f47" fmla="+- f45 f46 0"/>
                <a:gd name="f48" fmla="sqrt f47"/>
                <a:gd name="f49" fmla="*/ f6 1 f48"/>
                <a:gd name="f50" fmla="*/ f41 f49 1"/>
                <a:gd name="f51" fmla="*/ f42 f49 1"/>
                <a:gd name="f52" fmla="+- 10800 0 f50"/>
                <a:gd name="f53" fmla="+- 10800 0 f5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22" y="f23"/>
                </a:cxn>
                <a:cxn ang="f33">
                  <a:pos x="f24" y="f25"/>
                </a:cxn>
                <a:cxn ang="f33">
                  <a:pos x="f26" y="f27"/>
                </a:cxn>
                <a:cxn ang="f33">
                  <a:pos x="f24" y="f28"/>
                </a:cxn>
                <a:cxn ang="f33">
                  <a:pos x="f22" y="f29"/>
                </a:cxn>
                <a:cxn ang="f33">
                  <a:pos x="f30" y="f28"/>
                </a:cxn>
                <a:cxn ang="f33">
                  <a:pos x="f31" y="f27"/>
                </a:cxn>
                <a:cxn ang="f33">
                  <a:pos x="f30" y="f25"/>
                </a:cxn>
              </a:cxnLst>
              <a:rect l="f15" t="f18" r="f16" b="f17"/>
              <a:pathLst>
                <a:path w="21600" h="21600">
                  <a:moveTo>
                    <a:pt x="f52" y="f53"/>
                  </a:moveTo>
                  <a:arcTo wR="f9" hR="f9" stAng="f33" swAng="f36"/>
                  <a:close/>
                </a:path>
              </a:pathLst>
            </a:custGeom>
            <a:noFill/>
            <a:ln w="19080">
              <a:solidFill>
                <a:srgbClr val="0000FF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5" name="Forme libre 14"/>
            <p:cNvSpPr/>
            <p:nvPr/>
          </p:nvSpPr>
          <p:spPr>
            <a:xfrm>
              <a:off x="1009799" y="4367159"/>
              <a:ext cx="2493720" cy="3913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90000"/>
                </a:lnSpc>
                <a:spcBef>
                  <a:spcPts val="1247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0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Comic Sans MS" pitchFamily="66"/>
                  <a:ea typeface="Lucida Sans" pitchFamily="2"/>
                  <a:cs typeface="Lucida Sans" pitchFamily="2"/>
                </a:rPr>
                <a:t>CLIMAT</a:t>
              </a:r>
            </a:p>
          </p:txBody>
        </p:sp>
        <p:sp>
          <p:nvSpPr>
            <p:cNvPr id="16" name="Forme libre 15"/>
            <p:cNvSpPr/>
            <p:nvPr/>
          </p:nvSpPr>
          <p:spPr>
            <a:xfrm>
              <a:off x="4184639" y="3854519"/>
              <a:ext cx="1379519" cy="3913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90000"/>
                </a:lnSpc>
                <a:spcBef>
                  <a:spcPts val="1247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0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Comic Sans MS" pitchFamily="66"/>
                  <a:ea typeface="Lucida Sans" pitchFamily="2"/>
                  <a:cs typeface="Lucida Sans" pitchFamily="2"/>
                </a:rPr>
                <a:t>1860</a:t>
              </a:r>
            </a:p>
          </p:txBody>
        </p:sp>
        <p:sp>
          <p:nvSpPr>
            <p:cNvPr id="17" name="Forme libre 16"/>
            <p:cNvSpPr/>
            <p:nvPr/>
          </p:nvSpPr>
          <p:spPr>
            <a:xfrm>
              <a:off x="6586560" y="3854519"/>
              <a:ext cx="979560" cy="3913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90000"/>
                </a:lnSpc>
                <a:spcBef>
                  <a:spcPts val="1247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0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Comic Sans MS" pitchFamily="66"/>
                  <a:ea typeface="Lucida Sans" pitchFamily="2"/>
                  <a:cs typeface="Lucida Sans" pitchFamily="2"/>
                </a:rPr>
                <a:t>2100</a:t>
              </a:r>
            </a:p>
          </p:txBody>
        </p:sp>
        <p:sp>
          <p:nvSpPr>
            <p:cNvPr id="18" name="Connecteur droit 17"/>
            <p:cNvSpPr/>
            <p:nvPr/>
          </p:nvSpPr>
          <p:spPr>
            <a:xfrm>
              <a:off x="4262400" y="2413080"/>
              <a:ext cx="1800" cy="1382759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  <a:head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9" name="Connecteur droit 18"/>
            <p:cNvSpPr/>
            <p:nvPr/>
          </p:nvSpPr>
          <p:spPr>
            <a:xfrm>
              <a:off x="4262400" y="3790800"/>
              <a:ext cx="3557519" cy="180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20" name="Groupe 19"/>
            <p:cNvGrpSpPr/>
            <p:nvPr/>
          </p:nvGrpSpPr>
          <p:grpSpPr>
            <a:xfrm>
              <a:off x="4513321" y="2671920"/>
              <a:ext cx="2930399" cy="809280"/>
              <a:chOff x="4513321" y="2671920"/>
              <a:chExt cx="2930399" cy="809280"/>
            </a:xfrm>
          </p:grpSpPr>
          <p:sp>
            <p:nvSpPr>
              <p:cNvPr id="21" name="Forme libre 20"/>
              <p:cNvSpPr/>
              <p:nvPr/>
            </p:nvSpPr>
            <p:spPr>
              <a:xfrm rot="10800000">
                <a:off x="4513321" y="2695320"/>
                <a:ext cx="2571839" cy="785880"/>
              </a:xfrm>
              <a:custGeom>
                <a:avLst>
                  <a:gd name="f0" fmla="val 43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sp>
            <p:nvSpPr>
              <p:cNvPr id="22" name="Forme libre 21"/>
              <p:cNvSpPr/>
              <p:nvPr/>
            </p:nvSpPr>
            <p:spPr>
              <a:xfrm>
                <a:off x="4862520" y="2671920"/>
                <a:ext cx="2581200" cy="796680"/>
              </a:xfrm>
              <a:custGeom>
                <a:avLst/>
                <a:gdLst>
                  <a:gd name="f0" fmla="val 0"/>
                  <a:gd name="f1" fmla="val 2211"/>
                  <a:gd name="f2" fmla="val 192"/>
                  <a:gd name="f3" fmla="val 2209"/>
                  <a:gd name="f4" fmla="val 384"/>
                  <a:gd name="f5" fmla="val 2206"/>
                  <a:gd name="f6" fmla="val 576"/>
                  <a:gd name="f7" fmla="val 2201"/>
                  <a:gd name="f8" fmla="val 770"/>
                  <a:gd name="f9" fmla="val 2193"/>
                  <a:gd name="f10" fmla="val 962"/>
                  <a:gd name="f11" fmla="val 2183"/>
                  <a:gd name="f12" fmla="val 1152"/>
                  <a:gd name="f13" fmla="val 2171"/>
                  <a:gd name="f14" fmla="val 1344"/>
                  <a:gd name="f15" fmla="val 2157"/>
                  <a:gd name="f16" fmla="val 1535"/>
                  <a:gd name="f17" fmla="val 2140"/>
                  <a:gd name="f18" fmla="val 1723"/>
                  <a:gd name="f19" fmla="val 2122"/>
                  <a:gd name="f20" fmla="val 1911"/>
                  <a:gd name="f21" fmla="val 2103"/>
                  <a:gd name="f22" fmla="val 2097"/>
                  <a:gd name="f23" fmla="val 2079"/>
                  <a:gd name="f24" fmla="val 2283"/>
                  <a:gd name="f25" fmla="val 2055"/>
                  <a:gd name="f26" fmla="val 2468"/>
                  <a:gd name="f27" fmla="val 2028"/>
                  <a:gd name="f28" fmla="val 2650"/>
                  <a:gd name="f29" fmla="val 2000"/>
                  <a:gd name="f30" fmla="val 2827"/>
                  <a:gd name="f31" fmla="val 1969"/>
                  <a:gd name="f32" fmla="val 3006"/>
                  <a:gd name="f33" fmla="val 1936"/>
                  <a:gd name="f34" fmla="val 3186"/>
                  <a:gd name="f35" fmla="val 1901"/>
                  <a:gd name="f36" fmla="val 3360"/>
                  <a:gd name="f37" fmla="val 1863"/>
                  <a:gd name="f38" fmla="val 3532"/>
                  <a:gd name="f39" fmla="val 1825"/>
                  <a:gd name="f40" fmla="val 3704"/>
                  <a:gd name="f41" fmla="val 1785"/>
                  <a:gd name="f42" fmla="val 3870"/>
                  <a:gd name="f43" fmla="val 1742"/>
                  <a:gd name="f44" fmla="val 4036"/>
                  <a:gd name="f45" fmla="val 1697"/>
                  <a:gd name="f46" fmla="val 4198"/>
                  <a:gd name="f47" fmla="val 1652"/>
                  <a:gd name="f48" fmla="val 4360"/>
                  <a:gd name="f49" fmla="val 1605"/>
                  <a:gd name="f50" fmla="val 4516"/>
                  <a:gd name="f51" fmla="val 1555"/>
                  <a:gd name="f52" fmla="val 4672"/>
                  <a:gd name="f53" fmla="val 1505"/>
                  <a:gd name="f54" fmla="val 4825"/>
                  <a:gd name="f55" fmla="val 1451"/>
                  <a:gd name="f56" fmla="val 4973"/>
                  <a:gd name="f57" fmla="val 1394"/>
                  <a:gd name="f58" fmla="val 5118"/>
                  <a:gd name="f59" fmla="val 1339"/>
                  <a:gd name="f60" fmla="val 5261"/>
                  <a:gd name="f61" fmla="val 1280"/>
                  <a:gd name="f62" fmla="val 5400"/>
                  <a:gd name="f63" fmla="val 1220"/>
                  <a:gd name="f64" fmla="val 5535"/>
                  <a:gd name="f65" fmla="val 1158"/>
                  <a:gd name="f66" fmla="val 5667"/>
                  <a:gd name="f67" fmla="val 1095"/>
                  <a:gd name="f68" fmla="val 5797"/>
                  <a:gd name="f69" fmla="val 1029"/>
                  <a:gd name="f70" fmla="val 5920"/>
                  <a:gd name="f71" fmla="val 965"/>
                  <a:gd name="f72" fmla="val 6041"/>
                  <a:gd name="f73" fmla="val 895"/>
                  <a:gd name="f74" fmla="val 6158"/>
                  <a:gd name="f75" fmla="val 828"/>
                  <a:gd name="f76" fmla="val 6270"/>
                  <a:gd name="f77" fmla="val 756"/>
                  <a:gd name="f78" fmla="val 6379"/>
                  <a:gd name="f79" fmla="val 686"/>
                  <a:gd name="f80" fmla="val 6486"/>
                  <a:gd name="f81" fmla="val 615"/>
                  <a:gd name="f82" fmla="val 6585"/>
                  <a:gd name="f83" fmla="val 540"/>
                  <a:gd name="f84" fmla="val 6683"/>
                  <a:gd name="f85" fmla="val 466"/>
                  <a:gd name="f86" fmla="val 6774"/>
                  <a:gd name="f87" fmla="val 391"/>
                  <a:gd name="f88" fmla="val 6863"/>
                  <a:gd name="f89" fmla="val 316"/>
                  <a:gd name="f90" fmla="val 6943"/>
                  <a:gd name="f91" fmla="val 237"/>
                  <a:gd name="f92" fmla="val 7024"/>
                  <a:gd name="f93" fmla="val 158"/>
                  <a:gd name="f94" fmla="val 7099"/>
                  <a:gd name="f95" fmla="val 81"/>
                  <a:gd name="f96" fmla="val 7169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7170" h="2212">
                    <a:moveTo>
                      <a:pt x="f0" y="f1"/>
                    </a:moveTo>
                    <a:lnTo>
                      <a:pt x="f2" y="f3"/>
                    </a:lnTo>
                    <a:lnTo>
                      <a:pt x="f4" y="f5"/>
                    </a:lnTo>
                    <a:lnTo>
                      <a:pt x="f6" y="f7"/>
                    </a:ln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20" y="f21"/>
                    </a:lnTo>
                    <a:lnTo>
                      <a:pt x="f22" y="f23"/>
                    </a:lnTo>
                    <a:lnTo>
                      <a:pt x="f24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lnTo>
                      <a:pt x="f46" y="f47"/>
                    </a:lnTo>
                    <a:lnTo>
                      <a:pt x="f48" y="f49"/>
                    </a:lnTo>
                    <a:lnTo>
                      <a:pt x="f50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70" y="f71"/>
                    </a:lnTo>
                    <a:lnTo>
                      <a:pt x="f72" y="f73"/>
                    </a:lnTo>
                    <a:lnTo>
                      <a:pt x="f74" y="f75"/>
                    </a:lnTo>
                    <a:lnTo>
                      <a:pt x="f76" y="f77"/>
                    </a:lnTo>
                    <a:lnTo>
                      <a:pt x="f78" y="f79"/>
                    </a:lnTo>
                    <a:lnTo>
                      <a:pt x="f80" y="f81"/>
                    </a:lnTo>
                    <a:lnTo>
                      <a:pt x="f82" y="f83"/>
                    </a:lnTo>
                    <a:lnTo>
                      <a:pt x="f84" y="f85"/>
                    </a:lnTo>
                    <a:lnTo>
                      <a:pt x="f86" y="f87"/>
                    </a:lnTo>
                    <a:lnTo>
                      <a:pt x="f88" y="f89"/>
                    </a:lnTo>
                    <a:lnTo>
                      <a:pt x="f90" y="f91"/>
                    </a:lnTo>
                    <a:lnTo>
                      <a:pt x="f92" y="f93"/>
                    </a:lnTo>
                    <a:lnTo>
                      <a:pt x="f94" y="f95"/>
                    </a:lnTo>
                    <a:lnTo>
                      <a:pt x="f96" y="f0"/>
                    </a:lnTo>
                  </a:path>
                </a:pathLst>
              </a:custGeom>
              <a:noFill/>
              <a:ln w="9360">
                <a:solidFill>
                  <a:srgbClr val="FF0000"/>
                </a:solidFill>
                <a:custDash>
                  <a:ds d="100000" sp="100000"/>
                  <a:ds d="400000" sp="100000"/>
                </a:custDash>
                <a:round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</p:grpSp>
        <p:sp>
          <p:nvSpPr>
            <p:cNvPr id="23" name="Forme libre 22"/>
            <p:cNvSpPr/>
            <p:nvPr/>
          </p:nvSpPr>
          <p:spPr>
            <a:xfrm>
              <a:off x="4543559" y="2517840"/>
              <a:ext cx="2092319" cy="3913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90000"/>
                </a:lnSpc>
                <a:spcBef>
                  <a:spcPts val="1247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000" b="0" i="1" u="none" strike="noStrike" baseline="0">
                  <a:ln>
                    <a:noFill/>
                  </a:ln>
                  <a:solidFill>
                    <a:srgbClr val="FF0000"/>
                  </a:solidFill>
                  <a:latin typeface="Comic Sans MS" pitchFamily="66"/>
                  <a:ea typeface="Lucida Sans" pitchFamily="2"/>
                  <a:cs typeface="Lucida Sans" pitchFamily="2"/>
                </a:rPr>
                <a:t>IPCC Scenario</a:t>
              </a:r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3295800" y="1343160"/>
              <a:ext cx="4805280" cy="35179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200 f10 1"/>
                <a:gd name="f16" fmla="*/ 18400 f10 1"/>
                <a:gd name="f17" fmla="*/ 18400 f11 1"/>
                <a:gd name="f18" fmla="*/ 3200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3160 f10 1"/>
                <a:gd name="f25" fmla="*/ 3160 f11 1"/>
                <a:gd name="f26" fmla="*/ 0 f10 1"/>
                <a:gd name="f27" fmla="*/ 10800 f11 1"/>
                <a:gd name="f28" fmla="*/ 18440 f11 1"/>
                <a:gd name="f29" fmla="*/ 21600 f11 1"/>
                <a:gd name="f30" fmla="*/ 18440 f10 1"/>
                <a:gd name="f31" fmla="*/ 21600 f10 1"/>
                <a:gd name="f32" fmla="+- 0 0 f19"/>
                <a:gd name="f33" fmla="+- f20 0 f1"/>
                <a:gd name="f34" fmla="+- f21 0 f1"/>
                <a:gd name="f35" fmla="*/ f32 f0 1"/>
                <a:gd name="f36" fmla="+- f34 0 f33"/>
                <a:gd name="f37" fmla="*/ f35 1 f5"/>
                <a:gd name="f38" fmla="+- f37 0 f1"/>
                <a:gd name="f39" fmla="cos 1 f38"/>
                <a:gd name="f40" fmla="sin 1 f38"/>
                <a:gd name="f41" fmla="+- 0 0 f39"/>
                <a:gd name="f42" fmla="+- 0 0 f40"/>
                <a:gd name="f43" fmla="*/ 10800 f41 1"/>
                <a:gd name="f44" fmla="*/ 10800 f42 1"/>
                <a:gd name="f45" fmla="*/ f43 f43 1"/>
                <a:gd name="f46" fmla="*/ f44 f44 1"/>
                <a:gd name="f47" fmla="+- f45 f46 0"/>
                <a:gd name="f48" fmla="sqrt f47"/>
                <a:gd name="f49" fmla="*/ f6 1 f48"/>
                <a:gd name="f50" fmla="*/ f41 f49 1"/>
                <a:gd name="f51" fmla="*/ f42 f49 1"/>
                <a:gd name="f52" fmla="+- 10800 0 f50"/>
                <a:gd name="f53" fmla="+- 10800 0 f5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22" y="f23"/>
                </a:cxn>
                <a:cxn ang="f33">
                  <a:pos x="f24" y="f25"/>
                </a:cxn>
                <a:cxn ang="f33">
                  <a:pos x="f26" y="f27"/>
                </a:cxn>
                <a:cxn ang="f33">
                  <a:pos x="f24" y="f28"/>
                </a:cxn>
                <a:cxn ang="f33">
                  <a:pos x="f22" y="f29"/>
                </a:cxn>
                <a:cxn ang="f33">
                  <a:pos x="f30" y="f28"/>
                </a:cxn>
                <a:cxn ang="f33">
                  <a:pos x="f31" y="f27"/>
                </a:cxn>
                <a:cxn ang="f33">
                  <a:pos x="f30" y="f25"/>
                </a:cxn>
              </a:cxnLst>
              <a:rect l="f15" t="f18" r="f16" b="f17"/>
              <a:pathLst>
                <a:path w="21600" h="21600">
                  <a:moveTo>
                    <a:pt x="f52" y="f53"/>
                  </a:moveTo>
                  <a:arcTo wR="f9" hR="f9" stAng="f33" swAng="f36"/>
                  <a:close/>
                </a:path>
              </a:pathLst>
            </a:custGeom>
            <a:noFill/>
            <a:ln w="19080">
              <a:solidFill>
                <a:srgbClr val="0000FF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4543559" y="1828800"/>
              <a:ext cx="2850840" cy="4302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90000"/>
                </a:lnSpc>
                <a:spcBef>
                  <a:spcPts val="1247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000" b="1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Comic Sans MS" pitchFamily="66"/>
                  <a:ea typeface="Lucida Sans" pitchFamily="2"/>
                  <a:cs typeface="Lucida Sans" pitchFamily="2"/>
                </a:rPr>
                <a:t>CO</a:t>
              </a:r>
              <a:r>
                <a:rPr lang="en-GB" sz="2000" b="1" i="0" u="none" strike="noStrike" baseline="-25000">
                  <a:ln>
                    <a:noFill/>
                  </a:ln>
                  <a:solidFill>
                    <a:srgbClr val="0000FF"/>
                  </a:solidFill>
                  <a:latin typeface="Comic Sans MS" pitchFamily="66"/>
                  <a:ea typeface="Lucida Sans" pitchFamily="2"/>
                  <a:cs typeface="Lucida Sans" pitchFamily="2"/>
                </a:rPr>
                <a:t>2</a:t>
              </a:r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2714760" y="3475080"/>
              <a:ext cx="569880" cy="449280"/>
            </a:xfrm>
            <a:custGeom>
              <a:avLst/>
              <a:gdLst>
                <a:gd name="f0" fmla="val 0"/>
                <a:gd name="f1" fmla="val 1314"/>
                <a:gd name="f2" fmla="val 228"/>
                <a:gd name="f3" fmla="val 606"/>
                <a:gd name="f4" fmla="val 93"/>
                <a:gd name="f5" fmla="val 392"/>
                <a:gd name="f6" fmla="val 1020"/>
                <a:gd name="f7" fmla="val 628"/>
                <a:gd name="f8" fmla="val 1246"/>
                <a:gd name="f9" fmla="val 492"/>
                <a:gd name="f10" fmla="val 1031"/>
                <a:gd name="f11" fmla="val 1581"/>
                <a:gd name="f12" fmla="val 42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582" h="1247">
                  <a:moveTo>
                    <a:pt x="f1" y="f0"/>
                  </a:moveTo>
                  <a:lnTo>
                    <a:pt x="f2" y="f3"/>
                  </a:lnTo>
                  <a:lnTo>
                    <a:pt x="f4" y="f5"/>
                  </a:lnTo>
                  <a:lnTo>
                    <a:pt x="f0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" y="f0"/>
                  </a:lnTo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27" name="Forme libre 26"/>
            <p:cNvSpPr/>
            <p:nvPr/>
          </p:nvSpPr>
          <p:spPr>
            <a:xfrm rot="5400000">
              <a:off x="2722680" y="4350240"/>
              <a:ext cx="1594080" cy="4312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90000"/>
                </a:lnSpc>
                <a:spcBef>
                  <a:spcPts val="1247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0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Comic Sans MS" pitchFamily="66"/>
                  <a:ea typeface="Lucida Sans" pitchFamily="2"/>
                  <a:cs typeface="Lucida Sans" pitchFamily="2"/>
                </a:rPr>
                <a:t>Atm  CO</a:t>
              </a:r>
              <a:r>
                <a:rPr lang="en-GB" sz="2000" b="0" i="0" u="none" strike="noStrike" baseline="-25000">
                  <a:ln>
                    <a:noFill/>
                  </a:ln>
                  <a:solidFill>
                    <a:srgbClr val="000000"/>
                  </a:solidFill>
                  <a:latin typeface="Comic Sans MS" pitchFamily="66"/>
                  <a:ea typeface="Lucida Sans" pitchFamily="2"/>
                  <a:cs typeface="Lucida Sans" pitchFamily="2"/>
                </a:rPr>
                <a:t>2</a:t>
              </a:r>
            </a:p>
          </p:txBody>
        </p:sp>
      </p:grpSp>
      <p:sp>
        <p:nvSpPr>
          <p:cNvPr id="28" name="Forme libre 27"/>
          <p:cNvSpPr/>
          <p:nvPr/>
        </p:nvSpPr>
        <p:spPr>
          <a:xfrm>
            <a:off x="88920" y="5560920"/>
            <a:ext cx="3914640" cy="849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700" b="1" i="0" u="none" strike="noStrike" baseline="0">
                <a:ln>
                  <a:noFill/>
                </a:ln>
                <a:solidFill>
                  <a:srgbClr val="333399"/>
                </a:solidFill>
                <a:latin typeface="Comic Sans MS" pitchFamily="66"/>
                <a:ea typeface="Lucida Sans" pitchFamily="2"/>
                <a:cs typeface="Lucida Sans" pitchFamily="2"/>
              </a:rPr>
              <a:t>Modèles de circulation générale</a:t>
            </a:r>
          </a:p>
        </p:txBody>
      </p:sp>
      <p:sp>
        <p:nvSpPr>
          <p:cNvPr id="29" name="Forme libre 28"/>
          <p:cNvSpPr/>
          <p:nvPr/>
        </p:nvSpPr>
        <p:spPr>
          <a:xfrm>
            <a:off x="700200" y="122760"/>
            <a:ext cx="9304200" cy="706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2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Quelques incertitudes:</a:t>
            </a:r>
            <a:r>
              <a:rPr lang="en-GB" sz="3200" b="0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 Rétroaction climat-carbone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6861240" y="839879"/>
            <a:ext cx="3705120" cy="900000"/>
            <a:chOff x="6861240" y="839879"/>
            <a:chExt cx="3705120" cy="900000"/>
          </a:xfrm>
        </p:grpSpPr>
        <p:sp>
          <p:nvSpPr>
            <p:cNvPr id="3" name="Forme libre 2"/>
            <p:cNvSpPr/>
            <p:nvPr/>
          </p:nvSpPr>
          <p:spPr>
            <a:xfrm>
              <a:off x="6861240" y="839879"/>
              <a:ext cx="3705120" cy="900000"/>
            </a:xfrm>
            <a:custGeom>
              <a:avLst>
                <a:gd name="f0" fmla="val 38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4" name="Groupe 3"/>
            <p:cNvGrpSpPr/>
            <p:nvPr/>
          </p:nvGrpSpPr>
          <p:grpSpPr>
            <a:xfrm>
              <a:off x="6861240" y="839879"/>
              <a:ext cx="3698639" cy="895320"/>
              <a:chOff x="6861240" y="839879"/>
              <a:chExt cx="3698639" cy="895320"/>
            </a:xfrm>
          </p:grpSpPr>
          <p:sp>
            <p:nvSpPr>
              <p:cNvPr id="5" name="Forme libre 4"/>
              <p:cNvSpPr/>
              <p:nvPr/>
            </p:nvSpPr>
            <p:spPr>
              <a:xfrm>
                <a:off x="6861240" y="839879"/>
                <a:ext cx="3698639" cy="895320"/>
              </a:xfrm>
              <a:custGeom>
                <a:avLst>
                  <a:gd name="f0" fmla="val 38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6" name="Groupe 5"/>
              <p:cNvGrpSpPr/>
              <p:nvPr/>
            </p:nvGrpSpPr>
            <p:grpSpPr>
              <a:xfrm>
                <a:off x="6861240" y="839879"/>
                <a:ext cx="3695760" cy="892079"/>
                <a:chOff x="6861240" y="839879"/>
                <a:chExt cx="3695760" cy="892079"/>
              </a:xfrm>
            </p:grpSpPr>
            <p:sp>
              <p:nvSpPr>
                <p:cNvPr id="7" name="Forme libre 6"/>
                <p:cNvSpPr/>
                <p:nvPr/>
              </p:nvSpPr>
              <p:spPr>
                <a:xfrm>
                  <a:off x="6861240" y="839879"/>
                  <a:ext cx="3695760" cy="892079"/>
                </a:xfrm>
                <a:custGeom>
                  <a:avLst>
                    <a:gd name="f0" fmla="val 38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8" name="Groupe 7"/>
                <p:cNvGrpSpPr/>
                <p:nvPr/>
              </p:nvGrpSpPr>
              <p:grpSpPr>
                <a:xfrm>
                  <a:off x="6861240" y="839879"/>
                  <a:ext cx="3693959" cy="890639"/>
                  <a:chOff x="6861240" y="839879"/>
                  <a:chExt cx="3693959" cy="890639"/>
                </a:xfrm>
              </p:grpSpPr>
              <p:sp>
                <p:nvSpPr>
                  <p:cNvPr id="9" name="Forme libre 8"/>
                  <p:cNvSpPr/>
                  <p:nvPr/>
                </p:nvSpPr>
                <p:spPr>
                  <a:xfrm>
                    <a:off x="6861240" y="839879"/>
                    <a:ext cx="3693959" cy="890639"/>
                  </a:xfrm>
                  <a:custGeom>
                    <a:avLst>
                      <a:gd name="f0" fmla="val 38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10" name="Groupe 9"/>
                  <p:cNvGrpSpPr/>
                  <p:nvPr/>
                </p:nvGrpSpPr>
                <p:grpSpPr>
                  <a:xfrm>
                    <a:off x="6861240" y="839879"/>
                    <a:ext cx="3693959" cy="890639"/>
                    <a:chOff x="6861240" y="839879"/>
                    <a:chExt cx="3693959" cy="890639"/>
                  </a:xfrm>
                </p:grpSpPr>
                <p:sp>
                  <p:nvSpPr>
                    <p:cNvPr id="11" name="Forme libre 10"/>
                    <p:cNvSpPr/>
                    <p:nvPr/>
                  </p:nvSpPr>
                  <p:spPr>
                    <a:xfrm>
                      <a:off x="6861240" y="839879"/>
                      <a:ext cx="3693959" cy="890639"/>
                    </a:xfrm>
                    <a:custGeom>
                      <a:avLst>
                        <a:gd name="f0" fmla="val 38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sp>
                  <p:nvSpPr>
                    <p:cNvPr id="12" name="Forme libre 11"/>
                    <p:cNvSpPr/>
                    <p:nvPr/>
                  </p:nvSpPr>
                  <p:spPr>
                    <a:xfrm>
                      <a:off x="7021440" y="839879"/>
                      <a:ext cx="3370320" cy="804600"/>
                    </a:xfrm>
                    <a:custGeom>
                      <a:avLst>
                        <a:gd name="f0" fmla="val 38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t" anchorCtr="0" compatLnSpc="0">
                      <a:spAutoFit/>
                    </a:bodyPr>
                    <a:lstStyle/>
                    <a:p>
                      <a:pPr marL="0" marR="0" lvl="0" indent="0" algn="ctr" rtl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r>
                        <a:rPr lang="en-GB" sz="2400" b="1" i="0" u="none" strike="noStrike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latin typeface="Comic Sans MS" pitchFamily="66"/>
                          <a:ea typeface="Lucida Sans" pitchFamily="2"/>
                          <a:cs typeface="Lucida Sans" pitchFamily="2"/>
                        </a:rPr>
                        <a:t>L ’évolution du CO2</a:t>
                      </a:r>
                    </a:p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r>
                        <a:rPr lang="en-GB" sz="2400" b="1" i="0" u="none" strike="noStrike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latin typeface="Comic Sans MS" pitchFamily="66"/>
                          <a:ea typeface="Lucida Sans" pitchFamily="2"/>
                          <a:cs typeface="Lucida Sans" pitchFamily="2"/>
                        </a:rPr>
                        <a:t>au 21eme siècle</a:t>
                      </a:r>
                    </a:p>
                  </p:txBody>
                </p:sp>
              </p:grpSp>
            </p:grpSp>
          </p:grpSp>
        </p:grpSp>
      </p:grpSp>
      <p:grpSp>
        <p:nvGrpSpPr>
          <p:cNvPr id="13" name="Groupe 12"/>
          <p:cNvGrpSpPr/>
          <p:nvPr/>
        </p:nvGrpSpPr>
        <p:grpSpPr>
          <a:xfrm>
            <a:off x="534960" y="1343160"/>
            <a:ext cx="7566120" cy="4019760"/>
            <a:chOff x="534960" y="1343160"/>
            <a:chExt cx="7566120" cy="4019760"/>
          </a:xfrm>
        </p:grpSpPr>
        <p:sp>
          <p:nvSpPr>
            <p:cNvPr id="14" name="Forme libre 13"/>
            <p:cNvSpPr/>
            <p:nvPr/>
          </p:nvSpPr>
          <p:spPr>
            <a:xfrm>
              <a:off x="534960" y="3940200"/>
              <a:ext cx="2970360" cy="12589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200 f10 1"/>
                <a:gd name="f16" fmla="*/ 18400 f10 1"/>
                <a:gd name="f17" fmla="*/ 18400 f11 1"/>
                <a:gd name="f18" fmla="*/ 3200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3160 f10 1"/>
                <a:gd name="f25" fmla="*/ 3160 f11 1"/>
                <a:gd name="f26" fmla="*/ 0 f10 1"/>
                <a:gd name="f27" fmla="*/ 10800 f11 1"/>
                <a:gd name="f28" fmla="*/ 18440 f11 1"/>
                <a:gd name="f29" fmla="*/ 21600 f11 1"/>
                <a:gd name="f30" fmla="*/ 18440 f10 1"/>
                <a:gd name="f31" fmla="*/ 21600 f10 1"/>
                <a:gd name="f32" fmla="+- 0 0 f19"/>
                <a:gd name="f33" fmla="+- f20 0 f1"/>
                <a:gd name="f34" fmla="+- f21 0 f1"/>
                <a:gd name="f35" fmla="*/ f32 f0 1"/>
                <a:gd name="f36" fmla="+- f34 0 f33"/>
                <a:gd name="f37" fmla="*/ f35 1 f5"/>
                <a:gd name="f38" fmla="+- f37 0 f1"/>
                <a:gd name="f39" fmla="cos 1 f38"/>
                <a:gd name="f40" fmla="sin 1 f38"/>
                <a:gd name="f41" fmla="+- 0 0 f39"/>
                <a:gd name="f42" fmla="+- 0 0 f40"/>
                <a:gd name="f43" fmla="*/ 10800 f41 1"/>
                <a:gd name="f44" fmla="*/ 10800 f42 1"/>
                <a:gd name="f45" fmla="*/ f43 f43 1"/>
                <a:gd name="f46" fmla="*/ f44 f44 1"/>
                <a:gd name="f47" fmla="+- f45 f46 0"/>
                <a:gd name="f48" fmla="sqrt f47"/>
                <a:gd name="f49" fmla="*/ f6 1 f48"/>
                <a:gd name="f50" fmla="*/ f41 f49 1"/>
                <a:gd name="f51" fmla="*/ f42 f49 1"/>
                <a:gd name="f52" fmla="+- 10800 0 f50"/>
                <a:gd name="f53" fmla="+- 10800 0 f5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22" y="f23"/>
                </a:cxn>
                <a:cxn ang="f33">
                  <a:pos x="f24" y="f25"/>
                </a:cxn>
                <a:cxn ang="f33">
                  <a:pos x="f26" y="f27"/>
                </a:cxn>
                <a:cxn ang="f33">
                  <a:pos x="f24" y="f28"/>
                </a:cxn>
                <a:cxn ang="f33">
                  <a:pos x="f22" y="f29"/>
                </a:cxn>
                <a:cxn ang="f33">
                  <a:pos x="f30" y="f28"/>
                </a:cxn>
                <a:cxn ang="f33">
                  <a:pos x="f31" y="f27"/>
                </a:cxn>
                <a:cxn ang="f33">
                  <a:pos x="f30" y="f25"/>
                </a:cxn>
              </a:cxnLst>
              <a:rect l="f15" t="f18" r="f16" b="f17"/>
              <a:pathLst>
                <a:path w="21600" h="21600">
                  <a:moveTo>
                    <a:pt x="f52" y="f53"/>
                  </a:moveTo>
                  <a:arcTo wR="f9" hR="f9" stAng="f33" swAng="f36"/>
                  <a:close/>
                </a:path>
              </a:pathLst>
            </a:custGeom>
            <a:noFill/>
            <a:ln w="19080">
              <a:solidFill>
                <a:srgbClr val="0000FF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5" name="Forme libre 14"/>
            <p:cNvSpPr/>
            <p:nvPr/>
          </p:nvSpPr>
          <p:spPr>
            <a:xfrm>
              <a:off x="1009799" y="4367159"/>
              <a:ext cx="2493720" cy="3913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90000"/>
                </a:lnSpc>
                <a:spcBef>
                  <a:spcPts val="1247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0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Comic Sans MS" pitchFamily="66"/>
                  <a:ea typeface="Lucida Sans" pitchFamily="2"/>
                  <a:cs typeface="Lucida Sans" pitchFamily="2"/>
                </a:rPr>
                <a:t>CLIMAT</a:t>
              </a:r>
            </a:p>
          </p:txBody>
        </p:sp>
        <p:sp>
          <p:nvSpPr>
            <p:cNvPr id="16" name="Forme libre 15"/>
            <p:cNvSpPr/>
            <p:nvPr/>
          </p:nvSpPr>
          <p:spPr>
            <a:xfrm>
              <a:off x="4184639" y="3854519"/>
              <a:ext cx="1379519" cy="3913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90000"/>
                </a:lnSpc>
                <a:spcBef>
                  <a:spcPts val="1247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0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Comic Sans MS" pitchFamily="66"/>
                  <a:ea typeface="Lucida Sans" pitchFamily="2"/>
                  <a:cs typeface="Lucida Sans" pitchFamily="2"/>
                </a:rPr>
                <a:t>1860</a:t>
              </a:r>
            </a:p>
          </p:txBody>
        </p:sp>
        <p:sp>
          <p:nvSpPr>
            <p:cNvPr id="17" name="Forme libre 16"/>
            <p:cNvSpPr/>
            <p:nvPr/>
          </p:nvSpPr>
          <p:spPr>
            <a:xfrm>
              <a:off x="6586560" y="3854519"/>
              <a:ext cx="979560" cy="3913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90000"/>
                </a:lnSpc>
                <a:spcBef>
                  <a:spcPts val="1247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0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Comic Sans MS" pitchFamily="66"/>
                  <a:ea typeface="Lucida Sans" pitchFamily="2"/>
                  <a:cs typeface="Lucida Sans" pitchFamily="2"/>
                </a:rPr>
                <a:t>2100</a:t>
              </a:r>
            </a:p>
          </p:txBody>
        </p:sp>
        <p:sp>
          <p:nvSpPr>
            <p:cNvPr id="18" name="Connecteur droit 17"/>
            <p:cNvSpPr/>
            <p:nvPr/>
          </p:nvSpPr>
          <p:spPr>
            <a:xfrm>
              <a:off x="4262400" y="2413080"/>
              <a:ext cx="1800" cy="1382759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  <a:head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9" name="Connecteur droit 18"/>
            <p:cNvSpPr/>
            <p:nvPr/>
          </p:nvSpPr>
          <p:spPr>
            <a:xfrm>
              <a:off x="4262400" y="3790800"/>
              <a:ext cx="3557519" cy="180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20" name="Groupe 19"/>
            <p:cNvGrpSpPr/>
            <p:nvPr/>
          </p:nvGrpSpPr>
          <p:grpSpPr>
            <a:xfrm>
              <a:off x="4513321" y="2671920"/>
              <a:ext cx="2930399" cy="809280"/>
              <a:chOff x="4513321" y="2671920"/>
              <a:chExt cx="2930399" cy="809280"/>
            </a:xfrm>
          </p:grpSpPr>
          <p:sp>
            <p:nvSpPr>
              <p:cNvPr id="21" name="Forme libre 20"/>
              <p:cNvSpPr/>
              <p:nvPr/>
            </p:nvSpPr>
            <p:spPr>
              <a:xfrm rot="10800000">
                <a:off x="4513321" y="2695320"/>
                <a:ext cx="2571839" cy="785880"/>
              </a:xfrm>
              <a:custGeom>
                <a:avLst>
                  <a:gd name="f0" fmla="val 43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sp>
            <p:nvSpPr>
              <p:cNvPr id="22" name="Forme libre 21"/>
              <p:cNvSpPr/>
              <p:nvPr/>
            </p:nvSpPr>
            <p:spPr>
              <a:xfrm>
                <a:off x="4862520" y="2671920"/>
                <a:ext cx="2581200" cy="796680"/>
              </a:xfrm>
              <a:custGeom>
                <a:avLst/>
                <a:gdLst>
                  <a:gd name="f0" fmla="val 0"/>
                  <a:gd name="f1" fmla="val 2211"/>
                  <a:gd name="f2" fmla="val 192"/>
                  <a:gd name="f3" fmla="val 2209"/>
                  <a:gd name="f4" fmla="val 384"/>
                  <a:gd name="f5" fmla="val 2206"/>
                  <a:gd name="f6" fmla="val 576"/>
                  <a:gd name="f7" fmla="val 2201"/>
                  <a:gd name="f8" fmla="val 770"/>
                  <a:gd name="f9" fmla="val 2193"/>
                  <a:gd name="f10" fmla="val 962"/>
                  <a:gd name="f11" fmla="val 2183"/>
                  <a:gd name="f12" fmla="val 1152"/>
                  <a:gd name="f13" fmla="val 2171"/>
                  <a:gd name="f14" fmla="val 1344"/>
                  <a:gd name="f15" fmla="val 2157"/>
                  <a:gd name="f16" fmla="val 1535"/>
                  <a:gd name="f17" fmla="val 2140"/>
                  <a:gd name="f18" fmla="val 1723"/>
                  <a:gd name="f19" fmla="val 2122"/>
                  <a:gd name="f20" fmla="val 1911"/>
                  <a:gd name="f21" fmla="val 2103"/>
                  <a:gd name="f22" fmla="val 2097"/>
                  <a:gd name="f23" fmla="val 2079"/>
                  <a:gd name="f24" fmla="val 2283"/>
                  <a:gd name="f25" fmla="val 2055"/>
                  <a:gd name="f26" fmla="val 2468"/>
                  <a:gd name="f27" fmla="val 2028"/>
                  <a:gd name="f28" fmla="val 2650"/>
                  <a:gd name="f29" fmla="val 2000"/>
                  <a:gd name="f30" fmla="val 2827"/>
                  <a:gd name="f31" fmla="val 1969"/>
                  <a:gd name="f32" fmla="val 3006"/>
                  <a:gd name="f33" fmla="val 1936"/>
                  <a:gd name="f34" fmla="val 3186"/>
                  <a:gd name="f35" fmla="val 1901"/>
                  <a:gd name="f36" fmla="val 3360"/>
                  <a:gd name="f37" fmla="val 1863"/>
                  <a:gd name="f38" fmla="val 3532"/>
                  <a:gd name="f39" fmla="val 1825"/>
                  <a:gd name="f40" fmla="val 3704"/>
                  <a:gd name="f41" fmla="val 1785"/>
                  <a:gd name="f42" fmla="val 3870"/>
                  <a:gd name="f43" fmla="val 1742"/>
                  <a:gd name="f44" fmla="val 4036"/>
                  <a:gd name="f45" fmla="val 1697"/>
                  <a:gd name="f46" fmla="val 4198"/>
                  <a:gd name="f47" fmla="val 1652"/>
                  <a:gd name="f48" fmla="val 4360"/>
                  <a:gd name="f49" fmla="val 1605"/>
                  <a:gd name="f50" fmla="val 4516"/>
                  <a:gd name="f51" fmla="val 1555"/>
                  <a:gd name="f52" fmla="val 4672"/>
                  <a:gd name="f53" fmla="val 1505"/>
                  <a:gd name="f54" fmla="val 4825"/>
                  <a:gd name="f55" fmla="val 1451"/>
                  <a:gd name="f56" fmla="val 4973"/>
                  <a:gd name="f57" fmla="val 1394"/>
                  <a:gd name="f58" fmla="val 5118"/>
                  <a:gd name="f59" fmla="val 1339"/>
                  <a:gd name="f60" fmla="val 5261"/>
                  <a:gd name="f61" fmla="val 1280"/>
                  <a:gd name="f62" fmla="val 5400"/>
                  <a:gd name="f63" fmla="val 1220"/>
                  <a:gd name="f64" fmla="val 5535"/>
                  <a:gd name="f65" fmla="val 1158"/>
                  <a:gd name="f66" fmla="val 5667"/>
                  <a:gd name="f67" fmla="val 1095"/>
                  <a:gd name="f68" fmla="val 5797"/>
                  <a:gd name="f69" fmla="val 1029"/>
                  <a:gd name="f70" fmla="val 5920"/>
                  <a:gd name="f71" fmla="val 965"/>
                  <a:gd name="f72" fmla="val 6041"/>
                  <a:gd name="f73" fmla="val 895"/>
                  <a:gd name="f74" fmla="val 6158"/>
                  <a:gd name="f75" fmla="val 828"/>
                  <a:gd name="f76" fmla="val 6270"/>
                  <a:gd name="f77" fmla="val 756"/>
                  <a:gd name="f78" fmla="val 6379"/>
                  <a:gd name="f79" fmla="val 686"/>
                  <a:gd name="f80" fmla="val 6486"/>
                  <a:gd name="f81" fmla="val 615"/>
                  <a:gd name="f82" fmla="val 6585"/>
                  <a:gd name="f83" fmla="val 540"/>
                  <a:gd name="f84" fmla="val 6683"/>
                  <a:gd name="f85" fmla="val 466"/>
                  <a:gd name="f86" fmla="val 6774"/>
                  <a:gd name="f87" fmla="val 391"/>
                  <a:gd name="f88" fmla="val 6863"/>
                  <a:gd name="f89" fmla="val 316"/>
                  <a:gd name="f90" fmla="val 6943"/>
                  <a:gd name="f91" fmla="val 237"/>
                  <a:gd name="f92" fmla="val 7024"/>
                  <a:gd name="f93" fmla="val 158"/>
                  <a:gd name="f94" fmla="val 7099"/>
                  <a:gd name="f95" fmla="val 81"/>
                  <a:gd name="f96" fmla="val 7169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7170" h="2212">
                    <a:moveTo>
                      <a:pt x="f0" y="f1"/>
                    </a:moveTo>
                    <a:lnTo>
                      <a:pt x="f2" y="f3"/>
                    </a:lnTo>
                    <a:lnTo>
                      <a:pt x="f4" y="f5"/>
                    </a:lnTo>
                    <a:lnTo>
                      <a:pt x="f6" y="f7"/>
                    </a:ln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20" y="f21"/>
                    </a:lnTo>
                    <a:lnTo>
                      <a:pt x="f22" y="f23"/>
                    </a:lnTo>
                    <a:lnTo>
                      <a:pt x="f24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lnTo>
                      <a:pt x="f46" y="f47"/>
                    </a:lnTo>
                    <a:lnTo>
                      <a:pt x="f48" y="f49"/>
                    </a:lnTo>
                    <a:lnTo>
                      <a:pt x="f50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70" y="f71"/>
                    </a:lnTo>
                    <a:lnTo>
                      <a:pt x="f72" y="f73"/>
                    </a:lnTo>
                    <a:lnTo>
                      <a:pt x="f74" y="f75"/>
                    </a:lnTo>
                    <a:lnTo>
                      <a:pt x="f76" y="f77"/>
                    </a:lnTo>
                    <a:lnTo>
                      <a:pt x="f78" y="f79"/>
                    </a:lnTo>
                    <a:lnTo>
                      <a:pt x="f80" y="f81"/>
                    </a:lnTo>
                    <a:lnTo>
                      <a:pt x="f82" y="f83"/>
                    </a:lnTo>
                    <a:lnTo>
                      <a:pt x="f84" y="f85"/>
                    </a:lnTo>
                    <a:lnTo>
                      <a:pt x="f86" y="f87"/>
                    </a:lnTo>
                    <a:lnTo>
                      <a:pt x="f88" y="f89"/>
                    </a:lnTo>
                    <a:lnTo>
                      <a:pt x="f90" y="f91"/>
                    </a:lnTo>
                    <a:lnTo>
                      <a:pt x="f92" y="f93"/>
                    </a:lnTo>
                    <a:lnTo>
                      <a:pt x="f94" y="f95"/>
                    </a:lnTo>
                    <a:lnTo>
                      <a:pt x="f96" y="f0"/>
                    </a:lnTo>
                  </a:path>
                </a:pathLst>
              </a:custGeom>
              <a:noFill/>
              <a:ln w="9360">
                <a:solidFill>
                  <a:srgbClr val="FF0000"/>
                </a:solidFill>
                <a:custDash>
                  <a:ds d="100000" sp="100000"/>
                  <a:ds d="400000" sp="100000"/>
                </a:custDash>
                <a:round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</p:grpSp>
        <p:sp>
          <p:nvSpPr>
            <p:cNvPr id="23" name="Forme libre 22"/>
            <p:cNvSpPr/>
            <p:nvPr/>
          </p:nvSpPr>
          <p:spPr>
            <a:xfrm>
              <a:off x="4543559" y="2517840"/>
              <a:ext cx="2092319" cy="3913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90000"/>
                </a:lnSpc>
                <a:spcBef>
                  <a:spcPts val="1247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000" b="0" i="1" u="none" strike="noStrike" baseline="0">
                  <a:ln>
                    <a:noFill/>
                  </a:ln>
                  <a:solidFill>
                    <a:srgbClr val="FF0000"/>
                  </a:solidFill>
                  <a:latin typeface="Comic Sans MS" pitchFamily="66"/>
                  <a:ea typeface="Lucida Sans" pitchFamily="2"/>
                  <a:cs typeface="Lucida Sans" pitchFamily="2"/>
                </a:rPr>
                <a:t>IPCC Scenario</a:t>
              </a:r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3295800" y="1343160"/>
              <a:ext cx="4805280" cy="35179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200 f10 1"/>
                <a:gd name="f16" fmla="*/ 18400 f10 1"/>
                <a:gd name="f17" fmla="*/ 18400 f11 1"/>
                <a:gd name="f18" fmla="*/ 3200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3160 f10 1"/>
                <a:gd name="f25" fmla="*/ 3160 f11 1"/>
                <a:gd name="f26" fmla="*/ 0 f10 1"/>
                <a:gd name="f27" fmla="*/ 10800 f11 1"/>
                <a:gd name="f28" fmla="*/ 18440 f11 1"/>
                <a:gd name="f29" fmla="*/ 21600 f11 1"/>
                <a:gd name="f30" fmla="*/ 18440 f10 1"/>
                <a:gd name="f31" fmla="*/ 21600 f10 1"/>
                <a:gd name="f32" fmla="+- 0 0 f19"/>
                <a:gd name="f33" fmla="+- f20 0 f1"/>
                <a:gd name="f34" fmla="+- f21 0 f1"/>
                <a:gd name="f35" fmla="*/ f32 f0 1"/>
                <a:gd name="f36" fmla="+- f34 0 f33"/>
                <a:gd name="f37" fmla="*/ f35 1 f5"/>
                <a:gd name="f38" fmla="+- f37 0 f1"/>
                <a:gd name="f39" fmla="cos 1 f38"/>
                <a:gd name="f40" fmla="sin 1 f38"/>
                <a:gd name="f41" fmla="+- 0 0 f39"/>
                <a:gd name="f42" fmla="+- 0 0 f40"/>
                <a:gd name="f43" fmla="*/ 10800 f41 1"/>
                <a:gd name="f44" fmla="*/ 10800 f42 1"/>
                <a:gd name="f45" fmla="*/ f43 f43 1"/>
                <a:gd name="f46" fmla="*/ f44 f44 1"/>
                <a:gd name="f47" fmla="+- f45 f46 0"/>
                <a:gd name="f48" fmla="sqrt f47"/>
                <a:gd name="f49" fmla="*/ f6 1 f48"/>
                <a:gd name="f50" fmla="*/ f41 f49 1"/>
                <a:gd name="f51" fmla="*/ f42 f49 1"/>
                <a:gd name="f52" fmla="+- 10800 0 f50"/>
                <a:gd name="f53" fmla="+- 10800 0 f5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22" y="f23"/>
                </a:cxn>
                <a:cxn ang="f33">
                  <a:pos x="f24" y="f25"/>
                </a:cxn>
                <a:cxn ang="f33">
                  <a:pos x="f26" y="f27"/>
                </a:cxn>
                <a:cxn ang="f33">
                  <a:pos x="f24" y="f28"/>
                </a:cxn>
                <a:cxn ang="f33">
                  <a:pos x="f22" y="f29"/>
                </a:cxn>
                <a:cxn ang="f33">
                  <a:pos x="f30" y="f28"/>
                </a:cxn>
                <a:cxn ang="f33">
                  <a:pos x="f31" y="f27"/>
                </a:cxn>
                <a:cxn ang="f33">
                  <a:pos x="f30" y="f25"/>
                </a:cxn>
              </a:cxnLst>
              <a:rect l="f15" t="f18" r="f16" b="f17"/>
              <a:pathLst>
                <a:path w="21600" h="21600">
                  <a:moveTo>
                    <a:pt x="f52" y="f53"/>
                  </a:moveTo>
                  <a:arcTo wR="f9" hR="f9" stAng="f33" swAng="f36"/>
                  <a:close/>
                </a:path>
              </a:pathLst>
            </a:custGeom>
            <a:noFill/>
            <a:ln w="19080">
              <a:solidFill>
                <a:srgbClr val="0000FF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4543559" y="1828800"/>
              <a:ext cx="2850840" cy="4302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90000"/>
                </a:lnSpc>
                <a:spcBef>
                  <a:spcPts val="1247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000" b="1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Comic Sans MS" pitchFamily="66"/>
                  <a:ea typeface="Lucida Sans" pitchFamily="2"/>
                  <a:cs typeface="Lucida Sans" pitchFamily="2"/>
                </a:rPr>
                <a:t>CO</a:t>
              </a:r>
              <a:r>
                <a:rPr lang="en-GB" sz="2000" b="1" i="0" u="none" strike="noStrike" baseline="-25000">
                  <a:ln>
                    <a:noFill/>
                  </a:ln>
                  <a:solidFill>
                    <a:srgbClr val="0000FF"/>
                  </a:solidFill>
                  <a:latin typeface="Comic Sans MS" pitchFamily="66"/>
                  <a:ea typeface="Lucida Sans" pitchFamily="2"/>
                  <a:cs typeface="Lucida Sans" pitchFamily="2"/>
                </a:rPr>
                <a:t>2</a:t>
              </a:r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2714760" y="3475080"/>
              <a:ext cx="569880" cy="449280"/>
            </a:xfrm>
            <a:custGeom>
              <a:avLst/>
              <a:gdLst>
                <a:gd name="f0" fmla="val 0"/>
                <a:gd name="f1" fmla="val 1314"/>
                <a:gd name="f2" fmla="val 228"/>
                <a:gd name="f3" fmla="val 606"/>
                <a:gd name="f4" fmla="val 93"/>
                <a:gd name="f5" fmla="val 392"/>
                <a:gd name="f6" fmla="val 1020"/>
                <a:gd name="f7" fmla="val 628"/>
                <a:gd name="f8" fmla="val 1246"/>
                <a:gd name="f9" fmla="val 492"/>
                <a:gd name="f10" fmla="val 1031"/>
                <a:gd name="f11" fmla="val 1581"/>
                <a:gd name="f12" fmla="val 42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582" h="1247">
                  <a:moveTo>
                    <a:pt x="f1" y="f0"/>
                  </a:moveTo>
                  <a:lnTo>
                    <a:pt x="f2" y="f3"/>
                  </a:lnTo>
                  <a:lnTo>
                    <a:pt x="f4" y="f5"/>
                  </a:lnTo>
                  <a:lnTo>
                    <a:pt x="f0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" y="f0"/>
                  </a:lnTo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27" name="Forme libre 26"/>
            <p:cNvSpPr/>
            <p:nvPr/>
          </p:nvSpPr>
          <p:spPr>
            <a:xfrm rot="5400000">
              <a:off x="2722680" y="4350240"/>
              <a:ext cx="1594080" cy="4312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90000"/>
                </a:lnSpc>
                <a:spcBef>
                  <a:spcPts val="1247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0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Comic Sans MS" pitchFamily="66"/>
                  <a:ea typeface="Lucida Sans" pitchFamily="2"/>
                  <a:cs typeface="Lucida Sans" pitchFamily="2"/>
                </a:rPr>
                <a:t>Atm  CO</a:t>
              </a:r>
              <a:r>
                <a:rPr lang="en-GB" sz="2000" b="0" i="0" u="none" strike="noStrike" baseline="-25000">
                  <a:ln>
                    <a:noFill/>
                  </a:ln>
                  <a:solidFill>
                    <a:srgbClr val="000000"/>
                  </a:solidFill>
                  <a:latin typeface="Comic Sans MS" pitchFamily="66"/>
                  <a:ea typeface="Lucida Sans" pitchFamily="2"/>
                  <a:cs typeface="Lucida Sans" pitchFamily="2"/>
                </a:rPr>
                <a:t>2</a:t>
              </a:r>
            </a:p>
          </p:txBody>
        </p:sp>
      </p:grpSp>
      <p:sp>
        <p:nvSpPr>
          <p:cNvPr id="28" name="Forme libre 27"/>
          <p:cNvSpPr/>
          <p:nvPr/>
        </p:nvSpPr>
        <p:spPr>
          <a:xfrm>
            <a:off x="7216920" y="4619520"/>
            <a:ext cx="3206520" cy="849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700" b="1" i="0" u="none" strike="noStrike" baseline="0">
                <a:ln>
                  <a:noFill/>
                </a:ln>
                <a:solidFill>
                  <a:srgbClr val="333399"/>
                </a:solidFill>
                <a:latin typeface="Comic Sans MS" pitchFamily="66"/>
                <a:ea typeface="Lucida Sans" pitchFamily="2"/>
                <a:cs typeface="Lucida Sans" pitchFamily="2"/>
              </a:rPr>
              <a:t>Modèles du cycle du carbone</a:t>
            </a:r>
          </a:p>
        </p:txBody>
      </p:sp>
      <p:sp>
        <p:nvSpPr>
          <p:cNvPr id="29" name="Forme libre 28"/>
          <p:cNvSpPr/>
          <p:nvPr/>
        </p:nvSpPr>
        <p:spPr>
          <a:xfrm>
            <a:off x="6296039" y="6715080"/>
            <a:ext cx="2732040" cy="61920"/>
          </a:xfrm>
          <a:custGeom>
            <a:avLst/>
            <a:gdLst>
              <a:gd name="f0" fmla="val 0"/>
              <a:gd name="f1" fmla="val 170"/>
              <a:gd name="f2" fmla="val 129"/>
              <a:gd name="f3" fmla="val 89"/>
              <a:gd name="f4" fmla="val 260"/>
              <a:gd name="f5" fmla="val 8"/>
              <a:gd name="f6" fmla="val 391"/>
              <a:gd name="f7" fmla="val 522"/>
              <a:gd name="f8" fmla="val 675"/>
              <a:gd name="f9" fmla="val 784"/>
              <a:gd name="f10" fmla="val 893"/>
              <a:gd name="f11" fmla="val 937"/>
              <a:gd name="f12" fmla="val 1046"/>
              <a:gd name="f13" fmla="val 1155"/>
              <a:gd name="f14" fmla="val 1307"/>
              <a:gd name="f15" fmla="val 1438"/>
              <a:gd name="f16" fmla="val 1569"/>
              <a:gd name="f17" fmla="val 1721"/>
              <a:gd name="f18" fmla="val 1831"/>
              <a:gd name="f19" fmla="val 1941"/>
              <a:gd name="f20" fmla="val 1983"/>
              <a:gd name="f21" fmla="val 2092"/>
              <a:gd name="f22" fmla="val 2201"/>
              <a:gd name="f23" fmla="val 2311"/>
              <a:gd name="f24" fmla="val 2485"/>
              <a:gd name="f25" fmla="val 2659"/>
              <a:gd name="f26" fmla="val 2965"/>
              <a:gd name="f27" fmla="val 3140"/>
              <a:gd name="f28" fmla="val 3315"/>
              <a:gd name="f29" fmla="val 3402"/>
              <a:gd name="f30" fmla="val 3533"/>
              <a:gd name="f31" fmla="val 3664"/>
              <a:gd name="f32" fmla="val 3772"/>
              <a:gd name="f33" fmla="val 3924"/>
              <a:gd name="f34" fmla="val 4076"/>
              <a:gd name="f35" fmla="val 4296"/>
              <a:gd name="f36" fmla="val 4448"/>
              <a:gd name="f37" fmla="val 4600"/>
              <a:gd name="f38" fmla="val 4688"/>
              <a:gd name="f39" fmla="val 4841"/>
              <a:gd name="f40" fmla="val 4994"/>
              <a:gd name="f41" fmla="val 5189"/>
              <a:gd name="f42" fmla="val 5365"/>
              <a:gd name="f43" fmla="val 5541"/>
              <a:gd name="f44" fmla="val 5713"/>
              <a:gd name="f45" fmla="val 5888"/>
              <a:gd name="f46" fmla="val 6063"/>
              <a:gd name="f47" fmla="val 6259"/>
              <a:gd name="f48" fmla="val 16"/>
              <a:gd name="f49" fmla="val 6411"/>
              <a:gd name="f50" fmla="val 6563"/>
              <a:gd name="f51" fmla="val 6717"/>
              <a:gd name="f52" fmla="val 98"/>
              <a:gd name="f53" fmla="val 6804"/>
              <a:gd name="f54" fmla="val 117"/>
              <a:gd name="f55" fmla="val 6891"/>
              <a:gd name="f56" fmla="val 136"/>
              <a:gd name="f57" fmla="val 6869"/>
              <a:gd name="f58" fmla="val 135"/>
              <a:gd name="f59" fmla="val 6934"/>
              <a:gd name="f60" fmla="val 6999"/>
              <a:gd name="f61" fmla="val 99"/>
              <a:gd name="f62" fmla="val 7086"/>
              <a:gd name="f63" fmla="val 7196"/>
              <a:gd name="f64" fmla="val 7306"/>
              <a:gd name="f65" fmla="val 7261"/>
              <a:gd name="f66" fmla="val 143"/>
              <a:gd name="f67" fmla="val 758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7589" h="171">
                <a:moveTo>
                  <a:pt x="f0" y="f1"/>
                </a:moveTo>
                <a:cubicBezTo>
                  <a:pt x="f2" y="f3"/>
                  <a:pt x="f4" y="f5"/>
                  <a:pt x="f6" y="f5"/>
                </a:cubicBezTo>
                <a:cubicBezTo>
                  <a:pt x="f7" y="f5"/>
                  <a:pt x="f8" y="f1"/>
                  <a:pt x="f9" y="f1"/>
                </a:cubicBezTo>
                <a:cubicBezTo>
                  <a:pt x="f10" y="f1"/>
                  <a:pt x="f11" y="f5"/>
                  <a:pt x="f12" y="f5"/>
                </a:cubicBezTo>
                <a:cubicBezTo>
                  <a:pt x="f13" y="f5"/>
                  <a:pt x="f14" y="f1"/>
                  <a:pt x="f15" y="f1"/>
                </a:cubicBezTo>
                <a:cubicBezTo>
                  <a:pt x="f16" y="f1"/>
                  <a:pt x="f17" y="f5"/>
                  <a:pt x="f18" y="f5"/>
                </a:cubicBezTo>
                <a:cubicBezTo>
                  <a:pt x="f19" y="f5"/>
                  <a:pt x="f20" y="f1"/>
                  <a:pt x="f21" y="f1"/>
                </a:cubicBezTo>
                <a:cubicBezTo>
                  <a:pt x="f22" y="f1"/>
                  <a:pt x="f23" y="f5"/>
                  <a:pt x="f24" y="f5"/>
                </a:cubicBezTo>
                <a:cubicBezTo>
                  <a:pt x="f25" y="f5"/>
                  <a:pt x="f26" y="f1"/>
                  <a:pt x="f27" y="f1"/>
                </a:cubicBezTo>
                <a:cubicBezTo>
                  <a:pt x="f28" y="f1"/>
                  <a:pt x="f29" y="f5"/>
                  <a:pt x="f30" y="f5"/>
                </a:cubicBezTo>
                <a:cubicBezTo>
                  <a:pt x="f31" y="f5"/>
                  <a:pt x="f32" y="f1"/>
                  <a:pt x="f33" y="f1"/>
                </a:cubicBezTo>
                <a:cubicBezTo>
                  <a:pt x="f34" y="f1"/>
                  <a:pt x="f35" y="f5"/>
                  <a:pt x="f36" y="f5"/>
                </a:cubicBezTo>
                <a:cubicBezTo>
                  <a:pt x="f37" y="f5"/>
                  <a:pt x="f38" y="f1"/>
                  <a:pt x="f39" y="f1"/>
                </a:cubicBezTo>
                <a:cubicBezTo>
                  <a:pt x="f40" y="f1"/>
                  <a:pt x="f41" y="f5"/>
                  <a:pt x="f42" y="f5"/>
                </a:cubicBezTo>
                <a:cubicBezTo>
                  <a:pt x="f43" y="f5"/>
                  <a:pt x="f44" y="f1"/>
                  <a:pt x="f45" y="f1"/>
                </a:cubicBezTo>
                <a:cubicBezTo>
                  <a:pt x="f46" y="f1"/>
                  <a:pt x="f47" y="f48"/>
                  <a:pt x="f49" y="f5"/>
                </a:cubicBezTo>
                <a:cubicBezTo>
                  <a:pt x="f50" y="f0"/>
                  <a:pt x="f51" y="f52"/>
                  <a:pt x="f53" y="f54"/>
                </a:cubicBezTo>
                <a:cubicBezTo>
                  <a:pt x="f55" y="f56"/>
                  <a:pt x="f57" y="f58"/>
                  <a:pt x="f59" y="f54"/>
                </a:cubicBezTo>
                <a:cubicBezTo>
                  <a:pt x="f60" y="f61"/>
                  <a:pt x="f62" y="f5"/>
                  <a:pt x="f63" y="f5"/>
                </a:cubicBezTo>
                <a:cubicBezTo>
                  <a:pt x="f64" y="f5"/>
                  <a:pt x="f65" y="f66"/>
                  <a:pt x="f67" y="f54"/>
                </a:cubicBezTo>
              </a:path>
            </a:pathLst>
          </a:custGeom>
          <a:noFill/>
          <a:ln w="22320">
            <a:solidFill>
              <a:srgbClr val="333399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0" name="Forme libre 29"/>
          <p:cNvSpPr/>
          <p:nvPr/>
        </p:nvSpPr>
        <p:spPr>
          <a:xfrm>
            <a:off x="3095640" y="4892760"/>
            <a:ext cx="2612880" cy="6901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FF00"/>
                </a:solidFill>
                <a:latin typeface="Comic Sans MS" pitchFamily="66"/>
                <a:ea typeface="Lucida Sans" pitchFamily="2"/>
                <a:cs typeface="Lucida Sans" pitchFamily="2"/>
              </a:rPr>
              <a:t>Impact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FF00"/>
                </a:solidFill>
                <a:latin typeface="Comic Sans MS" pitchFamily="66"/>
                <a:ea typeface="Lucida Sans" pitchFamily="2"/>
                <a:cs typeface="Lucida Sans" pitchFamily="2"/>
              </a:rPr>
              <a:t>Géochimique</a:t>
            </a:r>
          </a:p>
        </p:txBody>
      </p:sp>
      <p:sp>
        <p:nvSpPr>
          <p:cNvPr id="31" name="Forme libre 30"/>
          <p:cNvSpPr/>
          <p:nvPr/>
        </p:nvSpPr>
        <p:spPr>
          <a:xfrm>
            <a:off x="4038479" y="6899400"/>
            <a:ext cx="1306800" cy="328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Lucida Sans" pitchFamily="2"/>
                <a:cs typeface="Lucida Sans" pitchFamily="2"/>
              </a:rPr>
              <a:t>biosphere</a:t>
            </a:r>
          </a:p>
        </p:txBody>
      </p:sp>
      <p:sp>
        <p:nvSpPr>
          <p:cNvPr id="32" name="Forme libre 31"/>
          <p:cNvSpPr/>
          <p:nvPr/>
        </p:nvSpPr>
        <p:spPr>
          <a:xfrm>
            <a:off x="3919680" y="6899400"/>
            <a:ext cx="1425600" cy="366480"/>
          </a:xfrm>
          <a:custGeom>
            <a:avLst>
              <a:gd name="f0" fmla="val 93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3" name="Connecteur droit 32"/>
          <p:cNvSpPr/>
          <p:nvPr/>
        </p:nvSpPr>
        <p:spPr>
          <a:xfrm flipH="1">
            <a:off x="4025880" y="6777000"/>
            <a:ext cx="2279520" cy="1800"/>
          </a:xfrm>
          <a:prstGeom prst="line">
            <a:avLst/>
          </a:prstGeom>
          <a:noFill/>
          <a:ln w="22320">
            <a:solidFill>
              <a:srgbClr val="339966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4" name="Forme libre 33"/>
          <p:cNvSpPr/>
          <p:nvPr/>
        </p:nvSpPr>
        <p:spPr>
          <a:xfrm>
            <a:off x="5106960" y="6534000"/>
            <a:ext cx="119160" cy="244800"/>
          </a:xfrm>
          <a:custGeom>
            <a:avLst>
              <a:gd name="f0" fmla="val 29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33330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5" name="Forme libre 34"/>
          <p:cNvSpPr/>
          <p:nvPr/>
        </p:nvSpPr>
        <p:spPr>
          <a:xfrm>
            <a:off x="4987800" y="6351480"/>
            <a:ext cx="357480" cy="2444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200 f10 1"/>
              <a:gd name="f16" fmla="*/ 18400 f10 1"/>
              <a:gd name="f17" fmla="*/ 18400 f11 1"/>
              <a:gd name="f18" fmla="*/ 3200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3160 f10 1"/>
              <a:gd name="f25" fmla="*/ 3160 f11 1"/>
              <a:gd name="f26" fmla="*/ 0 f10 1"/>
              <a:gd name="f27" fmla="*/ 10800 f11 1"/>
              <a:gd name="f28" fmla="*/ 18440 f11 1"/>
              <a:gd name="f29" fmla="*/ 21600 f11 1"/>
              <a:gd name="f30" fmla="*/ 18440 f10 1"/>
              <a:gd name="f31" fmla="*/ 21600 f10 1"/>
              <a:gd name="f32" fmla="+- 0 0 f19"/>
              <a:gd name="f33" fmla="+- f20 0 f1"/>
              <a:gd name="f34" fmla="+- f21 0 f1"/>
              <a:gd name="f35" fmla="*/ f32 f0 1"/>
              <a:gd name="f36" fmla="+- f34 0 f33"/>
              <a:gd name="f37" fmla="*/ f35 1 f5"/>
              <a:gd name="f38" fmla="+- f37 0 f1"/>
              <a:gd name="f39" fmla="cos 1 f38"/>
              <a:gd name="f40" fmla="sin 1 f38"/>
              <a:gd name="f41" fmla="+- 0 0 f39"/>
              <a:gd name="f42" fmla="+- 0 0 f40"/>
              <a:gd name="f43" fmla="*/ 10800 f41 1"/>
              <a:gd name="f44" fmla="*/ 10800 f42 1"/>
              <a:gd name="f45" fmla="*/ f43 f43 1"/>
              <a:gd name="f46" fmla="*/ f44 f44 1"/>
              <a:gd name="f47" fmla="+- f45 f46 0"/>
              <a:gd name="f48" fmla="sqrt f47"/>
              <a:gd name="f49" fmla="*/ f6 1 f48"/>
              <a:gd name="f50" fmla="*/ f41 f49 1"/>
              <a:gd name="f51" fmla="*/ f42 f49 1"/>
              <a:gd name="f52" fmla="+- 10800 0 f50"/>
              <a:gd name="f53" fmla="+- 10800 0 f5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22" y="f23"/>
              </a:cxn>
              <a:cxn ang="f33">
                <a:pos x="f24" y="f25"/>
              </a:cxn>
              <a:cxn ang="f33">
                <a:pos x="f26" y="f27"/>
              </a:cxn>
              <a:cxn ang="f33">
                <a:pos x="f24" y="f28"/>
              </a:cxn>
              <a:cxn ang="f33">
                <a:pos x="f22" y="f29"/>
              </a:cxn>
              <a:cxn ang="f33">
                <a:pos x="f30" y="f28"/>
              </a:cxn>
              <a:cxn ang="f33">
                <a:pos x="f31" y="f27"/>
              </a:cxn>
              <a:cxn ang="f33">
                <a:pos x="f30" y="f25"/>
              </a:cxn>
            </a:cxnLst>
            <a:rect l="f15" t="f18" r="f16" b="f17"/>
            <a:pathLst>
              <a:path w="21600" h="21600">
                <a:moveTo>
                  <a:pt x="f52" y="f53"/>
                </a:moveTo>
                <a:arcTo wR="f9" hR="f9" stAng="f33" swAng="f36"/>
                <a:close/>
              </a:path>
            </a:pathLst>
          </a:custGeom>
          <a:solidFill>
            <a:srgbClr val="339966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6" name="Forme libre 35"/>
          <p:cNvSpPr/>
          <p:nvPr/>
        </p:nvSpPr>
        <p:spPr>
          <a:xfrm>
            <a:off x="5584680" y="6534000"/>
            <a:ext cx="117720" cy="244800"/>
          </a:xfrm>
          <a:custGeom>
            <a:avLst>
              <a:gd name="f0" fmla="val 29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33330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7" name="Forme libre 36"/>
          <p:cNvSpPr/>
          <p:nvPr/>
        </p:nvSpPr>
        <p:spPr>
          <a:xfrm>
            <a:off x="5464080" y="6292799"/>
            <a:ext cx="357120" cy="304920"/>
          </a:xfrm>
          <a:custGeom>
            <a:avLst/>
            <a:gdLst>
              <a:gd name="f0" fmla="val 0"/>
              <a:gd name="f1" fmla="val 494"/>
              <a:gd name="f2" fmla="val 991"/>
              <a:gd name="f3" fmla="val 846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992" h="847">
                <a:moveTo>
                  <a:pt x="f1" y="f0"/>
                </a:moveTo>
                <a:lnTo>
                  <a:pt x="f2" y="f3"/>
                </a:lnTo>
                <a:lnTo>
                  <a:pt x="f0" y="f3"/>
                </a:lnTo>
                <a:lnTo>
                  <a:pt x="f1" y="f0"/>
                </a:ln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8" name="Forme libre 37"/>
          <p:cNvSpPr/>
          <p:nvPr/>
        </p:nvSpPr>
        <p:spPr>
          <a:xfrm>
            <a:off x="8545680" y="6899400"/>
            <a:ext cx="1306440" cy="328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Lucida Sans" pitchFamily="2"/>
                <a:cs typeface="Lucida Sans" pitchFamily="2"/>
              </a:rPr>
              <a:t>Ocean</a:t>
            </a:r>
          </a:p>
        </p:txBody>
      </p:sp>
      <p:sp>
        <p:nvSpPr>
          <p:cNvPr id="39" name="Forme libre 38"/>
          <p:cNvSpPr/>
          <p:nvPr/>
        </p:nvSpPr>
        <p:spPr>
          <a:xfrm>
            <a:off x="8174160" y="6899400"/>
            <a:ext cx="1425600" cy="366480"/>
          </a:xfrm>
          <a:custGeom>
            <a:avLst>
              <a:gd name="f0" fmla="val 93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grpSp>
        <p:nvGrpSpPr>
          <p:cNvPr id="40" name="Groupe 39"/>
          <p:cNvGrpSpPr/>
          <p:nvPr/>
        </p:nvGrpSpPr>
        <p:grpSpPr>
          <a:xfrm>
            <a:off x="6872400" y="7115040"/>
            <a:ext cx="2614680" cy="3240"/>
            <a:chOff x="6872400" y="7115040"/>
            <a:chExt cx="2614680" cy="3240"/>
          </a:xfrm>
        </p:grpSpPr>
        <p:sp>
          <p:nvSpPr>
            <p:cNvPr id="41" name="Forme libre 40"/>
            <p:cNvSpPr/>
            <p:nvPr/>
          </p:nvSpPr>
          <p:spPr>
            <a:xfrm>
              <a:off x="6872400" y="7115040"/>
              <a:ext cx="976319" cy="1800"/>
            </a:xfrm>
            <a:custGeom>
              <a:avLst/>
              <a:gdLst>
                <a:gd name="f0" fmla="val 0"/>
                <a:gd name="f1" fmla="val 271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713" h="1">
                  <a:moveTo>
                    <a:pt x="f1" y="f0"/>
                  </a:moveTo>
                  <a:lnTo>
                    <a:pt x="f0" y="f0"/>
                  </a:lnTo>
                  <a:lnTo>
                    <a:pt x="f0" y="f0"/>
                  </a:lnTo>
                  <a:lnTo>
                    <a:pt x="f1" y="f0"/>
                  </a:lnTo>
                </a:path>
              </a:pathLst>
            </a:custGeom>
            <a:noFill/>
            <a:ln w="9360">
              <a:solidFill>
                <a:srgbClr val="808080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42" name="Forme libre 41"/>
            <p:cNvSpPr/>
            <p:nvPr/>
          </p:nvSpPr>
          <p:spPr>
            <a:xfrm>
              <a:off x="9485280" y="7115040"/>
              <a:ext cx="1800" cy="1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200 f10 1"/>
                <a:gd name="f16" fmla="*/ 18400 f10 1"/>
                <a:gd name="f17" fmla="*/ 18400 f11 1"/>
                <a:gd name="f18" fmla="*/ 3200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3160 f10 1"/>
                <a:gd name="f25" fmla="*/ 3160 f11 1"/>
                <a:gd name="f26" fmla="*/ 0 f10 1"/>
                <a:gd name="f27" fmla="*/ 10800 f11 1"/>
                <a:gd name="f28" fmla="*/ 18440 f11 1"/>
                <a:gd name="f29" fmla="*/ 21600 f11 1"/>
                <a:gd name="f30" fmla="*/ 18440 f10 1"/>
                <a:gd name="f31" fmla="*/ 21600 f10 1"/>
                <a:gd name="f32" fmla="+- 0 0 f19"/>
                <a:gd name="f33" fmla="+- f20 0 f1"/>
                <a:gd name="f34" fmla="+- f21 0 f1"/>
                <a:gd name="f35" fmla="*/ f32 f0 1"/>
                <a:gd name="f36" fmla="+- f34 0 f33"/>
                <a:gd name="f37" fmla="*/ f35 1 f5"/>
                <a:gd name="f38" fmla="+- f37 0 f1"/>
                <a:gd name="f39" fmla="cos 1 f38"/>
                <a:gd name="f40" fmla="sin 1 f38"/>
                <a:gd name="f41" fmla="+- 0 0 f39"/>
                <a:gd name="f42" fmla="+- 0 0 f40"/>
                <a:gd name="f43" fmla="*/ 10800 f41 1"/>
                <a:gd name="f44" fmla="*/ 10800 f42 1"/>
                <a:gd name="f45" fmla="*/ f43 f43 1"/>
                <a:gd name="f46" fmla="*/ f44 f44 1"/>
                <a:gd name="f47" fmla="+- f45 f46 0"/>
                <a:gd name="f48" fmla="sqrt f47"/>
                <a:gd name="f49" fmla="*/ f6 1 f48"/>
                <a:gd name="f50" fmla="*/ f41 f49 1"/>
                <a:gd name="f51" fmla="*/ f42 f49 1"/>
                <a:gd name="f52" fmla="+- 10800 0 f50"/>
                <a:gd name="f53" fmla="+- 10800 0 f5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22" y="f23"/>
                </a:cxn>
                <a:cxn ang="f33">
                  <a:pos x="f24" y="f25"/>
                </a:cxn>
                <a:cxn ang="f33">
                  <a:pos x="f26" y="f27"/>
                </a:cxn>
                <a:cxn ang="f33">
                  <a:pos x="f24" y="f28"/>
                </a:cxn>
                <a:cxn ang="f33">
                  <a:pos x="f22" y="f29"/>
                </a:cxn>
                <a:cxn ang="f33">
                  <a:pos x="f30" y="f28"/>
                </a:cxn>
                <a:cxn ang="f33">
                  <a:pos x="f31" y="f27"/>
                </a:cxn>
                <a:cxn ang="f33">
                  <a:pos x="f30" y="f25"/>
                </a:cxn>
              </a:cxnLst>
              <a:rect l="f15" t="f18" r="f16" b="f17"/>
              <a:pathLst>
                <a:path w="21600" h="21600">
                  <a:moveTo>
                    <a:pt x="f52" y="f53"/>
                  </a:moveTo>
                  <a:arcTo wR="f9" hR="f9" stAng="f33" swAng="f36"/>
                  <a:close/>
                </a:path>
              </a:pathLst>
            </a:custGeom>
            <a:solidFill>
              <a:srgbClr val="009999"/>
            </a:solidFill>
            <a:ln w="9360">
              <a:solidFill>
                <a:srgbClr val="808080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43" name="Forme libre 42"/>
            <p:cNvSpPr/>
            <p:nvPr/>
          </p:nvSpPr>
          <p:spPr>
            <a:xfrm>
              <a:off x="9028080" y="7115040"/>
              <a:ext cx="1800" cy="1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200 f10 1"/>
                <a:gd name="f16" fmla="*/ 18400 f10 1"/>
                <a:gd name="f17" fmla="*/ 18400 f11 1"/>
                <a:gd name="f18" fmla="*/ 3200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3160 f10 1"/>
                <a:gd name="f25" fmla="*/ 3160 f11 1"/>
                <a:gd name="f26" fmla="*/ 0 f10 1"/>
                <a:gd name="f27" fmla="*/ 10800 f11 1"/>
                <a:gd name="f28" fmla="*/ 18440 f11 1"/>
                <a:gd name="f29" fmla="*/ 21600 f11 1"/>
                <a:gd name="f30" fmla="*/ 18440 f10 1"/>
                <a:gd name="f31" fmla="*/ 21600 f10 1"/>
                <a:gd name="f32" fmla="+- 0 0 f19"/>
                <a:gd name="f33" fmla="+- f20 0 f1"/>
                <a:gd name="f34" fmla="+- f21 0 f1"/>
                <a:gd name="f35" fmla="*/ f32 f0 1"/>
                <a:gd name="f36" fmla="+- f34 0 f33"/>
                <a:gd name="f37" fmla="*/ f35 1 f5"/>
                <a:gd name="f38" fmla="+- f37 0 f1"/>
                <a:gd name="f39" fmla="cos 1 f38"/>
                <a:gd name="f40" fmla="sin 1 f38"/>
                <a:gd name="f41" fmla="+- 0 0 f39"/>
                <a:gd name="f42" fmla="+- 0 0 f40"/>
                <a:gd name="f43" fmla="*/ 10800 f41 1"/>
                <a:gd name="f44" fmla="*/ 10800 f42 1"/>
                <a:gd name="f45" fmla="*/ f43 f43 1"/>
                <a:gd name="f46" fmla="*/ f44 f44 1"/>
                <a:gd name="f47" fmla="+- f45 f46 0"/>
                <a:gd name="f48" fmla="sqrt f47"/>
                <a:gd name="f49" fmla="*/ f6 1 f48"/>
                <a:gd name="f50" fmla="*/ f41 f49 1"/>
                <a:gd name="f51" fmla="*/ f42 f49 1"/>
                <a:gd name="f52" fmla="+- 10800 0 f50"/>
                <a:gd name="f53" fmla="+- 10800 0 f5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22" y="f23"/>
                </a:cxn>
                <a:cxn ang="f33">
                  <a:pos x="f24" y="f25"/>
                </a:cxn>
                <a:cxn ang="f33">
                  <a:pos x="f26" y="f27"/>
                </a:cxn>
                <a:cxn ang="f33">
                  <a:pos x="f24" y="f28"/>
                </a:cxn>
                <a:cxn ang="f33">
                  <a:pos x="f22" y="f29"/>
                </a:cxn>
                <a:cxn ang="f33">
                  <a:pos x="f30" y="f28"/>
                </a:cxn>
                <a:cxn ang="f33">
                  <a:pos x="f31" y="f27"/>
                </a:cxn>
                <a:cxn ang="f33">
                  <a:pos x="f30" y="f25"/>
                </a:cxn>
              </a:cxnLst>
              <a:rect l="f15" t="f18" r="f16" b="f17"/>
              <a:pathLst>
                <a:path w="21600" h="21600">
                  <a:moveTo>
                    <a:pt x="f52" y="f53"/>
                  </a:moveTo>
                  <a:arcTo wR="f9" hR="f9" stAng="f33" swAng="f36"/>
                  <a:close/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44" name="Groupe 43"/>
            <p:cNvGrpSpPr/>
            <p:nvPr/>
          </p:nvGrpSpPr>
          <p:grpSpPr>
            <a:xfrm>
              <a:off x="8557920" y="7115040"/>
              <a:ext cx="419399" cy="3240"/>
              <a:chOff x="8557920" y="7115040"/>
              <a:chExt cx="419399" cy="3240"/>
            </a:xfrm>
          </p:grpSpPr>
          <p:sp>
            <p:nvSpPr>
              <p:cNvPr id="45" name="Forme libre 44"/>
              <p:cNvSpPr/>
              <p:nvPr/>
            </p:nvSpPr>
            <p:spPr>
              <a:xfrm rot="10800000">
                <a:off x="8557920" y="7116840"/>
                <a:ext cx="19080" cy="1440"/>
              </a:xfrm>
              <a:custGeom>
                <a:avLst>
                  <a:gd name="f0" fmla="val 10800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sp>
            <p:nvSpPr>
              <p:cNvPr id="46" name="Forme libre 45"/>
              <p:cNvSpPr/>
              <p:nvPr/>
            </p:nvSpPr>
            <p:spPr>
              <a:xfrm>
                <a:off x="8561519" y="7115040"/>
                <a:ext cx="415800" cy="1800"/>
              </a:xfrm>
              <a:custGeom>
                <a:avLst/>
                <a:gdLst>
                  <a:gd name="f0" fmla="val 0"/>
                  <a:gd name="f1" fmla="val 51"/>
                  <a:gd name="f2" fmla="val 103"/>
                  <a:gd name="f3" fmla="val 158"/>
                  <a:gd name="f4" fmla="val 217"/>
                  <a:gd name="f5" fmla="val 290"/>
                  <a:gd name="f6" fmla="val 354"/>
                  <a:gd name="f7" fmla="val 439"/>
                  <a:gd name="f8" fmla="val 512"/>
                  <a:gd name="f9" fmla="val 593"/>
                  <a:gd name="f10" fmla="val 678"/>
                  <a:gd name="f11" fmla="val 770"/>
                  <a:gd name="f12" fmla="val 862"/>
                  <a:gd name="f13" fmla="val 951"/>
                  <a:gd name="f14" fmla="val 1055"/>
                  <a:gd name="f15" fmla="val 1156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1157" h="1">
                    <a:moveTo>
                      <a:pt x="f0" y="f0"/>
                    </a:moveTo>
                    <a:lnTo>
                      <a:pt x="f1" y="f0"/>
                    </a:lnTo>
                    <a:lnTo>
                      <a:pt x="f2" y="f0"/>
                    </a:lnTo>
                    <a:lnTo>
                      <a:pt x="f3" y="f0"/>
                    </a:lnTo>
                    <a:lnTo>
                      <a:pt x="f4" y="f0"/>
                    </a:lnTo>
                    <a:lnTo>
                      <a:pt x="f5" y="f0"/>
                    </a:lnTo>
                    <a:lnTo>
                      <a:pt x="f6" y="f0"/>
                    </a:lnTo>
                    <a:lnTo>
                      <a:pt x="f7" y="f0"/>
                    </a:lnTo>
                    <a:lnTo>
                      <a:pt x="f8" y="f0"/>
                    </a:lnTo>
                    <a:lnTo>
                      <a:pt x="f9" y="f0"/>
                    </a:lnTo>
                    <a:lnTo>
                      <a:pt x="f10" y="f0"/>
                    </a:lnTo>
                    <a:lnTo>
                      <a:pt x="f11" y="f0"/>
                    </a:lnTo>
                    <a:lnTo>
                      <a:pt x="f12" y="f0"/>
                    </a:lnTo>
                    <a:lnTo>
                      <a:pt x="f13" y="f0"/>
                    </a:lnTo>
                    <a:lnTo>
                      <a:pt x="f14" y="f0"/>
                    </a:lnTo>
                    <a:lnTo>
                      <a:pt x="f15" y="f0"/>
                    </a:lnTo>
                  </a:path>
                </a:pathLst>
              </a:custGeom>
              <a:noFill/>
              <a:ln w="1584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</p:grpSp>
      </p:grpSp>
      <p:sp>
        <p:nvSpPr>
          <p:cNvPr id="47" name="Forme libre 46"/>
          <p:cNvSpPr/>
          <p:nvPr/>
        </p:nvSpPr>
        <p:spPr>
          <a:xfrm>
            <a:off x="3570120" y="5743440"/>
            <a:ext cx="6415200" cy="1641599"/>
          </a:xfrm>
          <a:custGeom>
            <a:avLst>
              <a:gd name="f0" fmla="val 2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25560">
            <a:solidFill>
              <a:srgbClr val="00FF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8" name="Forme libre 47"/>
          <p:cNvSpPr/>
          <p:nvPr/>
        </p:nvSpPr>
        <p:spPr>
          <a:xfrm>
            <a:off x="5468760" y="4973760"/>
            <a:ext cx="712800" cy="730080"/>
          </a:xfrm>
          <a:custGeom>
            <a:avLst/>
            <a:gdLst>
              <a:gd name="f0" fmla="val 0"/>
              <a:gd name="f1" fmla="val 495"/>
              <a:gd name="f2" fmla="val 493"/>
              <a:gd name="f3" fmla="val 1520"/>
              <a:gd name="f4" fmla="val 1519"/>
              <a:gd name="f5" fmla="val 988"/>
              <a:gd name="f6" fmla="val 2027"/>
              <a:gd name="f7" fmla="val 1980"/>
              <a:gd name="f8" fmla="val 1521"/>
              <a:gd name="f9" fmla="val 1485"/>
              <a:gd name="f10" fmla="val 1486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1981" h="2028">
                <a:moveTo>
                  <a:pt x="f1" y="f0"/>
                </a:moveTo>
                <a:lnTo>
                  <a:pt x="f2" y="f3"/>
                </a:lnTo>
                <a:lnTo>
                  <a:pt x="f0" y="f4"/>
                </a:lnTo>
                <a:lnTo>
                  <a:pt x="f5" y="f6"/>
                </a:lnTo>
                <a:lnTo>
                  <a:pt x="f7" y="f8"/>
                </a:lnTo>
                <a:lnTo>
                  <a:pt x="f9" y="f3"/>
                </a:lnTo>
                <a:lnTo>
                  <a:pt x="f10" y="f0"/>
                </a:lnTo>
                <a:lnTo>
                  <a:pt x="f1" y="f0"/>
                </a:ln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grpSp>
        <p:nvGrpSpPr>
          <p:cNvPr id="49" name="Groupe 48"/>
          <p:cNvGrpSpPr/>
          <p:nvPr/>
        </p:nvGrpSpPr>
        <p:grpSpPr>
          <a:xfrm>
            <a:off x="147600" y="5443559"/>
            <a:ext cx="3317759" cy="1848961"/>
            <a:chOff x="147600" y="5443559"/>
            <a:chExt cx="3317759" cy="1848961"/>
          </a:xfrm>
        </p:grpSpPr>
        <p:sp>
          <p:nvSpPr>
            <p:cNvPr id="50" name="Forme libre 49"/>
            <p:cNvSpPr/>
            <p:nvPr/>
          </p:nvSpPr>
          <p:spPr>
            <a:xfrm>
              <a:off x="1814400" y="5443559"/>
              <a:ext cx="1187640" cy="1635120"/>
            </a:xfrm>
            <a:custGeom>
              <a:avLst/>
              <a:gdLst>
                <a:gd name="f0" fmla="val 0"/>
                <a:gd name="f1" fmla="val 1982"/>
                <a:gd name="f2" fmla="val 2957"/>
                <a:gd name="f3" fmla="val 949"/>
                <a:gd name="f4" fmla="val 3929"/>
                <a:gd name="f5" fmla="val 1894"/>
                <a:gd name="f6" fmla="val 2302"/>
                <a:gd name="f7" fmla="val 4539"/>
                <a:gd name="f8" fmla="val 3296"/>
                <a:gd name="f9" fmla="val 3262"/>
                <a:gd name="f10" fmla="val 2592"/>
                <a:gd name="f11" fmla="val 1431"/>
                <a:gd name="f12" fmla="val 970"/>
                <a:gd name="f13" fmla="val 228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297" h="4540">
                  <a:moveTo>
                    <a:pt x="f0" y="f0"/>
                  </a:moveTo>
                  <a:lnTo>
                    <a:pt x="f0" y="f1"/>
                  </a:lnTo>
                  <a:cubicBezTo>
                    <a:pt x="f0" y="f2"/>
                    <a:pt x="f3" y="f4"/>
                    <a:pt x="f5" y="f4"/>
                  </a:cubicBezTo>
                  <a:lnTo>
                    <a:pt x="f6" y="f4"/>
                  </a:lnTo>
                  <a:lnTo>
                    <a:pt x="f6" y="f7"/>
                  </a:lnTo>
                  <a:lnTo>
                    <a:pt x="f8" y="f9"/>
                  </a:lnTo>
                  <a:lnTo>
                    <a:pt x="f6" y="f1"/>
                  </a:lnTo>
                  <a:lnTo>
                    <a:pt x="f6" y="f10"/>
                  </a:lnTo>
                  <a:lnTo>
                    <a:pt x="f5" y="f10"/>
                  </a:lnTo>
                  <a:cubicBezTo>
                    <a:pt x="f11" y="f10"/>
                    <a:pt x="f12" y="f13"/>
                    <a:pt x="f12" y="f1"/>
                  </a:cubicBezTo>
                  <a:lnTo>
                    <a:pt x="f12" y="f0"/>
                  </a:lnTo>
                  <a:lnTo>
                    <a:pt x="f0" y="f0"/>
                  </a:lnTo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51" name="Forme libre 50"/>
            <p:cNvSpPr/>
            <p:nvPr/>
          </p:nvSpPr>
          <p:spPr>
            <a:xfrm>
              <a:off x="147600" y="5989680"/>
              <a:ext cx="3317759" cy="13028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90000"/>
                </a:lnSpc>
                <a:spcBef>
                  <a:spcPts val="1247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000" b="0" i="0" u="none" strike="noStrike" baseline="0">
                  <a:ln>
                    <a:noFill/>
                  </a:ln>
                  <a:solidFill>
                    <a:srgbClr val="FF0000"/>
                  </a:solidFill>
                  <a:latin typeface="Comic Sans MS" pitchFamily="66"/>
                  <a:ea typeface="Lucida Sans" pitchFamily="2"/>
                  <a:cs typeface="Lucida Sans" pitchFamily="2"/>
                </a:rPr>
                <a:t>Impact</a:t>
              </a:r>
            </a:p>
            <a:p>
              <a:pPr marL="0" marR="0" lvl="0" indent="0" algn="l" rtl="0" hangingPunct="1">
                <a:lnSpc>
                  <a:spcPct val="100000"/>
                </a:lnSpc>
                <a:spcBef>
                  <a:spcPts val="1247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000" b="0" i="0" u="none" strike="noStrike" baseline="0">
                  <a:ln>
                    <a:noFill/>
                  </a:ln>
                  <a:solidFill>
                    <a:srgbClr val="FF0000"/>
                  </a:solidFill>
                  <a:latin typeface="Comic Sans MS" pitchFamily="66"/>
                  <a:ea typeface="Lucida Sans" pitchFamily="2"/>
                  <a:cs typeface="Lucida Sans" pitchFamily="2"/>
                </a:rPr>
                <a:t>climatique</a:t>
              </a:r>
            </a:p>
            <a:p>
              <a:pPr marL="0" marR="0" lvl="0" indent="0" algn="l" rtl="0" hangingPunct="1">
                <a:lnSpc>
                  <a:spcPct val="100000"/>
                </a:lnSpc>
                <a:spcBef>
                  <a:spcPts val="1247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GB" sz="2000" b="0" i="0" u="none" strike="noStrike" baseline="0">
                <a:ln>
                  <a:noFill/>
                </a:ln>
                <a:solidFill>
                  <a:srgbClr val="FF0000"/>
                </a:solidFill>
                <a:latin typeface="Comic Sans MS" pitchFamily="66"/>
                <a:ea typeface="Lucida Sans" pitchFamily="2"/>
                <a:cs typeface="Lucida Sans" pitchFamily="2"/>
              </a:endParaRPr>
            </a:p>
          </p:txBody>
        </p:sp>
      </p:grpSp>
      <p:sp>
        <p:nvSpPr>
          <p:cNvPr id="52" name="Forme libre 51"/>
          <p:cNvSpPr/>
          <p:nvPr/>
        </p:nvSpPr>
        <p:spPr>
          <a:xfrm>
            <a:off x="701640" y="122760"/>
            <a:ext cx="9304200" cy="706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2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Quelques incertitudes:</a:t>
            </a:r>
            <a:r>
              <a:rPr lang="en-GB" sz="3200" b="0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 Rétroaction climat-carbone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534960" y="1343160"/>
            <a:ext cx="7566120" cy="4019760"/>
            <a:chOff x="534960" y="1343160"/>
            <a:chExt cx="7566120" cy="4019760"/>
          </a:xfrm>
        </p:grpSpPr>
        <p:sp>
          <p:nvSpPr>
            <p:cNvPr id="3" name="Forme libre 2"/>
            <p:cNvSpPr/>
            <p:nvPr/>
          </p:nvSpPr>
          <p:spPr>
            <a:xfrm>
              <a:off x="534960" y="3940200"/>
              <a:ext cx="2970360" cy="12589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200 f10 1"/>
                <a:gd name="f16" fmla="*/ 18400 f10 1"/>
                <a:gd name="f17" fmla="*/ 18400 f11 1"/>
                <a:gd name="f18" fmla="*/ 3200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3160 f10 1"/>
                <a:gd name="f25" fmla="*/ 3160 f11 1"/>
                <a:gd name="f26" fmla="*/ 0 f10 1"/>
                <a:gd name="f27" fmla="*/ 10800 f11 1"/>
                <a:gd name="f28" fmla="*/ 18440 f11 1"/>
                <a:gd name="f29" fmla="*/ 21600 f11 1"/>
                <a:gd name="f30" fmla="*/ 18440 f10 1"/>
                <a:gd name="f31" fmla="*/ 21600 f10 1"/>
                <a:gd name="f32" fmla="+- 0 0 f19"/>
                <a:gd name="f33" fmla="+- f20 0 f1"/>
                <a:gd name="f34" fmla="+- f21 0 f1"/>
                <a:gd name="f35" fmla="*/ f32 f0 1"/>
                <a:gd name="f36" fmla="+- f34 0 f33"/>
                <a:gd name="f37" fmla="*/ f35 1 f5"/>
                <a:gd name="f38" fmla="+- f37 0 f1"/>
                <a:gd name="f39" fmla="cos 1 f38"/>
                <a:gd name="f40" fmla="sin 1 f38"/>
                <a:gd name="f41" fmla="+- 0 0 f39"/>
                <a:gd name="f42" fmla="+- 0 0 f40"/>
                <a:gd name="f43" fmla="*/ 10800 f41 1"/>
                <a:gd name="f44" fmla="*/ 10800 f42 1"/>
                <a:gd name="f45" fmla="*/ f43 f43 1"/>
                <a:gd name="f46" fmla="*/ f44 f44 1"/>
                <a:gd name="f47" fmla="+- f45 f46 0"/>
                <a:gd name="f48" fmla="sqrt f47"/>
                <a:gd name="f49" fmla="*/ f6 1 f48"/>
                <a:gd name="f50" fmla="*/ f41 f49 1"/>
                <a:gd name="f51" fmla="*/ f42 f49 1"/>
                <a:gd name="f52" fmla="+- 10800 0 f50"/>
                <a:gd name="f53" fmla="+- 10800 0 f5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22" y="f23"/>
                </a:cxn>
                <a:cxn ang="f33">
                  <a:pos x="f24" y="f25"/>
                </a:cxn>
                <a:cxn ang="f33">
                  <a:pos x="f26" y="f27"/>
                </a:cxn>
                <a:cxn ang="f33">
                  <a:pos x="f24" y="f28"/>
                </a:cxn>
                <a:cxn ang="f33">
                  <a:pos x="f22" y="f29"/>
                </a:cxn>
                <a:cxn ang="f33">
                  <a:pos x="f30" y="f28"/>
                </a:cxn>
                <a:cxn ang="f33">
                  <a:pos x="f31" y="f27"/>
                </a:cxn>
                <a:cxn ang="f33">
                  <a:pos x="f30" y="f25"/>
                </a:cxn>
              </a:cxnLst>
              <a:rect l="f15" t="f18" r="f16" b="f17"/>
              <a:pathLst>
                <a:path w="21600" h="21600">
                  <a:moveTo>
                    <a:pt x="f52" y="f53"/>
                  </a:moveTo>
                  <a:arcTo wR="f9" hR="f9" stAng="f33" swAng="f36"/>
                  <a:close/>
                </a:path>
              </a:pathLst>
            </a:custGeom>
            <a:noFill/>
            <a:ln w="19080">
              <a:solidFill>
                <a:srgbClr val="0000FF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4" name="Forme libre 3"/>
            <p:cNvSpPr/>
            <p:nvPr/>
          </p:nvSpPr>
          <p:spPr>
            <a:xfrm>
              <a:off x="1009799" y="4367159"/>
              <a:ext cx="2493720" cy="3913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90000"/>
                </a:lnSpc>
                <a:spcBef>
                  <a:spcPts val="1247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0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Comic Sans MS" pitchFamily="66"/>
                  <a:ea typeface="Lucida Sans" pitchFamily="2"/>
                  <a:cs typeface="Lucida Sans" pitchFamily="2"/>
                </a:rPr>
                <a:t>CLIMAT</a:t>
              </a:r>
            </a:p>
          </p:txBody>
        </p:sp>
        <p:sp>
          <p:nvSpPr>
            <p:cNvPr id="5" name="Forme libre 4"/>
            <p:cNvSpPr/>
            <p:nvPr/>
          </p:nvSpPr>
          <p:spPr>
            <a:xfrm>
              <a:off x="4184639" y="3854519"/>
              <a:ext cx="1379519" cy="3913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90000"/>
                </a:lnSpc>
                <a:spcBef>
                  <a:spcPts val="1247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0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Comic Sans MS" pitchFamily="66"/>
                  <a:ea typeface="Lucida Sans" pitchFamily="2"/>
                  <a:cs typeface="Lucida Sans" pitchFamily="2"/>
                </a:rPr>
                <a:t>1860</a:t>
              </a:r>
            </a:p>
          </p:txBody>
        </p:sp>
        <p:sp>
          <p:nvSpPr>
            <p:cNvPr id="6" name="Forme libre 5"/>
            <p:cNvSpPr/>
            <p:nvPr/>
          </p:nvSpPr>
          <p:spPr>
            <a:xfrm>
              <a:off x="6586560" y="3854519"/>
              <a:ext cx="979560" cy="3913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90000"/>
                </a:lnSpc>
                <a:spcBef>
                  <a:spcPts val="1247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0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Comic Sans MS" pitchFamily="66"/>
                  <a:ea typeface="Lucida Sans" pitchFamily="2"/>
                  <a:cs typeface="Lucida Sans" pitchFamily="2"/>
                </a:rPr>
                <a:t>2100</a:t>
              </a:r>
            </a:p>
          </p:txBody>
        </p:sp>
        <p:sp>
          <p:nvSpPr>
            <p:cNvPr id="7" name="Connecteur droit 6"/>
            <p:cNvSpPr/>
            <p:nvPr/>
          </p:nvSpPr>
          <p:spPr>
            <a:xfrm>
              <a:off x="4262400" y="2413080"/>
              <a:ext cx="1800" cy="1382759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  <a:head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8" name="Connecteur droit 7"/>
            <p:cNvSpPr/>
            <p:nvPr/>
          </p:nvSpPr>
          <p:spPr>
            <a:xfrm>
              <a:off x="4262400" y="3790800"/>
              <a:ext cx="3557519" cy="180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9" name="Groupe 8"/>
            <p:cNvGrpSpPr/>
            <p:nvPr/>
          </p:nvGrpSpPr>
          <p:grpSpPr>
            <a:xfrm>
              <a:off x="4513321" y="2671920"/>
              <a:ext cx="2930399" cy="809280"/>
              <a:chOff x="4513321" y="2671920"/>
              <a:chExt cx="2930399" cy="809280"/>
            </a:xfrm>
          </p:grpSpPr>
          <p:sp>
            <p:nvSpPr>
              <p:cNvPr id="10" name="Forme libre 9"/>
              <p:cNvSpPr/>
              <p:nvPr/>
            </p:nvSpPr>
            <p:spPr>
              <a:xfrm rot="10800000">
                <a:off x="4513321" y="2695320"/>
                <a:ext cx="2571839" cy="785880"/>
              </a:xfrm>
              <a:custGeom>
                <a:avLst>
                  <a:gd name="f0" fmla="val 43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sp>
            <p:nvSpPr>
              <p:cNvPr id="11" name="Forme libre 10"/>
              <p:cNvSpPr/>
              <p:nvPr/>
            </p:nvSpPr>
            <p:spPr>
              <a:xfrm>
                <a:off x="4862520" y="2671920"/>
                <a:ext cx="2581200" cy="796680"/>
              </a:xfrm>
              <a:custGeom>
                <a:avLst/>
                <a:gdLst>
                  <a:gd name="f0" fmla="val 0"/>
                  <a:gd name="f1" fmla="val 2211"/>
                  <a:gd name="f2" fmla="val 192"/>
                  <a:gd name="f3" fmla="val 2209"/>
                  <a:gd name="f4" fmla="val 384"/>
                  <a:gd name="f5" fmla="val 2206"/>
                  <a:gd name="f6" fmla="val 576"/>
                  <a:gd name="f7" fmla="val 2201"/>
                  <a:gd name="f8" fmla="val 770"/>
                  <a:gd name="f9" fmla="val 2193"/>
                  <a:gd name="f10" fmla="val 962"/>
                  <a:gd name="f11" fmla="val 2183"/>
                  <a:gd name="f12" fmla="val 1152"/>
                  <a:gd name="f13" fmla="val 2171"/>
                  <a:gd name="f14" fmla="val 1344"/>
                  <a:gd name="f15" fmla="val 2157"/>
                  <a:gd name="f16" fmla="val 1535"/>
                  <a:gd name="f17" fmla="val 2140"/>
                  <a:gd name="f18" fmla="val 1723"/>
                  <a:gd name="f19" fmla="val 2122"/>
                  <a:gd name="f20" fmla="val 1911"/>
                  <a:gd name="f21" fmla="val 2103"/>
                  <a:gd name="f22" fmla="val 2097"/>
                  <a:gd name="f23" fmla="val 2079"/>
                  <a:gd name="f24" fmla="val 2283"/>
                  <a:gd name="f25" fmla="val 2055"/>
                  <a:gd name="f26" fmla="val 2468"/>
                  <a:gd name="f27" fmla="val 2028"/>
                  <a:gd name="f28" fmla="val 2650"/>
                  <a:gd name="f29" fmla="val 2000"/>
                  <a:gd name="f30" fmla="val 2827"/>
                  <a:gd name="f31" fmla="val 1969"/>
                  <a:gd name="f32" fmla="val 3006"/>
                  <a:gd name="f33" fmla="val 1936"/>
                  <a:gd name="f34" fmla="val 3186"/>
                  <a:gd name="f35" fmla="val 1901"/>
                  <a:gd name="f36" fmla="val 3360"/>
                  <a:gd name="f37" fmla="val 1863"/>
                  <a:gd name="f38" fmla="val 3532"/>
                  <a:gd name="f39" fmla="val 1825"/>
                  <a:gd name="f40" fmla="val 3704"/>
                  <a:gd name="f41" fmla="val 1785"/>
                  <a:gd name="f42" fmla="val 3870"/>
                  <a:gd name="f43" fmla="val 1742"/>
                  <a:gd name="f44" fmla="val 4036"/>
                  <a:gd name="f45" fmla="val 1697"/>
                  <a:gd name="f46" fmla="val 4198"/>
                  <a:gd name="f47" fmla="val 1652"/>
                  <a:gd name="f48" fmla="val 4360"/>
                  <a:gd name="f49" fmla="val 1605"/>
                  <a:gd name="f50" fmla="val 4516"/>
                  <a:gd name="f51" fmla="val 1555"/>
                  <a:gd name="f52" fmla="val 4672"/>
                  <a:gd name="f53" fmla="val 1505"/>
                  <a:gd name="f54" fmla="val 4825"/>
                  <a:gd name="f55" fmla="val 1451"/>
                  <a:gd name="f56" fmla="val 4973"/>
                  <a:gd name="f57" fmla="val 1394"/>
                  <a:gd name="f58" fmla="val 5118"/>
                  <a:gd name="f59" fmla="val 1339"/>
                  <a:gd name="f60" fmla="val 5261"/>
                  <a:gd name="f61" fmla="val 1280"/>
                  <a:gd name="f62" fmla="val 5400"/>
                  <a:gd name="f63" fmla="val 1220"/>
                  <a:gd name="f64" fmla="val 5535"/>
                  <a:gd name="f65" fmla="val 1158"/>
                  <a:gd name="f66" fmla="val 5667"/>
                  <a:gd name="f67" fmla="val 1095"/>
                  <a:gd name="f68" fmla="val 5797"/>
                  <a:gd name="f69" fmla="val 1029"/>
                  <a:gd name="f70" fmla="val 5920"/>
                  <a:gd name="f71" fmla="val 965"/>
                  <a:gd name="f72" fmla="val 6041"/>
                  <a:gd name="f73" fmla="val 895"/>
                  <a:gd name="f74" fmla="val 6158"/>
                  <a:gd name="f75" fmla="val 828"/>
                  <a:gd name="f76" fmla="val 6270"/>
                  <a:gd name="f77" fmla="val 756"/>
                  <a:gd name="f78" fmla="val 6379"/>
                  <a:gd name="f79" fmla="val 686"/>
                  <a:gd name="f80" fmla="val 6486"/>
                  <a:gd name="f81" fmla="val 615"/>
                  <a:gd name="f82" fmla="val 6585"/>
                  <a:gd name="f83" fmla="val 540"/>
                  <a:gd name="f84" fmla="val 6683"/>
                  <a:gd name="f85" fmla="val 466"/>
                  <a:gd name="f86" fmla="val 6774"/>
                  <a:gd name="f87" fmla="val 391"/>
                  <a:gd name="f88" fmla="val 6863"/>
                  <a:gd name="f89" fmla="val 316"/>
                  <a:gd name="f90" fmla="val 6943"/>
                  <a:gd name="f91" fmla="val 237"/>
                  <a:gd name="f92" fmla="val 7024"/>
                  <a:gd name="f93" fmla="val 158"/>
                  <a:gd name="f94" fmla="val 7099"/>
                  <a:gd name="f95" fmla="val 81"/>
                  <a:gd name="f96" fmla="val 7169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7170" h="2212">
                    <a:moveTo>
                      <a:pt x="f0" y="f1"/>
                    </a:moveTo>
                    <a:lnTo>
                      <a:pt x="f2" y="f3"/>
                    </a:lnTo>
                    <a:lnTo>
                      <a:pt x="f4" y="f5"/>
                    </a:lnTo>
                    <a:lnTo>
                      <a:pt x="f6" y="f7"/>
                    </a:lnTo>
                    <a:lnTo>
                      <a:pt x="f8" y="f9"/>
                    </a:ln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20" y="f21"/>
                    </a:lnTo>
                    <a:lnTo>
                      <a:pt x="f22" y="f23"/>
                    </a:lnTo>
                    <a:lnTo>
                      <a:pt x="f24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lnTo>
                      <a:pt x="f46" y="f47"/>
                    </a:lnTo>
                    <a:lnTo>
                      <a:pt x="f48" y="f49"/>
                    </a:lnTo>
                    <a:lnTo>
                      <a:pt x="f50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70" y="f71"/>
                    </a:lnTo>
                    <a:lnTo>
                      <a:pt x="f72" y="f73"/>
                    </a:lnTo>
                    <a:lnTo>
                      <a:pt x="f74" y="f75"/>
                    </a:lnTo>
                    <a:lnTo>
                      <a:pt x="f76" y="f77"/>
                    </a:lnTo>
                    <a:lnTo>
                      <a:pt x="f78" y="f79"/>
                    </a:lnTo>
                    <a:lnTo>
                      <a:pt x="f80" y="f81"/>
                    </a:lnTo>
                    <a:lnTo>
                      <a:pt x="f82" y="f83"/>
                    </a:lnTo>
                    <a:lnTo>
                      <a:pt x="f84" y="f85"/>
                    </a:lnTo>
                    <a:lnTo>
                      <a:pt x="f86" y="f87"/>
                    </a:lnTo>
                    <a:lnTo>
                      <a:pt x="f88" y="f89"/>
                    </a:lnTo>
                    <a:lnTo>
                      <a:pt x="f90" y="f91"/>
                    </a:lnTo>
                    <a:lnTo>
                      <a:pt x="f92" y="f93"/>
                    </a:lnTo>
                    <a:lnTo>
                      <a:pt x="f94" y="f95"/>
                    </a:lnTo>
                    <a:lnTo>
                      <a:pt x="f96" y="f0"/>
                    </a:lnTo>
                  </a:path>
                </a:pathLst>
              </a:custGeom>
              <a:noFill/>
              <a:ln w="9360">
                <a:solidFill>
                  <a:srgbClr val="FF0000"/>
                </a:solidFill>
                <a:custDash>
                  <a:ds d="100000" sp="100000"/>
                  <a:ds d="400000" sp="100000"/>
                </a:custDash>
                <a:round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</p:grpSp>
        <p:sp>
          <p:nvSpPr>
            <p:cNvPr id="12" name="Forme libre 11"/>
            <p:cNvSpPr/>
            <p:nvPr/>
          </p:nvSpPr>
          <p:spPr>
            <a:xfrm>
              <a:off x="4543559" y="2517840"/>
              <a:ext cx="2092319" cy="3913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90000"/>
                </a:lnSpc>
                <a:spcBef>
                  <a:spcPts val="1247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000" b="0" i="1" u="none" strike="noStrike" baseline="0">
                  <a:ln>
                    <a:noFill/>
                  </a:ln>
                  <a:solidFill>
                    <a:srgbClr val="FF0000"/>
                  </a:solidFill>
                  <a:latin typeface="Comic Sans MS" pitchFamily="66"/>
                  <a:ea typeface="Lucida Sans" pitchFamily="2"/>
                  <a:cs typeface="Lucida Sans" pitchFamily="2"/>
                </a:rPr>
                <a:t>IPCC Scenario</a:t>
              </a:r>
            </a:p>
          </p:txBody>
        </p:sp>
        <p:sp>
          <p:nvSpPr>
            <p:cNvPr id="13" name="Forme libre 12"/>
            <p:cNvSpPr/>
            <p:nvPr/>
          </p:nvSpPr>
          <p:spPr>
            <a:xfrm>
              <a:off x="3295800" y="1343160"/>
              <a:ext cx="4805280" cy="35179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200 f10 1"/>
                <a:gd name="f16" fmla="*/ 18400 f10 1"/>
                <a:gd name="f17" fmla="*/ 18400 f11 1"/>
                <a:gd name="f18" fmla="*/ 3200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3160 f10 1"/>
                <a:gd name="f25" fmla="*/ 3160 f11 1"/>
                <a:gd name="f26" fmla="*/ 0 f10 1"/>
                <a:gd name="f27" fmla="*/ 10800 f11 1"/>
                <a:gd name="f28" fmla="*/ 18440 f11 1"/>
                <a:gd name="f29" fmla="*/ 21600 f11 1"/>
                <a:gd name="f30" fmla="*/ 18440 f10 1"/>
                <a:gd name="f31" fmla="*/ 21600 f10 1"/>
                <a:gd name="f32" fmla="+- 0 0 f19"/>
                <a:gd name="f33" fmla="+- f20 0 f1"/>
                <a:gd name="f34" fmla="+- f21 0 f1"/>
                <a:gd name="f35" fmla="*/ f32 f0 1"/>
                <a:gd name="f36" fmla="+- f34 0 f33"/>
                <a:gd name="f37" fmla="*/ f35 1 f5"/>
                <a:gd name="f38" fmla="+- f37 0 f1"/>
                <a:gd name="f39" fmla="cos 1 f38"/>
                <a:gd name="f40" fmla="sin 1 f38"/>
                <a:gd name="f41" fmla="+- 0 0 f39"/>
                <a:gd name="f42" fmla="+- 0 0 f40"/>
                <a:gd name="f43" fmla="*/ 10800 f41 1"/>
                <a:gd name="f44" fmla="*/ 10800 f42 1"/>
                <a:gd name="f45" fmla="*/ f43 f43 1"/>
                <a:gd name="f46" fmla="*/ f44 f44 1"/>
                <a:gd name="f47" fmla="+- f45 f46 0"/>
                <a:gd name="f48" fmla="sqrt f47"/>
                <a:gd name="f49" fmla="*/ f6 1 f48"/>
                <a:gd name="f50" fmla="*/ f41 f49 1"/>
                <a:gd name="f51" fmla="*/ f42 f49 1"/>
                <a:gd name="f52" fmla="+- 10800 0 f50"/>
                <a:gd name="f53" fmla="+- 10800 0 f5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22" y="f23"/>
                </a:cxn>
                <a:cxn ang="f33">
                  <a:pos x="f24" y="f25"/>
                </a:cxn>
                <a:cxn ang="f33">
                  <a:pos x="f26" y="f27"/>
                </a:cxn>
                <a:cxn ang="f33">
                  <a:pos x="f24" y="f28"/>
                </a:cxn>
                <a:cxn ang="f33">
                  <a:pos x="f22" y="f29"/>
                </a:cxn>
                <a:cxn ang="f33">
                  <a:pos x="f30" y="f28"/>
                </a:cxn>
                <a:cxn ang="f33">
                  <a:pos x="f31" y="f27"/>
                </a:cxn>
                <a:cxn ang="f33">
                  <a:pos x="f30" y="f25"/>
                </a:cxn>
              </a:cxnLst>
              <a:rect l="f15" t="f18" r="f16" b="f17"/>
              <a:pathLst>
                <a:path w="21600" h="21600">
                  <a:moveTo>
                    <a:pt x="f52" y="f53"/>
                  </a:moveTo>
                  <a:arcTo wR="f9" hR="f9" stAng="f33" swAng="f36"/>
                  <a:close/>
                </a:path>
              </a:pathLst>
            </a:custGeom>
            <a:noFill/>
            <a:ln w="19080">
              <a:solidFill>
                <a:srgbClr val="0000FF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4543559" y="1828800"/>
              <a:ext cx="2850840" cy="4302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90000"/>
                </a:lnSpc>
                <a:spcBef>
                  <a:spcPts val="1247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000" b="1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Comic Sans MS" pitchFamily="66"/>
                  <a:ea typeface="Lucida Sans" pitchFamily="2"/>
                  <a:cs typeface="Lucida Sans" pitchFamily="2"/>
                </a:rPr>
                <a:t>CO</a:t>
              </a:r>
              <a:r>
                <a:rPr lang="en-GB" sz="2000" b="1" i="0" u="none" strike="noStrike" baseline="-25000">
                  <a:ln>
                    <a:noFill/>
                  </a:ln>
                  <a:solidFill>
                    <a:srgbClr val="0000FF"/>
                  </a:solidFill>
                  <a:latin typeface="Comic Sans MS" pitchFamily="66"/>
                  <a:ea typeface="Lucida Sans" pitchFamily="2"/>
                  <a:cs typeface="Lucida Sans" pitchFamily="2"/>
                </a:rPr>
                <a:t>2</a:t>
              </a:r>
            </a:p>
          </p:txBody>
        </p:sp>
        <p:sp>
          <p:nvSpPr>
            <p:cNvPr id="15" name="Forme libre 14"/>
            <p:cNvSpPr/>
            <p:nvPr/>
          </p:nvSpPr>
          <p:spPr>
            <a:xfrm>
              <a:off x="2714760" y="3475080"/>
              <a:ext cx="569880" cy="449280"/>
            </a:xfrm>
            <a:custGeom>
              <a:avLst/>
              <a:gdLst>
                <a:gd name="f0" fmla="val 0"/>
                <a:gd name="f1" fmla="val 1314"/>
                <a:gd name="f2" fmla="val 228"/>
                <a:gd name="f3" fmla="val 606"/>
                <a:gd name="f4" fmla="val 93"/>
                <a:gd name="f5" fmla="val 392"/>
                <a:gd name="f6" fmla="val 1020"/>
                <a:gd name="f7" fmla="val 628"/>
                <a:gd name="f8" fmla="val 1246"/>
                <a:gd name="f9" fmla="val 492"/>
                <a:gd name="f10" fmla="val 1031"/>
                <a:gd name="f11" fmla="val 1581"/>
                <a:gd name="f12" fmla="val 42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582" h="1247">
                  <a:moveTo>
                    <a:pt x="f1" y="f0"/>
                  </a:moveTo>
                  <a:lnTo>
                    <a:pt x="f2" y="f3"/>
                  </a:lnTo>
                  <a:lnTo>
                    <a:pt x="f4" y="f5"/>
                  </a:lnTo>
                  <a:lnTo>
                    <a:pt x="f0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" y="f0"/>
                  </a:lnTo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6" name="Forme libre 15"/>
            <p:cNvSpPr/>
            <p:nvPr/>
          </p:nvSpPr>
          <p:spPr>
            <a:xfrm rot="5400000">
              <a:off x="2722680" y="4350240"/>
              <a:ext cx="1594080" cy="4312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90000"/>
                </a:lnSpc>
                <a:spcBef>
                  <a:spcPts val="1247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0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Comic Sans MS" pitchFamily="66"/>
                  <a:ea typeface="Lucida Sans" pitchFamily="2"/>
                  <a:cs typeface="Lucida Sans" pitchFamily="2"/>
                </a:rPr>
                <a:t>Atm  CO</a:t>
              </a:r>
              <a:r>
                <a:rPr lang="en-GB" sz="2000" b="0" i="0" u="none" strike="noStrike" baseline="-25000">
                  <a:ln>
                    <a:noFill/>
                  </a:ln>
                  <a:solidFill>
                    <a:srgbClr val="000000"/>
                  </a:solidFill>
                  <a:latin typeface="Comic Sans MS" pitchFamily="66"/>
                  <a:ea typeface="Lucida Sans" pitchFamily="2"/>
                  <a:cs typeface="Lucida Sans" pitchFamily="2"/>
                </a:rPr>
                <a:t>2</a:t>
              </a:r>
            </a:p>
          </p:txBody>
        </p:sp>
      </p:grpSp>
      <p:sp>
        <p:nvSpPr>
          <p:cNvPr id="17" name="Forme libre 16"/>
          <p:cNvSpPr/>
          <p:nvPr/>
        </p:nvSpPr>
        <p:spPr>
          <a:xfrm>
            <a:off x="6296039" y="6715080"/>
            <a:ext cx="2732040" cy="61920"/>
          </a:xfrm>
          <a:custGeom>
            <a:avLst/>
            <a:gdLst>
              <a:gd name="f0" fmla="val 0"/>
              <a:gd name="f1" fmla="val 170"/>
              <a:gd name="f2" fmla="val 129"/>
              <a:gd name="f3" fmla="val 89"/>
              <a:gd name="f4" fmla="val 260"/>
              <a:gd name="f5" fmla="val 8"/>
              <a:gd name="f6" fmla="val 391"/>
              <a:gd name="f7" fmla="val 522"/>
              <a:gd name="f8" fmla="val 675"/>
              <a:gd name="f9" fmla="val 784"/>
              <a:gd name="f10" fmla="val 893"/>
              <a:gd name="f11" fmla="val 937"/>
              <a:gd name="f12" fmla="val 1046"/>
              <a:gd name="f13" fmla="val 1155"/>
              <a:gd name="f14" fmla="val 1307"/>
              <a:gd name="f15" fmla="val 1438"/>
              <a:gd name="f16" fmla="val 1569"/>
              <a:gd name="f17" fmla="val 1721"/>
              <a:gd name="f18" fmla="val 1831"/>
              <a:gd name="f19" fmla="val 1941"/>
              <a:gd name="f20" fmla="val 1983"/>
              <a:gd name="f21" fmla="val 2092"/>
              <a:gd name="f22" fmla="val 2201"/>
              <a:gd name="f23" fmla="val 2311"/>
              <a:gd name="f24" fmla="val 2485"/>
              <a:gd name="f25" fmla="val 2659"/>
              <a:gd name="f26" fmla="val 2965"/>
              <a:gd name="f27" fmla="val 3140"/>
              <a:gd name="f28" fmla="val 3315"/>
              <a:gd name="f29" fmla="val 3402"/>
              <a:gd name="f30" fmla="val 3533"/>
              <a:gd name="f31" fmla="val 3664"/>
              <a:gd name="f32" fmla="val 3772"/>
              <a:gd name="f33" fmla="val 3924"/>
              <a:gd name="f34" fmla="val 4076"/>
              <a:gd name="f35" fmla="val 4296"/>
              <a:gd name="f36" fmla="val 4448"/>
              <a:gd name="f37" fmla="val 4600"/>
              <a:gd name="f38" fmla="val 4688"/>
              <a:gd name="f39" fmla="val 4841"/>
              <a:gd name="f40" fmla="val 4994"/>
              <a:gd name="f41" fmla="val 5189"/>
              <a:gd name="f42" fmla="val 5365"/>
              <a:gd name="f43" fmla="val 5541"/>
              <a:gd name="f44" fmla="val 5713"/>
              <a:gd name="f45" fmla="val 5888"/>
              <a:gd name="f46" fmla="val 6063"/>
              <a:gd name="f47" fmla="val 6259"/>
              <a:gd name="f48" fmla="val 16"/>
              <a:gd name="f49" fmla="val 6411"/>
              <a:gd name="f50" fmla="val 6563"/>
              <a:gd name="f51" fmla="val 6717"/>
              <a:gd name="f52" fmla="val 98"/>
              <a:gd name="f53" fmla="val 6804"/>
              <a:gd name="f54" fmla="val 117"/>
              <a:gd name="f55" fmla="val 6891"/>
              <a:gd name="f56" fmla="val 136"/>
              <a:gd name="f57" fmla="val 6869"/>
              <a:gd name="f58" fmla="val 135"/>
              <a:gd name="f59" fmla="val 6934"/>
              <a:gd name="f60" fmla="val 6999"/>
              <a:gd name="f61" fmla="val 99"/>
              <a:gd name="f62" fmla="val 7086"/>
              <a:gd name="f63" fmla="val 7196"/>
              <a:gd name="f64" fmla="val 7306"/>
              <a:gd name="f65" fmla="val 7261"/>
              <a:gd name="f66" fmla="val 143"/>
              <a:gd name="f67" fmla="val 758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7589" h="171">
                <a:moveTo>
                  <a:pt x="f0" y="f1"/>
                </a:moveTo>
                <a:cubicBezTo>
                  <a:pt x="f2" y="f3"/>
                  <a:pt x="f4" y="f5"/>
                  <a:pt x="f6" y="f5"/>
                </a:cubicBezTo>
                <a:cubicBezTo>
                  <a:pt x="f7" y="f5"/>
                  <a:pt x="f8" y="f1"/>
                  <a:pt x="f9" y="f1"/>
                </a:cubicBezTo>
                <a:cubicBezTo>
                  <a:pt x="f10" y="f1"/>
                  <a:pt x="f11" y="f5"/>
                  <a:pt x="f12" y="f5"/>
                </a:cubicBezTo>
                <a:cubicBezTo>
                  <a:pt x="f13" y="f5"/>
                  <a:pt x="f14" y="f1"/>
                  <a:pt x="f15" y="f1"/>
                </a:cubicBezTo>
                <a:cubicBezTo>
                  <a:pt x="f16" y="f1"/>
                  <a:pt x="f17" y="f5"/>
                  <a:pt x="f18" y="f5"/>
                </a:cubicBezTo>
                <a:cubicBezTo>
                  <a:pt x="f19" y="f5"/>
                  <a:pt x="f20" y="f1"/>
                  <a:pt x="f21" y="f1"/>
                </a:cubicBezTo>
                <a:cubicBezTo>
                  <a:pt x="f22" y="f1"/>
                  <a:pt x="f23" y="f5"/>
                  <a:pt x="f24" y="f5"/>
                </a:cubicBezTo>
                <a:cubicBezTo>
                  <a:pt x="f25" y="f5"/>
                  <a:pt x="f26" y="f1"/>
                  <a:pt x="f27" y="f1"/>
                </a:cubicBezTo>
                <a:cubicBezTo>
                  <a:pt x="f28" y="f1"/>
                  <a:pt x="f29" y="f5"/>
                  <a:pt x="f30" y="f5"/>
                </a:cubicBezTo>
                <a:cubicBezTo>
                  <a:pt x="f31" y="f5"/>
                  <a:pt x="f32" y="f1"/>
                  <a:pt x="f33" y="f1"/>
                </a:cubicBezTo>
                <a:cubicBezTo>
                  <a:pt x="f34" y="f1"/>
                  <a:pt x="f35" y="f5"/>
                  <a:pt x="f36" y="f5"/>
                </a:cubicBezTo>
                <a:cubicBezTo>
                  <a:pt x="f37" y="f5"/>
                  <a:pt x="f38" y="f1"/>
                  <a:pt x="f39" y="f1"/>
                </a:cubicBezTo>
                <a:cubicBezTo>
                  <a:pt x="f40" y="f1"/>
                  <a:pt x="f41" y="f5"/>
                  <a:pt x="f42" y="f5"/>
                </a:cubicBezTo>
                <a:cubicBezTo>
                  <a:pt x="f43" y="f5"/>
                  <a:pt x="f44" y="f1"/>
                  <a:pt x="f45" y="f1"/>
                </a:cubicBezTo>
                <a:cubicBezTo>
                  <a:pt x="f46" y="f1"/>
                  <a:pt x="f47" y="f48"/>
                  <a:pt x="f49" y="f5"/>
                </a:cubicBezTo>
                <a:cubicBezTo>
                  <a:pt x="f50" y="f0"/>
                  <a:pt x="f51" y="f52"/>
                  <a:pt x="f53" y="f54"/>
                </a:cubicBezTo>
                <a:cubicBezTo>
                  <a:pt x="f55" y="f56"/>
                  <a:pt x="f57" y="f58"/>
                  <a:pt x="f59" y="f54"/>
                </a:cubicBezTo>
                <a:cubicBezTo>
                  <a:pt x="f60" y="f61"/>
                  <a:pt x="f62" y="f5"/>
                  <a:pt x="f63" y="f5"/>
                </a:cubicBezTo>
                <a:cubicBezTo>
                  <a:pt x="f64" y="f5"/>
                  <a:pt x="f65" y="f66"/>
                  <a:pt x="f67" y="f54"/>
                </a:cubicBezTo>
              </a:path>
            </a:pathLst>
          </a:custGeom>
          <a:noFill/>
          <a:ln w="22320">
            <a:solidFill>
              <a:srgbClr val="333399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8" name="Forme libre 17"/>
          <p:cNvSpPr/>
          <p:nvPr/>
        </p:nvSpPr>
        <p:spPr>
          <a:xfrm>
            <a:off x="3095640" y="4892760"/>
            <a:ext cx="2612880" cy="6901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FF00"/>
                </a:solidFill>
                <a:latin typeface="Comic Sans MS" pitchFamily="66"/>
                <a:ea typeface="Lucida Sans" pitchFamily="2"/>
                <a:cs typeface="Lucida Sans" pitchFamily="2"/>
              </a:rPr>
              <a:t>Impact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FF00"/>
                </a:solidFill>
                <a:latin typeface="Comic Sans MS" pitchFamily="66"/>
                <a:ea typeface="Lucida Sans" pitchFamily="2"/>
                <a:cs typeface="Lucida Sans" pitchFamily="2"/>
              </a:rPr>
              <a:t>Géochimique</a:t>
            </a:r>
          </a:p>
        </p:txBody>
      </p:sp>
      <p:sp>
        <p:nvSpPr>
          <p:cNvPr id="19" name="Forme libre 18"/>
          <p:cNvSpPr/>
          <p:nvPr/>
        </p:nvSpPr>
        <p:spPr>
          <a:xfrm>
            <a:off x="4038479" y="6899400"/>
            <a:ext cx="1306800" cy="328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Lucida Sans" pitchFamily="2"/>
                <a:cs typeface="Lucida Sans" pitchFamily="2"/>
              </a:rPr>
              <a:t>biosphere</a:t>
            </a:r>
          </a:p>
        </p:txBody>
      </p:sp>
      <p:sp>
        <p:nvSpPr>
          <p:cNvPr id="20" name="Forme libre 19"/>
          <p:cNvSpPr/>
          <p:nvPr/>
        </p:nvSpPr>
        <p:spPr>
          <a:xfrm>
            <a:off x="3919680" y="6899400"/>
            <a:ext cx="1425600" cy="366480"/>
          </a:xfrm>
          <a:custGeom>
            <a:avLst>
              <a:gd name="f0" fmla="val 93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1" name="Connecteur droit 20"/>
          <p:cNvSpPr/>
          <p:nvPr/>
        </p:nvSpPr>
        <p:spPr>
          <a:xfrm flipH="1">
            <a:off x="4025880" y="6777000"/>
            <a:ext cx="2279520" cy="1800"/>
          </a:xfrm>
          <a:prstGeom prst="line">
            <a:avLst/>
          </a:prstGeom>
          <a:noFill/>
          <a:ln w="22320">
            <a:solidFill>
              <a:srgbClr val="339966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2" name="Forme libre 21"/>
          <p:cNvSpPr/>
          <p:nvPr/>
        </p:nvSpPr>
        <p:spPr>
          <a:xfrm>
            <a:off x="5106960" y="6534000"/>
            <a:ext cx="119160" cy="244800"/>
          </a:xfrm>
          <a:custGeom>
            <a:avLst>
              <a:gd name="f0" fmla="val 29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33330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3" name="Forme libre 22"/>
          <p:cNvSpPr/>
          <p:nvPr/>
        </p:nvSpPr>
        <p:spPr>
          <a:xfrm>
            <a:off x="4987800" y="6351480"/>
            <a:ext cx="357480" cy="2444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200 f10 1"/>
              <a:gd name="f16" fmla="*/ 18400 f10 1"/>
              <a:gd name="f17" fmla="*/ 18400 f11 1"/>
              <a:gd name="f18" fmla="*/ 3200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3160 f10 1"/>
              <a:gd name="f25" fmla="*/ 3160 f11 1"/>
              <a:gd name="f26" fmla="*/ 0 f10 1"/>
              <a:gd name="f27" fmla="*/ 10800 f11 1"/>
              <a:gd name="f28" fmla="*/ 18440 f11 1"/>
              <a:gd name="f29" fmla="*/ 21600 f11 1"/>
              <a:gd name="f30" fmla="*/ 18440 f10 1"/>
              <a:gd name="f31" fmla="*/ 21600 f10 1"/>
              <a:gd name="f32" fmla="+- 0 0 f19"/>
              <a:gd name="f33" fmla="+- f20 0 f1"/>
              <a:gd name="f34" fmla="+- f21 0 f1"/>
              <a:gd name="f35" fmla="*/ f32 f0 1"/>
              <a:gd name="f36" fmla="+- f34 0 f33"/>
              <a:gd name="f37" fmla="*/ f35 1 f5"/>
              <a:gd name="f38" fmla="+- f37 0 f1"/>
              <a:gd name="f39" fmla="cos 1 f38"/>
              <a:gd name="f40" fmla="sin 1 f38"/>
              <a:gd name="f41" fmla="+- 0 0 f39"/>
              <a:gd name="f42" fmla="+- 0 0 f40"/>
              <a:gd name="f43" fmla="*/ 10800 f41 1"/>
              <a:gd name="f44" fmla="*/ 10800 f42 1"/>
              <a:gd name="f45" fmla="*/ f43 f43 1"/>
              <a:gd name="f46" fmla="*/ f44 f44 1"/>
              <a:gd name="f47" fmla="+- f45 f46 0"/>
              <a:gd name="f48" fmla="sqrt f47"/>
              <a:gd name="f49" fmla="*/ f6 1 f48"/>
              <a:gd name="f50" fmla="*/ f41 f49 1"/>
              <a:gd name="f51" fmla="*/ f42 f49 1"/>
              <a:gd name="f52" fmla="+- 10800 0 f50"/>
              <a:gd name="f53" fmla="+- 10800 0 f5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22" y="f23"/>
              </a:cxn>
              <a:cxn ang="f33">
                <a:pos x="f24" y="f25"/>
              </a:cxn>
              <a:cxn ang="f33">
                <a:pos x="f26" y="f27"/>
              </a:cxn>
              <a:cxn ang="f33">
                <a:pos x="f24" y="f28"/>
              </a:cxn>
              <a:cxn ang="f33">
                <a:pos x="f22" y="f29"/>
              </a:cxn>
              <a:cxn ang="f33">
                <a:pos x="f30" y="f28"/>
              </a:cxn>
              <a:cxn ang="f33">
                <a:pos x="f31" y="f27"/>
              </a:cxn>
              <a:cxn ang="f33">
                <a:pos x="f30" y="f25"/>
              </a:cxn>
            </a:cxnLst>
            <a:rect l="f15" t="f18" r="f16" b="f17"/>
            <a:pathLst>
              <a:path w="21600" h="21600">
                <a:moveTo>
                  <a:pt x="f52" y="f53"/>
                </a:moveTo>
                <a:arcTo wR="f9" hR="f9" stAng="f33" swAng="f36"/>
                <a:close/>
              </a:path>
            </a:pathLst>
          </a:custGeom>
          <a:solidFill>
            <a:srgbClr val="339966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4" name="Forme libre 23"/>
          <p:cNvSpPr/>
          <p:nvPr/>
        </p:nvSpPr>
        <p:spPr>
          <a:xfrm>
            <a:off x="5584680" y="6534000"/>
            <a:ext cx="117720" cy="244800"/>
          </a:xfrm>
          <a:custGeom>
            <a:avLst>
              <a:gd name="f0" fmla="val 29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333300"/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5" name="Forme libre 24"/>
          <p:cNvSpPr/>
          <p:nvPr/>
        </p:nvSpPr>
        <p:spPr>
          <a:xfrm>
            <a:off x="5464080" y="6292799"/>
            <a:ext cx="357120" cy="304920"/>
          </a:xfrm>
          <a:custGeom>
            <a:avLst/>
            <a:gdLst>
              <a:gd name="f0" fmla="val 0"/>
              <a:gd name="f1" fmla="val 494"/>
              <a:gd name="f2" fmla="val 991"/>
              <a:gd name="f3" fmla="val 846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992" h="847">
                <a:moveTo>
                  <a:pt x="f1" y="f0"/>
                </a:moveTo>
                <a:lnTo>
                  <a:pt x="f2" y="f3"/>
                </a:lnTo>
                <a:lnTo>
                  <a:pt x="f0" y="f3"/>
                </a:lnTo>
                <a:lnTo>
                  <a:pt x="f1" y="f0"/>
                </a:ln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6" name="Forme libre 25"/>
          <p:cNvSpPr/>
          <p:nvPr/>
        </p:nvSpPr>
        <p:spPr>
          <a:xfrm>
            <a:off x="3570120" y="5743440"/>
            <a:ext cx="6415200" cy="1641599"/>
          </a:xfrm>
          <a:custGeom>
            <a:avLst>
              <a:gd name="f0" fmla="val 2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25560">
            <a:solidFill>
              <a:srgbClr val="00FF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7" name="Forme libre 26"/>
          <p:cNvSpPr/>
          <p:nvPr/>
        </p:nvSpPr>
        <p:spPr>
          <a:xfrm>
            <a:off x="5468760" y="4973760"/>
            <a:ext cx="712800" cy="730080"/>
          </a:xfrm>
          <a:custGeom>
            <a:avLst/>
            <a:gdLst>
              <a:gd name="f0" fmla="val 0"/>
              <a:gd name="f1" fmla="val 495"/>
              <a:gd name="f2" fmla="val 493"/>
              <a:gd name="f3" fmla="val 1520"/>
              <a:gd name="f4" fmla="val 1519"/>
              <a:gd name="f5" fmla="val 988"/>
              <a:gd name="f6" fmla="val 2027"/>
              <a:gd name="f7" fmla="val 1980"/>
              <a:gd name="f8" fmla="val 1521"/>
              <a:gd name="f9" fmla="val 1485"/>
              <a:gd name="f10" fmla="val 1486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1981" h="2028">
                <a:moveTo>
                  <a:pt x="f1" y="f0"/>
                </a:moveTo>
                <a:lnTo>
                  <a:pt x="f2" y="f3"/>
                </a:lnTo>
                <a:lnTo>
                  <a:pt x="f0" y="f4"/>
                </a:lnTo>
                <a:lnTo>
                  <a:pt x="f5" y="f6"/>
                </a:lnTo>
                <a:lnTo>
                  <a:pt x="f7" y="f8"/>
                </a:lnTo>
                <a:lnTo>
                  <a:pt x="f9" y="f3"/>
                </a:lnTo>
                <a:lnTo>
                  <a:pt x="f10" y="f0"/>
                </a:lnTo>
                <a:lnTo>
                  <a:pt x="f1" y="f0"/>
                </a:ln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147600" y="5443559"/>
            <a:ext cx="3317759" cy="1848961"/>
            <a:chOff x="147600" y="5443559"/>
            <a:chExt cx="3317759" cy="1848961"/>
          </a:xfrm>
        </p:grpSpPr>
        <p:sp>
          <p:nvSpPr>
            <p:cNvPr id="29" name="Forme libre 28"/>
            <p:cNvSpPr/>
            <p:nvPr/>
          </p:nvSpPr>
          <p:spPr>
            <a:xfrm>
              <a:off x="1814400" y="5443559"/>
              <a:ext cx="1187640" cy="1635120"/>
            </a:xfrm>
            <a:custGeom>
              <a:avLst/>
              <a:gdLst>
                <a:gd name="f0" fmla="val 0"/>
                <a:gd name="f1" fmla="val 1982"/>
                <a:gd name="f2" fmla="val 2957"/>
                <a:gd name="f3" fmla="val 949"/>
                <a:gd name="f4" fmla="val 3929"/>
                <a:gd name="f5" fmla="val 1894"/>
                <a:gd name="f6" fmla="val 2302"/>
                <a:gd name="f7" fmla="val 4539"/>
                <a:gd name="f8" fmla="val 3296"/>
                <a:gd name="f9" fmla="val 3262"/>
                <a:gd name="f10" fmla="val 2592"/>
                <a:gd name="f11" fmla="val 1431"/>
                <a:gd name="f12" fmla="val 970"/>
                <a:gd name="f13" fmla="val 228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297" h="4540">
                  <a:moveTo>
                    <a:pt x="f0" y="f0"/>
                  </a:moveTo>
                  <a:lnTo>
                    <a:pt x="f0" y="f1"/>
                  </a:lnTo>
                  <a:cubicBezTo>
                    <a:pt x="f0" y="f2"/>
                    <a:pt x="f3" y="f4"/>
                    <a:pt x="f5" y="f4"/>
                  </a:cubicBezTo>
                  <a:lnTo>
                    <a:pt x="f6" y="f4"/>
                  </a:lnTo>
                  <a:lnTo>
                    <a:pt x="f6" y="f7"/>
                  </a:lnTo>
                  <a:lnTo>
                    <a:pt x="f8" y="f9"/>
                  </a:lnTo>
                  <a:lnTo>
                    <a:pt x="f6" y="f1"/>
                  </a:lnTo>
                  <a:lnTo>
                    <a:pt x="f6" y="f10"/>
                  </a:lnTo>
                  <a:lnTo>
                    <a:pt x="f5" y="f10"/>
                  </a:lnTo>
                  <a:cubicBezTo>
                    <a:pt x="f11" y="f10"/>
                    <a:pt x="f12" y="f13"/>
                    <a:pt x="f12" y="f1"/>
                  </a:cubicBezTo>
                  <a:lnTo>
                    <a:pt x="f12" y="f0"/>
                  </a:lnTo>
                  <a:lnTo>
                    <a:pt x="f0" y="f0"/>
                  </a:lnTo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30" name="Forme libre 29"/>
            <p:cNvSpPr/>
            <p:nvPr/>
          </p:nvSpPr>
          <p:spPr>
            <a:xfrm>
              <a:off x="147600" y="5989680"/>
              <a:ext cx="3317759" cy="13028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90000"/>
                </a:lnSpc>
                <a:spcBef>
                  <a:spcPts val="1247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000" b="0" i="0" u="none" strike="noStrike" baseline="0">
                  <a:ln>
                    <a:noFill/>
                  </a:ln>
                  <a:solidFill>
                    <a:srgbClr val="FF0000"/>
                  </a:solidFill>
                  <a:latin typeface="Comic Sans MS" pitchFamily="66"/>
                  <a:ea typeface="Lucida Sans" pitchFamily="2"/>
                  <a:cs typeface="Lucida Sans" pitchFamily="2"/>
                </a:rPr>
                <a:t>Impact</a:t>
              </a:r>
            </a:p>
            <a:p>
              <a:pPr marL="0" marR="0" lvl="0" indent="0" algn="l" rtl="0" hangingPunct="1">
                <a:lnSpc>
                  <a:spcPct val="100000"/>
                </a:lnSpc>
                <a:spcBef>
                  <a:spcPts val="1247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000" b="0" i="0" u="none" strike="noStrike" baseline="0">
                  <a:ln>
                    <a:noFill/>
                  </a:ln>
                  <a:solidFill>
                    <a:srgbClr val="FF0000"/>
                  </a:solidFill>
                  <a:latin typeface="Comic Sans MS" pitchFamily="66"/>
                  <a:ea typeface="Lucida Sans" pitchFamily="2"/>
                  <a:cs typeface="Lucida Sans" pitchFamily="2"/>
                </a:rPr>
                <a:t>climatique</a:t>
              </a:r>
            </a:p>
            <a:p>
              <a:pPr marL="0" marR="0" lvl="0" indent="0" algn="l" rtl="0" hangingPunct="1">
                <a:lnSpc>
                  <a:spcPct val="100000"/>
                </a:lnSpc>
                <a:spcBef>
                  <a:spcPts val="1247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GB" sz="2000" b="0" i="0" u="none" strike="noStrike" baseline="0">
                <a:ln>
                  <a:noFill/>
                </a:ln>
                <a:solidFill>
                  <a:srgbClr val="FF0000"/>
                </a:solidFill>
                <a:latin typeface="Comic Sans MS" pitchFamily="66"/>
                <a:ea typeface="Lucida Sans" pitchFamily="2"/>
                <a:cs typeface="Lucida Sans" pitchFamily="2"/>
              </a:endParaRPr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8256600" y="2100240"/>
            <a:ext cx="2338200" cy="3603600"/>
            <a:chOff x="8256600" y="2100240"/>
            <a:chExt cx="2338200" cy="3603600"/>
          </a:xfrm>
        </p:grpSpPr>
        <p:sp>
          <p:nvSpPr>
            <p:cNvPr id="32" name="Forme libre 31"/>
            <p:cNvSpPr/>
            <p:nvPr/>
          </p:nvSpPr>
          <p:spPr>
            <a:xfrm>
              <a:off x="8256600" y="2100240"/>
              <a:ext cx="712800" cy="3603600"/>
            </a:xfrm>
            <a:custGeom>
              <a:avLst/>
              <a:gdLst>
                <a:gd name="f0" fmla="val 0"/>
                <a:gd name="f1" fmla="val 1977"/>
                <a:gd name="f2" fmla="val 10010"/>
                <a:gd name="f3" fmla="val 5635"/>
                <a:gd name="f4" fmla="val 3489"/>
                <a:gd name="f5" fmla="val 1411"/>
                <a:gd name="f6" fmla="val 1342"/>
                <a:gd name="f7" fmla="val 838"/>
                <a:gd name="f8" fmla="val 597"/>
                <a:gd name="f9" fmla="val 2817"/>
                <a:gd name="f10" fmla="val 5634"/>
                <a:gd name="f11" fmla="val 4289"/>
                <a:gd name="f12" fmla="val 1118"/>
                <a:gd name="f13" fmla="val 1398"/>
                <a:gd name="f14" fmla="val 496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978" h="10011">
                  <a:moveTo>
                    <a:pt x="f1" y="f2"/>
                  </a:moveTo>
                  <a:lnTo>
                    <a:pt x="f1" y="f3"/>
                  </a:lnTo>
                  <a:cubicBezTo>
                    <a:pt x="f1" y="f4"/>
                    <a:pt x="f5" y="f6"/>
                    <a:pt x="f7" y="f6"/>
                  </a:cubicBezTo>
                  <a:lnTo>
                    <a:pt x="f8" y="f6"/>
                  </a:lnTo>
                  <a:lnTo>
                    <a:pt x="f8" y="f0"/>
                  </a:lnTo>
                  <a:lnTo>
                    <a:pt x="f0" y="f9"/>
                  </a:lnTo>
                  <a:lnTo>
                    <a:pt x="f8" y="f10"/>
                  </a:lnTo>
                  <a:lnTo>
                    <a:pt x="f8" y="f11"/>
                  </a:lnTo>
                  <a:lnTo>
                    <a:pt x="f7" y="f11"/>
                  </a:lnTo>
                  <a:cubicBezTo>
                    <a:pt x="f12" y="f11"/>
                    <a:pt x="f13" y="f14"/>
                    <a:pt x="f13" y="f3"/>
                  </a:cubicBezTo>
                  <a:lnTo>
                    <a:pt x="f13" y="f2"/>
                  </a:lnTo>
                  <a:lnTo>
                    <a:pt x="f1" y="f2"/>
                  </a:lnTo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33" name="Forme libre 32"/>
            <p:cNvSpPr/>
            <p:nvPr/>
          </p:nvSpPr>
          <p:spPr>
            <a:xfrm>
              <a:off x="8642520" y="3359160"/>
              <a:ext cx="1952280" cy="11458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90000"/>
                </a:lnSpc>
                <a:spcBef>
                  <a:spcPts val="998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1600" b="0" i="0" u="none" strike="noStrike" baseline="0">
                  <a:ln>
                    <a:noFill/>
                  </a:ln>
                  <a:solidFill>
                    <a:srgbClr val="FF0000"/>
                  </a:solidFill>
                  <a:latin typeface="Comic Sans MS" pitchFamily="66"/>
                  <a:ea typeface="Lucida Sans" pitchFamily="2"/>
                  <a:cs typeface="Lucida Sans" pitchFamily="2"/>
                </a:rPr>
                <a:t>rétroaction</a:t>
              </a:r>
            </a:p>
            <a:p>
              <a:pPr marL="0" marR="0" lvl="0" indent="0" algn="ctr" rtl="0" hangingPunct="1">
                <a:lnSpc>
                  <a:spcPct val="100000"/>
                </a:lnSpc>
                <a:spcBef>
                  <a:spcPts val="998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1600" b="0" i="0" u="none" strike="noStrike" baseline="0">
                  <a:ln>
                    <a:noFill/>
                  </a:ln>
                  <a:solidFill>
                    <a:srgbClr val="FF0000"/>
                  </a:solidFill>
                  <a:latin typeface="Comic Sans MS" pitchFamily="66"/>
                  <a:ea typeface="Lucida Sans" pitchFamily="2"/>
                  <a:cs typeface="Lucida Sans" pitchFamily="2"/>
                </a:rPr>
                <a:t>Climatique</a:t>
              </a:r>
            </a:p>
            <a:p>
              <a:pPr marL="0" marR="0" lvl="0" indent="0" algn="ctr" rtl="0" hangingPunct="1">
                <a:lnSpc>
                  <a:spcPct val="100000"/>
                </a:lnSpc>
                <a:spcBef>
                  <a:spcPts val="1247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000" b="0" i="0" u="none" strike="noStrike" baseline="0">
                  <a:ln>
                    <a:noFill/>
                  </a:ln>
                  <a:solidFill>
                    <a:srgbClr val="FF0000"/>
                  </a:solidFill>
                  <a:latin typeface="Comic Sans MS" pitchFamily="66"/>
                  <a:ea typeface="Lucida Sans" pitchFamily="2"/>
                  <a:cs typeface="Lucida Sans" pitchFamily="2"/>
                </a:rPr>
                <a:t> </a:t>
              </a: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979560" y="1092240"/>
            <a:ext cx="2130480" cy="1230120"/>
            <a:chOff x="979560" y="1092240"/>
            <a:chExt cx="2130480" cy="1230120"/>
          </a:xfrm>
        </p:grpSpPr>
        <p:sp>
          <p:nvSpPr>
            <p:cNvPr id="35" name="Forme libre 34"/>
            <p:cNvSpPr/>
            <p:nvPr/>
          </p:nvSpPr>
          <p:spPr>
            <a:xfrm>
              <a:off x="979560" y="1092240"/>
              <a:ext cx="2130480" cy="1004760"/>
            </a:xfrm>
            <a:custGeom>
              <a:avLst/>
              <a:gdLst>
                <a:gd name="f0" fmla="val 0"/>
                <a:gd name="f1" fmla="val 528"/>
                <a:gd name="f2" fmla="val 924"/>
                <a:gd name="f3" fmla="val 419"/>
                <a:gd name="f4" fmla="val 577"/>
                <a:gd name="f5" fmla="val 928"/>
                <a:gd name="f6" fmla="val 254"/>
                <a:gd name="f7" fmla="val 1442"/>
                <a:gd name="f8" fmla="val 1605"/>
                <a:gd name="f9" fmla="val 252"/>
                <a:gd name="f10" fmla="val 1772"/>
                <a:gd name="f11" fmla="val 285"/>
                <a:gd name="f12" fmla="val 1909"/>
                <a:gd name="f13" fmla="val 336"/>
                <a:gd name="f14" fmla="val 2041"/>
                <a:gd name="f15" fmla="val 179"/>
                <a:gd name="f16" fmla="val 2281"/>
                <a:gd name="f17" fmla="val 83"/>
                <a:gd name="f18" fmla="val 2557"/>
                <a:gd name="f19" fmla="val 2740"/>
                <a:gd name="f20" fmla="val 89"/>
                <a:gd name="f21" fmla="val 2934"/>
                <a:gd name="f22" fmla="val 135"/>
                <a:gd name="f23" fmla="val 3070"/>
                <a:gd name="f24" fmla="val 219"/>
                <a:gd name="f25" fmla="val 3169"/>
                <a:gd name="f26" fmla="val 81"/>
                <a:gd name="f27" fmla="val 3378"/>
                <a:gd name="f28" fmla="val 3604"/>
                <a:gd name="f29" fmla="val 3789"/>
                <a:gd name="f30" fmla="val 3962"/>
                <a:gd name="f31" fmla="val 59"/>
                <a:gd name="f32" fmla="val 4072"/>
                <a:gd name="f33" fmla="val 149"/>
                <a:gd name="f34" fmla="val 4199"/>
                <a:gd name="f35" fmla="val 56"/>
                <a:gd name="f36" fmla="val 4388"/>
                <a:gd name="f37" fmla="val 4586"/>
                <a:gd name="f38" fmla="val 4907"/>
                <a:gd name="f39" fmla="val 5178"/>
                <a:gd name="f40" fmla="val 145"/>
                <a:gd name="f41" fmla="val 5234"/>
                <a:gd name="f42" fmla="val 350"/>
                <a:gd name="f43" fmla="val 5544"/>
                <a:gd name="f44" fmla="val 407"/>
                <a:gd name="f45" fmla="val 5769"/>
                <a:gd name="f46" fmla="val 588"/>
                <a:gd name="f47" fmla="val 801"/>
                <a:gd name="f48" fmla="val 866"/>
                <a:gd name="f49" fmla="val 5752"/>
                <a:gd name="f50" fmla="val 929"/>
                <a:gd name="f51" fmla="val 5705"/>
                <a:gd name="f52" fmla="val 991"/>
                <a:gd name="f53" fmla="val 5838"/>
                <a:gd name="f54" fmla="val 1094"/>
                <a:gd name="f55" fmla="val 5918"/>
                <a:gd name="f56" fmla="val 1222"/>
                <a:gd name="f57" fmla="val 1349"/>
                <a:gd name="f58" fmla="val 1646"/>
                <a:gd name="f59" fmla="val 5563"/>
                <a:gd name="f60" fmla="val 1898"/>
                <a:gd name="f61" fmla="val 5112"/>
                <a:gd name="f62" fmla="val 1941"/>
                <a:gd name="f63" fmla="val 2221"/>
                <a:gd name="f64" fmla="val 4759"/>
                <a:gd name="f65" fmla="val 2444"/>
                <a:gd name="f66" fmla="val 4319"/>
                <a:gd name="f67" fmla="val 4168"/>
                <a:gd name="f68" fmla="val 4026"/>
                <a:gd name="f69" fmla="val 2418"/>
                <a:gd name="f70" fmla="val 3899"/>
                <a:gd name="f71" fmla="val 2365"/>
                <a:gd name="f72" fmla="val 3783"/>
                <a:gd name="f73" fmla="val 2616"/>
                <a:gd name="f74" fmla="val 3423"/>
                <a:gd name="f75" fmla="val 2792"/>
                <a:gd name="f76" fmla="val 3012"/>
                <a:gd name="f77" fmla="val 2708"/>
                <a:gd name="f78" fmla="val 2419"/>
                <a:gd name="f79" fmla="val 2687"/>
                <a:gd name="f80" fmla="val 2246"/>
                <a:gd name="f81" fmla="val 2521"/>
                <a:gd name="f82" fmla="val 2088"/>
                <a:gd name="f83" fmla="val 2584"/>
                <a:gd name="f84" fmla="val 2173"/>
                <a:gd name="f85" fmla="val 2622"/>
                <a:gd name="f86" fmla="val 1709"/>
                <a:gd name="f87" fmla="val 1327"/>
                <a:gd name="f88" fmla="val 975"/>
                <a:gd name="f89" fmla="val 2491"/>
                <a:gd name="f90" fmla="val 791"/>
                <a:gd name="f91" fmla="val 2279"/>
                <a:gd name="f92" fmla="val 355"/>
                <a:gd name="f93" fmla="val 2273"/>
                <a:gd name="f94" fmla="val 130"/>
                <a:gd name="f95" fmla="val 2109"/>
                <a:gd name="f96" fmla="val 1896"/>
                <a:gd name="f97" fmla="val 1796"/>
                <a:gd name="f98" fmla="val 188"/>
                <a:gd name="f99" fmla="val 1706"/>
                <a:gd name="f100" fmla="val 292"/>
                <a:gd name="f101" fmla="val 1631"/>
                <a:gd name="f102" fmla="val 103"/>
                <a:gd name="f103" fmla="val 1570"/>
                <a:gd name="f104" fmla="val 1446"/>
                <a:gd name="f105" fmla="val 1305"/>
                <a:gd name="f106" fmla="val 1111"/>
                <a:gd name="f107" fmla="val 229"/>
                <a:gd name="f108" fmla="val 94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919" h="2793">
                  <a:moveTo>
                    <a:pt x="f1" y="f2"/>
                  </a:moveTo>
                  <a:cubicBezTo>
                    <a:pt x="f3" y="f4"/>
                    <a:pt x="f5" y="f6"/>
                    <a:pt x="f7" y="f6"/>
                  </a:cubicBezTo>
                  <a:cubicBezTo>
                    <a:pt x="f8" y="f9"/>
                    <a:pt x="f10" y="f11"/>
                    <a:pt x="f12" y="f13"/>
                  </a:cubicBezTo>
                  <a:cubicBezTo>
                    <a:pt x="f14" y="f15"/>
                    <a:pt x="f16" y="f17"/>
                    <a:pt x="f18" y="f17"/>
                  </a:cubicBezTo>
                  <a:cubicBezTo>
                    <a:pt x="f19" y="f20"/>
                    <a:pt x="f21" y="f22"/>
                    <a:pt x="f23" y="f24"/>
                  </a:cubicBezTo>
                  <a:cubicBezTo>
                    <a:pt x="f25" y="f26"/>
                    <a:pt x="f27" y="f0"/>
                    <a:pt x="f28" y="f0"/>
                  </a:cubicBezTo>
                  <a:cubicBezTo>
                    <a:pt x="f29" y="f0"/>
                    <a:pt x="f30" y="f31"/>
                    <a:pt x="f32" y="f33"/>
                  </a:cubicBezTo>
                  <a:cubicBezTo>
                    <a:pt x="f34" y="f35"/>
                    <a:pt x="f36" y="f0"/>
                    <a:pt x="f37" y="f0"/>
                  </a:cubicBezTo>
                  <a:cubicBezTo>
                    <a:pt x="f38" y="f0"/>
                    <a:pt x="f39" y="f40"/>
                    <a:pt x="f41" y="f42"/>
                  </a:cubicBezTo>
                  <a:cubicBezTo>
                    <a:pt x="f43" y="f44"/>
                    <a:pt x="f45" y="f46"/>
                    <a:pt x="f45" y="f47"/>
                  </a:cubicBezTo>
                  <a:cubicBezTo>
                    <a:pt x="f45" y="f48"/>
                    <a:pt x="f49" y="f50"/>
                    <a:pt x="f51" y="f52"/>
                  </a:cubicBezTo>
                  <a:cubicBezTo>
                    <a:pt x="f53" y="f54"/>
                    <a:pt x="f55" y="f56"/>
                    <a:pt x="f55" y="f57"/>
                  </a:cubicBezTo>
                  <a:cubicBezTo>
                    <a:pt x="f55" y="f58"/>
                    <a:pt x="f59" y="f60"/>
                    <a:pt x="f61" y="f62"/>
                  </a:cubicBezTo>
                  <a:cubicBezTo>
                    <a:pt x="f61" y="f63"/>
                    <a:pt x="f64" y="f65"/>
                    <a:pt x="f66" y="f65"/>
                  </a:cubicBezTo>
                  <a:cubicBezTo>
                    <a:pt x="f67" y="f65"/>
                    <a:pt x="f68" y="f69"/>
                    <a:pt x="f70" y="f71"/>
                  </a:cubicBezTo>
                  <a:cubicBezTo>
                    <a:pt x="f72" y="f73"/>
                    <a:pt x="f74" y="f75"/>
                    <a:pt x="f76" y="f75"/>
                  </a:cubicBezTo>
                  <a:cubicBezTo>
                    <a:pt x="f77" y="f75"/>
                    <a:pt x="f78" y="f79"/>
                    <a:pt x="f80" y="f81"/>
                  </a:cubicBezTo>
                  <a:cubicBezTo>
                    <a:pt x="f82" y="f83"/>
                    <a:pt x="f84" y="f85"/>
                    <a:pt x="f86" y="f85"/>
                  </a:cubicBezTo>
                  <a:cubicBezTo>
                    <a:pt x="f87" y="f85"/>
                    <a:pt x="f88" y="f89"/>
                    <a:pt x="f90" y="f91"/>
                  </a:cubicBezTo>
                  <a:cubicBezTo>
                    <a:pt x="f92" y="f93"/>
                    <a:pt x="f94" y="f95"/>
                    <a:pt x="f94" y="f96"/>
                  </a:cubicBezTo>
                  <a:cubicBezTo>
                    <a:pt x="f94" y="f97"/>
                    <a:pt x="f98" y="f99"/>
                    <a:pt x="f100" y="f101"/>
                  </a:cubicBezTo>
                  <a:cubicBezTo>
                    <a:pt x="f102" y="f103"/>
                    <a:pt x="f0" y="f104"/>
                    <a:pt x="f0" y="f105"/>
                  </a:cubicBezTo>
                  <a:cubicBezTo>
                    <a:pt x="f0" y="f106"/>
                    <a:pt x="f107" y="f108"/>
                    <a:pt x="f1" y="f2"/>
                  </a:cubicBezTo>
                </a:path>
              </a:pathLst>
            </a:custGeom>
            <a:noFill/>
            <a:ln w="19080">
              <a:solidFill>
                <a:srgbClr val="663300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36" name="Forme libre 35"/>
            <p:cNvSpPr/>
            <p:nvPr/>
          </p:nvSpPr>
          <p:spPr>
            <a:xfrm>
              <a:off x="1171440" y="1425600"/>
              <a:ext cx="15840" cy="34920"/>
            </a:xfrm>
            <a:custGeom>
              <a:avLst/>
              <a:gdLst>
                <a:gd name="f0" fmla="val 0"/>
                <a:gd name="f1" fmla="val 6"/>
                <a:gd name="f2" fmla="val 30"/>
                <a:gd name="f3" fmla="val 67"/>
                <a:gd name="f4" fmla="val 44"/>
                <a:gd name="f5" fmla="val 9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45" h="98">
                  <a:moveTo>
                    <a:pt x="f0" y="f0"/>
                  </a:moveTo>
                  <a:cubicBezTo>
                    <a:pt x="f1" y="f2"/>
                    <a:pt x="f2" y="f3"/>
                    <a:pt x="f4" y="f5"/>
                  </a:cubicBezTo>
                </a:path>
              </a:pathLst>
            </a:custGeom>
            <a:noFill/>
            <a:ln w="19080">
              <a:solidFill>
                <a:srgbClr val="663300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37" name="Forme libre 36"/>
            <p:cNvSpPr/>
            <p:nvPr/>
          </p:nvSpPr>
          <p:spPr>
            <a:xfrm>
              <a:off x="1670040" y="1212840"/>
              <a:ext cx="69840" cy="33480"/>
            </a:xfrm>
            <a:custGeom>
              <a:avLst/>
              <a:gdLst>
                <a:gd name="f0" fmla="val 0"/>
                <a:gd name="f1" fmla="val 63"/>
                <a:gd name="f2" fmla="val 25"/>
                <a:gd name="f3" fmla="val 141"/>
                <a:gd name="f4" fmla="val 58"/>
                <a:gd name="f5" fmla="val 194"/>
                <a:gd name="f6" fmla="val 9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95" h="93">
                  <a:moveTo>
                    <a:pt x="f0" y="f0"/>
                  </a:moveTo>
                  <a:cubicBezTo>
                    <a:pt x="f1" y="f2"/>
                    <a:pt x="f3" y="f4"/>
                    <a:pt x="f5" y="f6"/>
                  </a:cubicBezTo>
                </a:path>
              </a:pathLst>
            </a:custGeom>
            <a:noFill/>
            <a:ln w="19080">
              <a:solidFill>
                <a:srgbClr val="663300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38" name="Forme libre 37"/>
            <p:cNvSpPr/>
            <p:nvPr/>
          </p:nvSpPr>
          <p:spPr>
            <a:xfrm>
              <a:off x="2065320" y="1170000"/>
              <a:ext cx="19080" cy="33480"/>
            </a:xfrm>
            <a:custGeom>
              <a:avLst/>
              <a:gdLst>
                <a:gd name="f0" fmla="val 0"/>
                <a:gd name="f1" fmla="val 52"/>
                <a:gd name="f2" fmla="val 30"/>
                <a:gd name="f3" fmla="val 27"/>
                <a:gd name="f4" fmla="val 14"/>
                <a:gd name="f5" fmla="val 61"/>
                <a:gd name="f6" fmla="val 9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53" h="93">
                  <a:moveTo>
                    <a:pt x="f1" y="f0"/>
                  </a:moveTo>
                  <a:cubicBezTo>
                    <a:pt x="f2" y="f3"/>
                    <a:pt x="f4" y="f5"/>
                    <a:pt x="f0" y="f6"/>
                  </a:cubicBezTo>
                </a:path>
              </a:pathLst>
            </a:custGeom>
            <a:noFill/>
            <a:ln w="19080">
              <a:solidFill>
                <a:srgbClr val="663300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39" name="Forme libre 38"/>
            <p:cNvSpPr/>
            <p:nvPr/>
          </p:nvSpPr>
          <p:spPr>
            <a:xfrm>
              <a:off x="2411280" y="1146240"/>
              <a:ext cx="33480" cy="41040"/>
            </a:xfrm>
            <a:custGeom>
              <a:avLst/>
              <a:gdLst>
                <a:gd name="f0" fmla="val 0"/>
                <a:gd name="f1" fmla="val 92"/>
                <a:gd name="f2" fmla="val 51"/>
                <a:gd name="f3" fmla="val 31"/>
                <a:gd name="f4" fmla="val 27"/>
                <a:gd name="f5" fmla="val 75"/>
                <a:gd name="f6" fmla="val 113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93" h="114">
                  <a:moveTo>
                    <a:pt x="f1" y="f0"/>
                  </a:moveTo>
                  <a:cubicBezTo>
                    <a:pt x="f2" y="f3"/>
                    <a:pt x="f4" y="f5"/>
                    <a:pt x="f0" y="f6"/>
                  </a:cubicBezTo>
                </a:path>
              </a:pathLst>
            </a:custGeom>
            <a:noFill/>
            <a:ln w="19080">
              <a:solidFill>
                <a:srgbClr val="663300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40" name="Forme libre 39"/>
            <p:cNvSpPr/>
            <p:nvPr/>
          </p:nvSpPr>
          <p:spPr>
            <a:xfrm>
              <a:off x="2863800" y="1217519"/>
              <a:ext cx="12600" cy="31680"/>
            </a:xfrm>
            <a:custGeom>
              <a:avLst/>
              <a:gdLst>
                <a:gd name="f0" fmla="val 0"/>
                <a:gd name="f1" fmla="val 5"/>
                <a:gd name="f2" fmla="val 23"/>
                <a:gd name="f3" fmla="val 35"/>
                <a:gd name="f4" fmla="val 79"/>
                <a:gd name="f5" fmla="val 8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6" h="87">
                  <a:moveTo>
                    <a:pt x="f0" y="f0"/>
                  </a:moveTo>
                  <a:cubicBezTo>
                    <a:pt x="f1" y="f2"/>
                    <a:pt x="f3" y="f4"/>
                    <a:pt x="f2" y="f5"/>
                  </a:cubicBezTo>
                </a:path>
              </a:pathLst>
            </a:custGeom>
            <a:noFill/>
            <a:ln w="19080">
              <a:solidFill>
                <a:srgbClr val="663300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41" name="Forme libre 40"/>
            <p:cNvSpPr/>
            <p:nvPr/>
          </p:nvSpPr>
          <p:spPr>
            <a:xfrm>
              <a:off x="2963879" y="1449360"/>
              <a:ext cx="73080" cy="63360"/>
            </a:xfrm>
            <a:custGeom>
              <a:avLst/>
              <a:gdLst>
                <a:gd name="f0" fmla="val 0"/>
                <a:gd name="f1" fmla="val 202"/>
                <a:gd name="f2" fmla="val 156"/>
                <a:gd name="f3" fmla="val 68"/>
                <a:gd name="f4" fmla="val 89"/>
                <a:gd name="f5" fmla="val 127"/>
                <a:gd name="f6" fmla="val 175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03" h="176">
                  <a:moveTo>
                    <a:pt x="f1" y="f0"/>
                  </a:moveTo>
                  <a:cubicBezTo>
                    <a:pt x="f2" y="f3"/>
                    <a:pt x="f4" y="f5"/>
                    <a:pt x="f0" y="f6"/>
                  </a:cubicBezTo>
                </a:path>
              </a:pathLst>
            </a:custGeom>
            <a:noFill/>
            <a:ln w="19080">
              <a:solidFill>
                <a:srgbClr val="663300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42" name="Forme libre 41"/>
            <p:cNvSpPr/>
            <p:nvPr/>
          </p:nvSpPr>
          <p:spPr>
            <a:xfrm>
              <a:off x="2655720" y="1625760"/>
              <a:ext cx="173160" cy="166680"/>
            </a:xfrm>
            <a:custGeom>
              <a:avLst/>
              <a:gdLst>
                <a:gd name="f0" fmla="val 0"/>
                <a:gd name="f1" fmla="val 458"/>
                <a:gd name="f2" fmla="val 462"/>
                <a:gd name="f3" fmla="val 480"/>
                <a:gd name="f4" fmla="val 357"/>
                <a:gd name="f5" fmla="val 354"/>
                <a:gd name="f6" fmla="val 9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481" h="463">
                  <a:moveTo>
                    <a:pt x="f1" y="f2"/>
                  </a:moveTo>
                  <a:cubicBezTo>
                    <a:pt x="f3" y="f4"/>
                    <a:pt x="f5" y="f6"/>
                    <a:pt x="f0" y="f0"/>
                  </a:cubicBezTo>
                </a:path>
              </a:pathLst>
            </a:custGeom>
            <a:noFill/>
            <a:ln w="19080">
              <a:solidFill>
                <a:srgbClr val="663300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43" name="Forme libre 42"/>
            <p:cNvSpPr/>
            <p:nvPr/>
          </p:nvSpPr>
          <p:spPr>
            <a:xfrm>
              <a:off x="2381399" y="1895400"/>
              <a:ext cx="12600" cy="44640"/>
            </a:xfrm>
            <a:custGeom>
              <a:avLst/>
              <a:gdLst>
                <a:gd name="f0" fmla="val 0"/>
                <a:gd name="f1" fmla="val 123"/>
                <a:gd name="f2" fmla="val 21"/>
                <a:gd name="f3" fmla="val 81"/>
                <a:gd name="f4" fmla="val 29"/>
                <a:gd name="f5" fmla="val 41"/>
                <a:gd name="f6" fmla="val 35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6" h="124">
                  <a:moveTo>
                    <a:pt x="f0" y="f1"/>
                  </a:moveTo>
                  <a:cubicBezTo>
                    <a:pt x="f2" y="f3"/>
                    <a:pt x="f4" y="f5"/>
                    <a:pt x="f6" y="f0"/>
                  </a:cubicBezTo>
                </a:path>
              </a:pathLst>
            </a:custGeom>
            <a:noFill/>
            <a:ln w="19080">
              <a:solidFill>
                <a:srgbClr val="663300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44" name="Forme libre 43"/>
            <p:cNvSpPr/>
            <p:nvPr/>
          </p:nvSpPr>
          <p:spPr>
            <a:xfrm>
              <a:off x="1757519" y="1955880"/>
              <a:ext cx="36360" cy="41040"/>
            </a:xfrm>
            <a:custGeom>
              <a:avLst/>
              <a:gdLst>
                <a:gd name="f0" fmla="val 0"/>
                <a:gd name="f1" fmla="val 99"/>
                <a:gd name="f2" fmla="val 114"/>
                <a:gd name="f3" fmla="val 58"/>
                <a:gd name="f4" fmla="val 80"/>
                <a:gd name="f5" fmla="val 28"/>
                <a:gd name="f6" fmla="val 4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00" h="115">
                  <a:moveTo>
                    <a:pt x="f1" y="f2"/>
                  </a:moveTo>
                  <a:cubicBezTo>
                    <a:pt x="f3" y="f4"/>
                    <a:pt x="f5" y="f6"/>
                    <a:pt x="f0" y="f0"/>
                  </a:cubicBezTo>
                </a:path>
              </a:pathLst>
            </a:custGeom>
            <a:noFill/>
            <a:ln w="19080">
              <a:solidFill>
                <a:srgbClr val="663300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45" name="Forme libre 44"/>
            <p:cNvSpPr/>
            <p:nvPr/>
          </p:nvSpPr>
          <p:spPr>
            <a:xfrm>
              <a:off x="1266840" y="1898640"/>
              <a:ext cx="55440" cy="9360"/>
            </a:xfrm>
            <a:custGeom>
              <a:avLst/>
              <a:gdLst>
                <a:gd name="f0" fmla="val 0"/>
                <a:gd name="f1" fmla="val 26"/>
                <a:gd name="f2" fmla="val 51"/>
                <a:gd name="f3" fmla="val 20"/>
                <a:gd name="f4" fmla="val 104"/>
                <a:gd name="f5" fmla="val 11"/>
                <a:gd name="f6" fmla="val 153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54" h="27">
                  <a:moveTo>
                    <a:pt x="f0" y="f1"/>
                  </a:moveTo>
                  <a:cubicBezTo>
                    <a:pt x="f2" y="f3"/>
                    <a:pt x="f4" y="f5"/>
                    <a:pt x="f6" y="f0"/>
                  </a:cubicBezTo>
                </a:path>
              </a:pathLst>
            </a:custGeom>
            <a:noFill/>
            <a:ln w="19080">
              <a:solidFill>
                <a:srgbClr val="663300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46" name="Forme libre 45"/>
            <p:cNvSpPr/>
            <p:nvPr/>
          </p:nvSpPr>
          <p:spPr>
            <a:xfrm>
              <a:off x="1085759" y="1681200"/>
              <a:ext cx="125640" cy="22320"/>
            </a:xfrm>
            <a:custGeom>
              <a:avLst/>
              <a:gdLst>
                <a:gd name="f0" fmla="val 0"/>
                <a:gd name="f1" fmla="val 91"/>
                <a:gd name="f2" fmla="val 33"/>
                <a:gd name="f3" fmla="val 196"/>
                <a:gd name="f4" fmla="val 62"/>
                <a:gd name="f5" fmla="val 348"/>
                <a:gd name="f6" fmla="val 5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49" h="63">
                  <a:moveTo>
                    <a:pt x="f0" y="f0"/>
                  </a:moveTo>
                  <a:cubicBezTo>
                    <a:pt x="f1" y="f2"/>
                    <a:pt x="f3" y="f4"/>
                    <a:pt x="f5" y="f6"/>
                  </a:cubicBezTo>
                </a:path>
              </a:pathLst>
            </a:custGeom>
            <a:noFill/>
            <a:ln w="19080">
              <a:solidFill>
                <a:srgbClr val="663300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47" name="Forme libre 46"/>
            <p:cNvSpPr/>
            <p:nvPr/>
          </p:nvSpPr>
          <p:spPr>
            <a:xfrm>
              <a:off x="1198440" y="2009880"/>
              <a:ext cx="355680" cy="168120"/>
            </a:xfrm>
            <a:custGeom>
              <a:avLst/>
              <a:gdLst>
                <a:gd name="f0" fmla="val 0"/>
                <a:gd name="f1" fmla="val 489"/>
                <a:gd name="f2" fmla="val 771"/>
                <a:gd name="f3" fmla="val 986"/>
                <a:gd name="f4" fmla="val 100"/>
                <a:gd name="f5" fmla="val 233"/>
                <a:gd name="f6" fmla="val 366"/>
                <a:gd name="f7" fmla="val 466"/>
                <a:gd name="f8" fmla="val 207"/>
                <a:gd name="f9" fmla="val 369"/>
                <a:gd name="f10" fmla="val 97"/>
                <a:gd name="f11" fmla="val 209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987" h="467">
                  <a:moveTo>
                    <a:pt x="f1" y="f0"/>
                  </a:moveTo>
                  <a:cubicBezTo>
                    <a:pt x="f2" y="f0"/>
                    <a:pt x="f3" y="f4"/>
                    <a:pt x="f3" y="f5"/>
                  </a:cubicBezTo>
                  <a:cubicBezTo>
                    <a:pt x="f3" y="f6"/>
                    <a:pt x="f2" y="f7"/>
                    <a:pt x="f1" y="f7"/>
                  </a:cubicBezTo>
                  <a:cubicBezTo>
                    <a:pt x="f8" y="f7"/>
                    <a:pt x="f0" y="f9"/>
                    <a:pt x="f0" y="f5"/>
                  </a:cubicBezTo>
                  <a:cubicBezTo>
                    <a:pt x="f0" y="f10"/>
                    <a:pt x="f11" y="f0"/>
                    <a:pt x="f1" y="f0"/>
                  </a:cubicBezTo>
                </a:path>
              </a:pathLst>
            </a:custGeom>
            <a:noFill/>
            <a:ln w="19080">
              <a:solidFill>
                <a:srgbClr val="663300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48" name="Forme libre 47"/>
            <p:cNvSpPr/>
            <p:nvPr/>
          </p:nvSpPr>
          <p:spPr>
            <a:xfrm>
              <a:off x="1095480" y="2162160"/>
              <a:ext cx="237960" cy="112680"/>
            </a:xfrm>
            <a:custGeom>
              <a:avLst/>
              <a:gdLst>
                <a:gd name="f0" fmla="val 0"/>
                <a:gd name="f1" fmla="val 329"/>
                <a:gd name="f2" fmla="val 516"/>
                <a:gd name="f3" fmla="val 659"/>
                <a:gd name="f4" fmla="val 62"/>
                <a:gd name="f5" fmla="val 151"/>
                <a:gd name="f6" fmla="val 240"/>
                <a:gd name="f7" fmla="val 312"/>
                <a:gd name="f8" fmla="val 142"/>
                <a:gd name="f9" fmla="val 244"/>
                <a:gd name="f10" fmla="val 58"/>
                <a:gd name="f11" fmla="val 143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660" h="313">
                  <a:moveTo>
                    <a:pt x="f1" y="f0"/>
                  </a:moveTo>
                  <a:cubicBezTo>
                    <a:pt x="f2" y="f0"/>
                    <a:pt x="f3" y="f4"/>
                    <a:pt x="f3" y="f5"/>
                  </a:cubicBezTo>
                  <a:cubicBezTo>
                    <a:pt x="f3" y="f6"/>
                    <a:pt x="f2" y="f7"/>
                    <a:pt x="f1" y="f7"/>
                  </a:cubicBezTo>
                  <a:cubicBezTo>
                    <a:pt x="f8" y="f7"/>
                    <a:pt x="f0" y="f9"/>
                    <a:pt x="f0" y="f5"/>
                  </a:cubicBezTo>
                  <a:cubicBezTo>
                    <a:pt x="f0" y="f10"/>
                    <a:pt x="f11" y="f0"/>
                    <a:pt x="f1" y="f0"/>
                  </a:cubicBezTo>
                </a:path>
              </a:pathLst>
            </a:custGeom>
            <a:noFill/>
            <a:ln w="19080">
              <a:solidFill>
                <a:srgbClr val="663300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49" name="Forme libre 48"/>
            <p:cNvSpPr/>
            <p:nvPr/>
          </p:nvSpPr>
          <p:spPr>
            <a:xfrm>
              <a:off x="1052640" y="2266920"/>
              <a:ext cx="118800" cy="55440"/>
            </a:xfrm>
            <a:custGeom>
              <a:avLst/>
              <a:gdLst>
                <a:gd name="f0" fmla="val 0"/>
                <a:gd name="f1" fmla="val 165"/>
                <a:gd name="f2" fmla="val 259"/>
                <a:gd name="f3" fmla="val 330"/>
                <a:gd name="f4" fmla="val 32"/>
                <a:gd name="f5" fmla="val 76"/>
                <a:gd name="f6" fmla="val 120"/>
                <a:gd name="f7" fmla="val 154"/>
                <a:gd name="f8" fmla="val 7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331" h="155">
                  <a:moveTo>
                    <a:pt x="f1" y="f0"/>
                  </a:moveTo>
                  <a:cubicBezTo>
                    <a:pt x="f2" y="f0"/>
                    <a:pt x="f3" y="f4"/>
                    <a:pt x="f3" y="f5"/>
                  </a:cubicBezTo>
                  <a:cubicBezTo>
                    <a:pt x="f3" y="f6"/>
                    <a:pt x="f2" y="f7"/>
                    <a:pt x="f1" y="f7"/>
                  </a:cubicBezTo>
                  <a:cubicBezTo>
                    <a:pt x="f8" y="f7"/>
                    <a:pt x="f0" y="f6"/>
                    <a:pt x="f0" y="f5"/>
                  </a:cubicBezTo>
                  <a:cubicBezTo>
                    <a:pt x="f0" y="f4"/>
                    <a:pt x="f8" y="f0"/>
                    <a:pt x="f1" y="f0"/>
                  </a:cubicBezTo>
                </a:path>
              </a:pathLst>
            </a:custGeom>
            <a:noFill/>
            <a:ln w="19080">
              <a:solidFill>
                <a:srgbClr val="663300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  <p:sp>
        <p:nvSpPr>
          <p:cNvPr id="50" name="Forme libre 49"/>
          <p:cNvSpPr/>
          <p:nvPr/>
        </p:nvSpPr>
        <p:spPr>
          <a:xfrm>
            <a:off x="1252439" y="1344600"/>
            <a:ext cx="1871640" cy="328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663300"/>
                </a:solidFill>
                <a:latin typeface="Comic Sans MS" pitchFamily="66"/>
                <a:ea typeface="Lucida Sans" pitchFamily="2"/>
                <a:cs typeface="Lucida Sans" pitchFamily="2"/>
              </a:rPr>
              <a:t>Source fossile</a:t>
            </a:r>
          </a:p>
        </p:txBody>
      </p:sp>
      <p:sp>
        <p:nvSpPr>
          <p:cNvPr id="51" name="Forme libre 50"/>
          <p:cNvSpPr/>
          <p:nvPr/>
        </p:nvSpPr>
        <p:spPr>
          <a:xfrm>
            <a:off x="2768760" y="1882800"/>
            <a:ext cx="734760" cy="541440"/>
          </a:xfrm>
          <a:custGeom>
            <a:avLst/>
            <a:gdLst>
              <a:gd name="f0" fmla="val 0"/>
              <a:gd name="f1" fmla="val 448"/>
              <a:gd name="f2" fmla="val 1420"/>
              <a:gd name="f3" fmla="val 1279"/>
              <a:gd name="f4" fmla="val 1273"/>
              <a:gd name="f5" fmla="val 1503"/>
              <a:gd name="f6" fmla="val 2041"/>
              <a:gd name="f7" fmla="val 1332"/>
              <a:gd name="f8" fmla="val 1862"/>
              <a:gd name="f9" fmla="val 606"/>
              <a:gd name="f10" fmla="val 1715"/>
              <a:gd name="f11" fmla="val 830"/>
              <a:gd name="f12" fmla="val 294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042" h="1504">
                <a:moveTo>
                  <a:pt x="f0" y="f1"/>
                </a:moveTo>
                <a:lnTo>
                  <a:pt x="f2" y="f3"/>
                </a:lnTo>
                <a:lnTo>
                  <a:pt x="f4" y="f5"/>
                </a:ln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0"/>
                </a:lnTo>
                <a:lnTo>
                  <a:pt x="f0" y="f1"/>
                </a:ln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grpSp>
        <p:nvGrpSpPr>
          <p:cNvPr id="52" name="Groupe 51"/>
          <p:cNvGrpSpPr/>
          <p:nvPr/>
        </p:nvGrpSpPr>
        <p:grpSpPr>
          <a:xfrm>
            <a:off x="7569360" y="755639"/>
            <a:ext cx="3114360" cy="1033559"/>
            <a:chOff x="7569360" y="755639"/>
            <a:chExt cx="3114360" cy="1033559"/>
          </a:xfrm>
        </p:grpSpPr>
        <p:sp>
          <p:nvSpPr>
            <p:cNvPr id="53" name="Forme libre 52"/>
            <p:cNvSpPr/>
            <p:nvPr/>
          </p:nvSpPr>
          <p:spPr>
            <a:xfrm>
              <a:off x="7569360" y="755639"/>
              <a:ext cx="3114360" cy="1033559"/>
            </a:xfrm>
            <a:custGeom>
              <a:avLst>
                <a:gd name="f0" fmla="val 33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54" name="Groupe 53"/>
            <p:cNvGrpSpPr/>
            <p:nvPr/>
          </p:nvGrpSpPr>
          <p:grpSpPr>
            <a:xfrm>
              <a:off x="7570800" y="755639"/>
              <a:ext cx="3108239" cy="1027079"/>
              <a:chOff x="7570800" y="755639"/>
              <a:chExt cx="3108239" cy="1027079"/>
            </a:xfrm>
          </p:grpSpPr>
          <p:sp>
            <p:nvSpPr>
              <p:cNvPr id="55" name="Forme libre 54"/>
              <p:cNvSpPr/>
              <p:nvPr/>
            </p:nvSpPr>
            <p:spPr>
              <a:xfrm>
                <a:off x="7570800" y="755639"/>
                <a:ext cx="3108239" cy="1027079"/>
              </a:xfrm>
              <a:custGeom>
                <a:avLst>
                  <a:gd name="f0" fmla="val 33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56" name="Groupe 55"/>
              <p:cNvGrpSpPr/>
              <p:nvPr/>
            </p:nvGrpSpPr>
            <p:grpSpPr>
              <a:xfrm>
                <a:off x="7570800" y="755639"/>
                <a:ext cx="3105000" cy="1023840"/>
                <a:chOff x="7570800" y="755639"/>
                <a:chExt cx="3105000" cy="1023840"/>
              </a:xfrm>
            </p:grpSpPr>
            <p:sp>
              <p:nvSpPr>
                <p:cNvPr id="57" name="Forme libre 56"/>
                <p:cNvSpPr/>
                <p:nvPr/>
              </p:nvSpPr>
              <p:spPr>
                <a:xfrm>
                  <a:off x="7570800" y="755639"/>
                  <a:ext cx="3105000" cy="1023840"/>
                </a:xfrm>
                <a:custGeom>
                  <a:avLst>
                    <a:gd name="f0" fmla="val 33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58" name="Groupe 57"/>
                <p:cNvGrpSpPr/>
                <p:nvPr/>
              </p:nvGrpSpPr>
              <p:grpSpPr>
                <a:xfrm>
                  <a:off x="7570800" y="755639"/>
                  <a:ext cx="3103559" cy="1022400"/>
                  <a:chOff x="7570800" y="755639"/>
                  <a:chExt cx="3103559" cy="1022400"/>
                </a:xfrm>
              </p:grpSpPr>
              <p:sp>
                <p:nvSpPr>
                  <p:cNvPr id="59" name="Forme libre 58"/>
                  <p:cNvSpPr/>
                  <p:nvPr/>
                </p:nvSpPr>
                <p:spPr>
                  <a:xfrm>
                    <a:off x="7570800" y="755639"/>
                    <a:ext cx="3103559" cy="1022400"/>
                  </a:xfrm>
                  <a:custGeom>
                    <a:avLst>
                      <a:gd name="f0" fmla="val 33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60" name="Groupe 59"/>
                  <p:cNvGrpSpPr/>
                  <p:nvPr/>
                </p:nvGrpSpPr>
                <p:grpSpPr>
                  <a:xfrm>
                    <a:off x="7570800" y="755639"/>
                    <a:ext cx="3103559" cy="1020599"/>
                    <a:chOff x="7570800" y="755639"/>
                    <a:chExt cx="3103559" cy="1020599"/>
                  </a:xfrm>
                </p:grpSpPr>
                <p:sp>
                  <p:nvSpPr>
                    <p:cNvPr id="61" name="Forme libre 60"/>
                    <p:cNvSpPr/>
                    <p:nvPr/>
                  </p:nvSpPr>
                  <p:spPr>
                    <a:xfrm>
                      <a:off x="7570800" y="755639"/>
                      <a:ext cx="3103559" cy="1020599"/>
                    </a:xfrm>
                    <a:custGeom>
                      <a:avLst>
                        <a:gd name="f0" fmla="val 33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sp>
                  <p:nvSpPr>
                    <p:cNvPr id="62" name="Forme libre 61"/>
                    <p:cNvSpPr/>
                    <p:nvPr/>
                  </p:nvSpPr>
                  <p:spPr>
                    <a:xfrm>
                      <a:off x="7677000" y="755639"/>
                      <a:ext cx="2892600" cy="805320"/>
                    </a:xfrm>
                    <a:custGeom>
                      <a:avLst>
                        <a:gd name="f0" fmla="val 33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t" anchorCtr="0" compatLnSpc="0">
                      <a:spAutoFit/>
                    </a:bodyPr>
                    <a:lstStyle/>
                    <a:p>
                      <a:pPr marL="0" marR="0" lvl="0" indent="0" algn="ctr" rtl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r>
                        <a:rPr lang="en-GB" sz="2400" b="1" i="0" u="none" strike="noStrike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latin typeface="Comic Sans MS" pitchFamily="66"/>
                          <a:ea typeface="Lucida Sans" pitchFamily="2"/>
                          <a:cs typeface="Lucida Sans" pitchFamily="2"/>
                        </a:rPr>
                        <a:t>Modèles couplés</a:t>
                      </a:r>
                    </a:p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r>
                        <a:rPr lang="en-GB" sz="2400" b="1" i="0" u="none" strike="noStrike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latin typeface="Comic Sans MS" pitchFamily="66"/>
                          <a:ea typeface="Lucida Sans" pitchFamily="2"/>
                          <a:cs typeface="Lucida Sans" pitchFamily="2"/>
                        </a:rPr>
                        <a:t>climat carbone</a:t>
                      </a:r>
                    </a:p>
                  </p:txBody>
                </p:sp>
              </p:grpSp>
            </p:grpSp>
          </p:grpSp>
        </p:grpSp>
      </p:grpSp>
      <p:sp>
        <p:nvSpPr>
          <p:cNvPr id="63" name="Forme libre 62"/>
          <p:cNvSpPr/>
          <p:nvPr/>
        </p:nvSpPr>
        <p:spPr>
          <a:xfrm>
            <a:off x="8174160" y="6900840"/>
            <a:ext cx="1425600" cy="366839"/>
          </a:xfrm>
          <a:custGeom>
            <a:avLst>
              <a:gd name="f0" fmla="val 93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grpSp>
        <p:nvGrpSpPr>
          <p:cNvPr id="64" name="Groupe 63"/>
          <p:cNvGrpSpPr/>
          <p:nvPr/>
        </p:nvGrpSpPr>
        <p:grpSpPr>
          <a:xfrm>
            <a:off x="6872400" y="7116839"/>
            <a:ext cx="2165400" cy="2881"/>
            <a:chOff x="6872400" y="7116839"/>
            <a:chExt cx="2165400" cy="2881"/>
          </a:xfrm>
        </p:grpSpPr>
        <p:sp>
          <p:nvSpPr>
            <p:cNvPr id="65" name="Forme libre 64"/>
            <p:cNvSpPr/>
            <p:nvPr/>
          </p:nvSpPr>
          <p:spPr>
            <a:xfrm>
              <a:off x="6872400" y="7116839"/>
              <a:ext cx="809640" cy="1440"/>
            </a:xfrm>
            <a:custGeom>
              <a:avLst/>
              <a:gdLst>
                <a:gd name="f0" fmla="val 0"/>
                <a:gd name="f1" fmla="val 224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247" h="1">
                  <a:moveTo>
                    <a:pt x="f1" y="f0"/>
                  </a:moveTo>
                  <a:lnTo>
                    <a:pt x="f0" y="f0"/>
                  </a:lnTo>
                  <a:lnTo>
                    <a:pt x="f0" y="f0"/>
                  </a:lnTo>
                  <a:lnTo>
                    <a:pt x="f1" y="f0"/>
                  </a:lnTo>
                </a:path>
              </a:pathLst>
            </a:custGeom>
            <a:noFill/>
            <a:ln w="9360">
              <a:solidFill>
                <a:srgbClr val="808080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66" name="Forme libre 65"/>
            <p:cNvSpPr/>
            <p:nvPr/>
          </p:nvSpPr>
          <p:spPr>
            <a:xfrm>
              <a:off x="9036000" y="7116839"/>
              <a:ext cx="1800" cy="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200 f10 1"/>
                <a:gd name="f16" fmla="*/ 18400 f10 1"/>
                <a:gd name="f17" fmla="*/ 18400 f11 1"/>
                <a:gd name="f18" fmla="*/ 3200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3160 f10 1"/>
                <a:gd name="f25" fmla="*/ 3160 f11 1"/>
                <a:gd name="f26" fmla="*/ 0 f10 1"/>
                <a:gd name="f27" fmla="*/ 10800 f11 1"/>
                <a:gd name="f28" fmla="*/ 18440 f11 1"/>
                <a:gd name="f29" fmla="*/ 21600 f11 1"/>
                <a:gd name="f30" fmla="*/ 18440 f10 1"/>
                <a:gd name="f31" fmla="*/ 21600 f10 1"/>
                <a:gd name="f32" fmla="+- 0 0 f19"/>
                <a:gd name="f33" fmla="+- f20 0 f1"/>
                <a:gd name="f34" fmla="+- f21 0 f1"/>
                <a:gd name="f35" fmla="*/ f32 f0 1"/>
                <a:gd name="f36" fmla="+- f34 0 f33"/>
                <a:gd name="f37" fmla="*/ f35 1 f5"/>
                <a:gd name="f38" fmla="+- f37 0 f1"/>
                <a:gd name="f39" fmla="cos 1 f38"/>
                <a:gd name="f40" fmla="sin 1 f38"/>
                <a:gd name="f41" fmla="+- 0 0 f39"/>
                <a:gd name="f42" fmla="+- 0 0 f40"/>
                <a:gd name="f43" fmla="*/ 10800 f41 1"/>
                <a:gd name="f44" fmla="*/ 10800 f42 1"/>
                <a:gd name="f45" fmla="*/ f43 f43 1"/>
                <a:gd name="f46" fmla="*/ f44 f44 1"/>
                <a:gd name="f47" fmla="+- f45 f46 0"/>
                <a:gd name="f48" fmla="sqrt f47"/>
                <a:gd name="f49" fmla="*/ f6 1 f48"/>
                <a:gd name="f50" fmla="*/ f41 f49 1"/>
                <a:gd name="f51" fmla="*/ f42 f49 1"/>
                <a:gd name="f52" fmla="+- 10800 0 f50"/>
                <a:gd name="f53" fmla="+- 10800 0 f5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22" y="f23"/>
                </a:cxn>
                <a:cxn ang="f33">
                  <a:pos x="f24" y="f25"/>
                </a:cxn>
                <a:cxn ang="f33">
                  <a:pos x="f26" y="f27"/>
                </a:cxn>
                <a:cxn ang="f33">
                  <a:pos x="f24" y="f28"/>
                </a:cxn>
                <a:cxn ang="f33">
                  <a:pos x="f22" y="f29"/>
                </a:cxn>
                <a:cxn ang="f33">
                  <a:pos x="f30" y="f28"/>
                </a:cxn>
                <a:cxn ang="f33">
                  <a:pos x="f31" y="f27"/>
                </a:cxn>
                <a:cxn ang="f33">
                  <a:pos x="f30" y="f25"/>
                </a:cxn>
              </a:cxnLst>
              <a:rect l="f15" t="f18" r="f16" b="f17"/>
              <a:pathLst>
                <a:path w="21600" h="21600">
                  <a:moveTo>
                    <a:pt x="f52" y="f53"/>
                  </a:moveTo>
                  <a:arcTo wR="f9" hR="f9" stAng="f33" swAng="f36"/>
                  <a:close/>
                </a:path>
              </a:pathLst>
            </a:custGeom>
            <a:solidFill>
              <a:srgbClr val="009999"/>
            </a:solidFill>
            <a:ln w="9360">
              <a:solidFill>
                <a:srgbClr val="808080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67" name="Forme libre 66"/>
            <p:cNvSpPr/>
            <p:nvPr/>
          </p:nvSpPr>
          <p:spPr>
            <a:xfrm>
              <a:off x="8658360" y="7116839"/>
              <a:ext cx="1440" cy="1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200 f10 1"/>
                <a:gd name="f16" fmla="*/ 18400 f10 1"/>
                <a:gd name="f17" fmla="*/ 18400 f11 1"/>
                <a:gd name="f18" fmla="*/ 3200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3160 f10 1"/>
                <a:gd name="f25" fmla="*/ 3160 f11 1"/>
                <a:gd name="f26" fmla="*/ 0 f10 1"/>
                <a:gd name="f27" fmla="*/ 10800 f11 1"/>
                <a:gd name="f28" fmla="*/ 18440 f11 1"/>
                <a:gd name="f29" fmla="*/ 21600 f11 1"/>
                <a:gd name="f30" fmla="*/ 18440 f10 1"/>
                <a:gd name="f31" fmla="*/ 21600 f10 1"/>
                <a:gd name="f32" fmla="+- 0 0 f19"/>
                <a:gd name="f33" fmla="+- f20 0 f1"/>
                <a:gd name="f34" fmla="+- f21 0 f1"/>
                <a:gd name="f35" fmla="*/ f32 f0 1"/>
                <a:gd name="f36" fmla="+- f34 0 f33"/>
                <a:gd name="f37" fmla="*/ f35 1 f5"/>
                <a:gd name="f38" fmla="+- f37 0 f1"/>
                <a:gd name="f39" fmla="cos 1 f38"/>
                <a:gd name="f40" fmla="sin 1 f38"/>
                <a:gd name="f41" fmla="+- 0 0 f39"/>
                <a:gd name="f42" fmla="+- 0 0 f40"/>
                <a:gd name="f43" fmla="*/ 10800 f41 1"/>
                <a:gd name="f44" fmla="*/ 10800 f42 1"/>
                <a:gd name="f45" fmla="*/ f43 f43 1"/>
                <a:gd name="f46" fmla="*/ f44 f44 1"/>
                <a:gd name="f47" fmla="+- f45 f46 0"/>
                <a:gd name="f48" fmla="sqrt f47"/>
                <a:gd name="f49" fmla="*/ f6 1 f48"/>
                <a:gd name="f50" fmla="*/ f41 f49 1"/>
                <a:gd name="f51" fmla="*/ f42 f49 1"/>
                <a:gd name="f52" fmla="+- 10800 0 f50"/>
                <a:gd name="f53" fmla="+- 10800 0 f5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22" y="f23"/>
                </a:cxn>
                <a:cxn ang="f33">
                  <a:pos x="f24" y="f25"/>
                </a:cxn>
                <a:cxn ang="f33">
                  <a:pos x="f26" y="f27"/>
                </a:cxn>
                <a:cxn ang="f33">
                  <a:pos x="f24" y="f28"/>
                </a:cxn>
                <a:cxn ang="f33">
                  <a:pos x="f22" y="f29"/>
                </a:cxn>
                <a:cxn ang="f33">
                  <a:pos x="f30" y="f28"/>
                </a:cxn>
                <a:cxn ang="f33">
                  <a:pos x="f31" y="f27"/>
                </a:cxn>
                <a:cxn ang="f33">
                  <a:pos x="f30" y="f25"/>
                </a:cxn>
              </a:cxnLst>
              <a:rect l="f15" t="f18" r="f16" b="f17"/>
              <a:pathLst>
                <a:path w="21600" h="21600">
                  <a:moveTo>
                    <a:pt x="f52" y="f53"/>
                  </a:moveTo>
                  <a:arcTo wR="f9" hR="f9" stAng="f33" swAng="f36"/>
                  <a:close/>
                </a:path>
              </a:pathLst>
            </a:custGeom>
            <a:solidFill>
              <a:srgbClr val="000000"/>
            </a:solidFill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68" name="Groupe 67"/>
            <p:cNvGrpSpPr/>
            <p:nvPr/>
          </p:nvGrpSpPr>
          <p:grpSpPr>
            <a:xfrm>
              <a:off x="8269200" y="7116839"/>
              <a:ext cx="349200" cy="2881"/>
              <a:chOff x="8269200" y="7116839"/>
              <a:chExt cx="349200" cy="2881"/>
            </a:xfrm>
          </p:grpSpPr>
          <p:sp>
            <p:nvSpPr>
              <p:cNvPr id="69" name="Forme libre 68"/>
              <p:cNvSpPr/>
              <p:nvPr/>
            </p:nvSpPr>
            <p:spPr>
              <a:xfrm rot="10800000">
                <a:off x="8271000" y="7117920"/>
                <a:ext cx="15840" cy="1800"/>
              </a:xfrm>
              <a:custGeom>
                <a:avLst>
                  <a:gd name="f0" fmla="val 10800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sp>
            <p:nvSpPr>
              <p:cNvPr id="70" name="Forme libre 69"/>
              <p:cNvSpPr/>
              <p:nvPr/>
            </p:nvSpPr>
            <p:spPr>
              <a:xfrm>
                <a:off x="8269200" y="7116839"/>
                <a:ext cx="349200" cy="1440"/>
              </a:xfrm>
              <a:custGeom>
                <a:avLst/>
                <a:gdLst>
                  <a:gd name="f0" fmla="val 0"/>
                  <a:gd name="f1" fmla="val 44"/>
                  <a:gd name="f2" fmla="val 88"/>
                  <a:gd name="f3" fmla="val 133"/>
                  <a:gd name="f4" fmla="val 182"/>
                  <a:gd name="f5" fmla="val 242"/>
                  <a:gd name="f6" fmla="val 300"/>
                  <a:gd name="f7" fmla="val 364"/>
                  <a:gd name="f8" fmla="val 429"/>
                  <a:gd name="f9" fmla="val 498"/>
                  <a:gd name="f10" fmla="val 571"/>
                  <a:gd name="f11" fmla="val 644"/>
                  <a:gd name="f12" fmla="val 724"/>
                  <a:gd name="f13" fmla="val 798"/>
                  <a:gd name="f14" fmla="val 883"/>
                  <a:gd name="f15" fmla="val 969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970" h="1">
                    <a:moveTo>
                      <a:pt x="f0" y="f0"/>
                    </a:moveTo>
                    <a:lnTo>
                      <a:pt x="f1" y="f0"/>
                    </a:lnTo>
                    <a:lnTo>
                      <a:pt x="f2" y="f0"/>
                    </a:lnTo>
                    <a:lnTo>
                      <a:pt x="f3" y="f0"/>
                    </a:lnTo>
                    <a:lnTo>
                      <a:pt x="f4" y="f0"/>
                    </a:lnTo>
                    <a:lnTo>
                      <a:pt x="f5" y="f0"/>
                    </a:lnTo>
                    <a:lnTo>
                      <a:pt x="f6" y="f0"/>
                    </a:lnTo>
                    <a:lnTo>
                      <a:pt x="f7" y="f0"/>
                    </a:lnTo>
                    <a:lnTo>
                      <a:pt x="f8" y="f0"/>
                    </a:lnTo>
                    <a:lnTo>
                      <a:pt x="f9" y="f0"/>
                    </a:lnTo>
                    <a:lnTo>
                      <a:pt x="f10" y="f0"/>
                    </a:lnTo>
                    <a:lnTo>
                      <a:pt x="f11" y="f0"/>
                    </a:lnTo>
                    <a:lnTo>
                      <a:pt x="f12" y="f0"/>
                    </a:lnTo>
                    <a:lnTo>
                      <a:pt x="f13" y="f0"/>
                    </a:lnTo>
                    <a:lnTo>
                      <a:pt x="f14" y="f0"/>
                    </a:lnTo>
                    <a:lnTo>
                      <a:pt x="f15" y="f0"/>
                    </a:lnTo>
                  </a:path>
                </a:pathLst>
              </a:custGeom>
              <a:noFill/>
              <a:ln w="1584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</p:grpSp>
      </p:grpSp>
      <p:sp>
        <p:nvSpPr>
          <p:cNvPr id="71" name="Forme libre 70"/>
          <p:cNvSpPr/>
          <p:nvPr/>
        </p:nvSpPr>
        <p:spPr>
          <a:xfrm>
            <a:off x="8545680" y="6900840"/>
            <a:ext cx="1306440" cy="328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Comic Sans MS" pitchFamily="66"/>
                <a:ea typeface="Lucida Sans" pitchFamily="2"/>
                <a:cs typeface="Lucida Sans" pitchFamily="2"/>
              </a:rPr>
              <a:t>Ocean</a:t>
            </a:r>
          </a:p>
        </p:txBody>
      </p:sp>
      <p:sp>
        <p:nvSpPr>
          <p:cNvPr id="72" name="Forme libre 71"/>
          <p:cNvSpPr/>
          <p:nvPr/>
        </p:nvSpPr>
        <p:spPr>
          <a:xfrm>
            <a:off x="701640" y="122760"/>
            <a:ext cx="9304200" cy="706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2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Quelques incertitudes:</a:t>
            </a:r>
            <a:r>
              <a:rPr lang="en-GB" sz="3200" b="0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 Rétroaction climat-carbone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5008" t="9662" r="10003" b="5855"/>
          <a:stretch>
            <a:fillRect/>
          </a:stretch>
        </p:blipFill>
        <p:spPr>
          <a:xfrm>
            <a:off x="2976479" y="1079639"/>
            <a:ext cx="5305679" cy="6445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e 2"/>
          <p:cNvGrpSpPr/>
          <p:nvPr/>
        </p:nvGrpSpPr>
        <p:grpSpPr>
          <a:xfrm>
            <a:off x="7814160" y="6972479"/>
            <a:ext cx="2876760" cy="391320"/>
            <a:chOff x="7814160" y="6972479"/>
            <a:chExt cx="2876760" cy="391320"/>
          </a:xfrm>
        </p:grpSpPr>
        <p:sp>
          <p:nvSpPr>
            <p:cNvPr id="4" name="Forme libre 3"/>
            <p:cNvSpPr/>
            <p:nvPr/>
          </p:nvSpPr>
          <p:spPr>
            <a:xfrm>
              <a:off x="8066160" y="6972479"/>
              <a:ext cx="2384279" cy="330120"/>
            </a:xfrm>
            <a:custGeom>
              <a:avLst>
                <a:gd name="f0" fmla="val 103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5" name="Groupe 4"/>
            <p:cNvGrpSpPr/>
            <p:nvPr/>
          </p:nvGrpSpPr>
          <p:grpSpPr>
            <a:xfrm>
              <a:off x="7814160" y="6972479"/>
              <a:ext cx="2876760" cy="391320"/>
              <a:chOff x="7814160" y="6972479"/>
              <a:chExt cx="2876760" cy="391320"/>
            </a:xfrm>
          </p:grpSpPr>
          <p:sp>
            <p:nvSpPr>
              <p:cNvPr id="6" name="Forme libre 5"/>
              <p:cNvSpPr/>
              <p:nvPr/>
            </p:nvSpPr>
            <p:spPr>
              <a:xfrm>
                <a:off x="8066160" y="6972479"/>
                <a:ext cx="2379600" cy="325080"/>
              </a:xfrm>
              <a:custGeom>
                <a:avLst>
                  <a:gd name="f0" fmla="val 105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7" name="Groupe 6"/>
              <p:cNvGrpSpPr/>
              <p:nvPr/>
            </p:nvGrpSpPr>
            <p:grpSpPr>
              <a:xfrm>
                <a:off x="7814160" y="6972479"/>
                <a:ext cx="2876760" cy="391320"/>
                <a:chOff x="7814160" y="6972479"/>
                <a:chExt cx="2876760" cy="391320"/>
              </a:xfrm>
            </p:grpSpPr>
            <p:sp>
              <p:nvSpPr>
                <p:cNvPr id="8" name="Forme libre 7"/>
                <p:cNvSpPr/>
                <p:nvPr/>
              </p:nvSpPr>
              <p:spPr>
                <a:xfrm>
                  <a:off x="8066160" y="6972479"/>
                  <a:ext cx="2376360" cy="322200"/>
                </a:xfrm>
                <a:custGeom>
                  <a:avLst>
                    <a:gd name="f0" fmla="val 106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9" name="Groupe 8"/>
                <p:cNvGrpSpPr/>
                <p:nvPr/>
              </p:nvGrpSpPr>
              <p:grpSpPr>
                <a:xfrm>
                  <a:off x="7814160" y="6972479"/>
                  <a:ext cx="2876760" cy="391320"/>
                  <a:chOff x="7814160" y="6972479"/>
                  <a:chExt cx="2876760" cy="391320"/>
                </a:xfrm>
              </p:grpSpPr>
              <p:sp>
                <p:nvSpPr>
                  <p:cNvPr id="10" name="Forme libre 9"/>
                  <p:cNvSpPr/>
                  <p:nvPr/>
                </p:nvSpPr>
                <p:spPr>
                  <a:xfrm>
                    <a:off x="8066160" y="6972479"/>
                    <a:ext cx="2374920" cy="320400"/>
                  </a:xfrm>
                  <a:custGeom>
                    <a:avLst>
                      <a:gd name="f0" fmla="val 106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11" name="Groupe 10"/>
                  <p:cNvGrpSpPr/>
                  <p:nvPr/>
                </p:nvGrpSpPr>
                <p:grpSpPr>
                  <a:xfrm>
                    <a:off x="7814160" y="6972479"/>
                    <a:ext cx="2876760" cy="391320"/>
                    <a:chOff x="7814160" y="6972479"/>
                    <a:chExt cx="2876760" cy="391320"/>
                  </a:xfrm>
                </p:grpSpPr>
                <p:sp>
                  <p:nvSpPr>
                    <p:cNvPr id="12" name="Forme libre 11"/>
                    <p:cNvSpPr/>
                    <p:nvPr/>
                  </p:nvSpPr>
                  <p:spPr>
                    <a:xfrm>
                      <a:off x="8066160" y="6972479"/>
                      <a:ext cx="2374920" cy="320400"/>
                    </a:xfrm>
                    <a:custGeom>
                      <a:avLst>
                        <a:gd name="f0" fmla="val 106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sp>
                  <p:nvSpPr>
                    <p:cNvPr id="13" name="Forme libre 12"/>
                    <p:cNvSpPr/>
                    <p:nvPr/>
                  </p:nvSpPr>
                  <p:spPr>
                    <a:xfrm>
                      <a:off x="7814160" y="6972479"/>
                      <a:ext cx="2876760" cy="391320"/>
                    </a:xfrm>
                    <a:custGeom>
                      <a:avLst>
                        <a:gd name="f0" fmla="val 106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t" anchorCtr="0" compatLnSpc="0">
                      <a:spAutoFit/>
                    </a:bodyPr>
                    <a:lstStyle/>
                    <a:p>
                      <a:pPr marL="0" marR="0" lvl="0" indent="0" algn="ctr" rtl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r>
                        <a:rPr lang="en-GB" sz="2000" b="0" i="1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Comic Sans MS" pitchFamily="66"/>
                          <a:ea typeface="Lucida Sans" pitchFamily="2"/>
                          <a:cs typeface="Lucida Sans" pitchFamily="2"/>
                        </a:rPr>
                        <a:t>(Dufresne et al, 2002)</a:t>
                      </a:r>
                    </a:p>
                  </p:txBody>
                </p:sp>
              </p:grpSp>
            </p:grpSp>
          </p:grpSp>
        </p:grpSp>
      </p:grpSp>
      <p:sp>
        <p:nvSpPr>
          <p:cNvPr id="14" name="Forme libre 13"/>
          <p:cNvSpPr/>
          <p:nvPr/>
        </p:nvSpPr>
        <p:spPr>
          <a:xfrm>
            <a:off x="465120" y="5111640"/>
            <a:ext cx="2495520" cy="569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5000"/>
              </a:lnSpc>
              <a:spcBef>
                <a:spcPts val="1123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7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Scenario A2</a:t>
            </a:r>
          </a:p>
        </p:txBody>
      </p:sp>
      <p:sp>
        <p:nvSpPr>
          <p:cNvPr id="15" name="Titre 14"/>
          <p:cNvSpPr txBox="1">
            <a:spLocks noGrp="1"/>
          </p:cNvSpPr>
          <p:nvPr>
            <p:ph type="title" idx="4294967295"/>
          </p:nvPr>
        </p:nvSpPr>
        <p:spPr>
          <a:xfrm>
            <a:off x="701280" y="76320"/>
            <a:ext cx="9304200" cy="798840"/>
          </a:xfrm>
        </p:spPr>
        <p:txBody>
          <a:bodyPr wrap="none" lIns="90000" tIns="46800" rIns="90000" bIns="46800" anchorCtr="0">
            <a:spAutoFit/>
          </a:bodyPr>
          <a:lstStyle/>
          <a:p>
            <a:pPr lvl="0">
              <a:lnSpc>
                <a:spcPct val="94000"/>
              </a:lnSpc>
            </a:pPr>
            <a:r>
              <a:rPr lang="en-GB" sz="3200">
                <a:solidFill>
                  <a:srgbClr val="3333CC"/>
                </a:solidFill>
              </a:rPr>
              <a:t>Rétroaction climat-carbone</a:t>
            </a:r>
          </a:p>
        </p:txBody>
      </p:sp>
      <p:sp>
        <p:nvSpPr>
          <p:cNvPr id="16" name="Forme libre 15"/>
          <p:cNvSpPr/>
          <p:nvPr/>
        </p:nvSpPr>
        <p:spPr>
          <a:xfrm>
            <a:off x="458640" y="1693440"/>
            <a:ext cx="2403720" cy="2350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200" b="0" i="0" u="none" strike="noStrike" baseline="0">
                <a:ln>
                  <a:noFill/>
                </a:ln>
                <a:solidFill>
                  <a:srgbClr val="333399"/>
                </a:solidFill>
                <a:latin typeface="Times New Roman" pitchFamily="18"/>
                <a:ea typeface="Lucida Sans" pitchFamily="2"/>
                <a:cs typeface="Lucida Sans" pitchFamily="2"/>
              </a:rPr>
              <a:t>Modélisation  couplée </a:t>
            </a:r>
            <a:br>
              <a:rPr lang="en-GB" sz="3200" b="0" i="0" u="none" strike="noStrike" baseline="0">
                <a:ln>
                  <a:noFill/>
                </a:ln>
                <a:solidFill>
                  <a:srgbClr val="333399"/>
                </a:solidFill>
                <a:latin typeface="Times New Roman" pitchFamily="18"/>
                <a:ea typeface="Lucida Sans" pitchFamily="2"/>
                <a:cs typeface="Lucida Sans" pitchFamily="2"/>
              </a:rPr>
            </a:br>
            <a:r>
              <a:rPr lang="en-GB" sz="3200" b="0" i="0" u="none" strike="noStrike" baseline="0">
                <a:ln>
                  <a:noFill/>
                </a:ln>
                <a:solidFill>
                  <a:srgbClr val="333399"/>
                </a:solidFill>
                <a:latin typeface="Times New Roman" pitchFamily="18"/>
                <a:ea typeface="Lucida Sans" pitchFamily="2"/>
                <a:cs typeface="Lucida Sans" pitchFamily="2"/>
              </a:rPr>
              <a:t>climat-carbone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5311"/>
          <a:stretch>
            <a:fillRect/>
          </a:stretch>
        </p:blipFill>
        <p:spPr>
          <a:xfrm>
            <a:off x="3208320" y="1176480"/>
            <a:ext cx="4944960" cy="61322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necteur droit 2"/>
          <p:cNvSpPr/>
          <p:nvPr/>
        </p:nvSpPr>
        <p:spPr>
          <a:xfrm>
            <a:off x="8196120" y="1679399"/>
            <a:ext cx="1799" cy="420841"/>
          </a:xfrm>
          <a:prstGeom prst="line">
            <a:avLst/>
          </a:prstGeom>
          <a:noFill/>
          <a:ln w="25560">
            <a:solidFill>
              <a:srgbClr val="FF0000"/>
            </a:solidFill>
            <a:prstDash val="solid"/>
            <a:miter/>
            <a:head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8375759" y="1511279"/>
            <a:ext cx="1792080" cy="768240"/>
            <a:chOff x="8375759" y="1511279"/>
            <a:chExt cx="1792080" cy="768240"/>
          </a:xfrm>
        </p:grpSpPr>
        <p:sp>
          <p:nvSpPr>
            <p:cNvPr id="5" name="Forme libre 4"/>
            <p:cNvSpPr/>
            <p:nvPr/>
          </p:nvSpPr>
          <p:spPr>
            <a:xfrm>
              <a:off x="8375759" y="1511279"/>
              <a:ext cx="1792080" cy="768240"/>
            </a:xfrm>
            <a:custGeom>
              <a:avLst>
                <a:gd name="f0" fmla="val 44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6" name="Groupe 5"/>
            <p:cNvGrpSpPr/>
            <p:nvPr/>
          </p:nvGrpSpPr>
          <p:grpSpPr>
            <a:xfrm>
              <a:off x="8375759" y="1512720"/>
              <a:ext cx="1787400" cy="762120"/>
              <a:chOff x="8375759" y="1512720"/>
              <a:chExt cx="1787400" cy="762120"/>
            </a:xfrm>
          </p:grpSpPr>
          <p:sp>
            <p:nvSpPr>
              <p:cNvPr id="7" name="Forme libre 6"/>
              <p:cNvSpPr/>
              <p:nvPr/>
            </p:nvSpPr>
            <p:spPr>
              <a:xfrm>
                <a:off x="8375759" y="1512720"/>
                <a:ext cx="1787400" cy="762120"/>
              </a:xfrm>
              <a:custGeom>
                <a:avLst>
                  <a:gd name="f0" fmla="val 45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8" name="Groupe 7"/>
              <p:cNvGrpSpPr/>
              <p:nvPr/>
            </p:nvGrpSpPr>
            <p:grpSpPr>
              <a:xfrm>
                <a:off x="8375759" y="1512720"/>
                <a:ext cx="1784160" cy="758880"/>
                <a:chOff x="8375759" y="1512720"/>
                <a:chExt cx="1784160" cy="758880"/>
              </a:xfrm>
            </p:grpSpPr>
            <p:sp>
              <p:nvSpPr>
                <p:cNvPr id="9" name="Forme libre 8"/>
                <p:cNvSpPr/>
                <p:nvPr/>
              </p:nvSpPr>
              <p:spPr>
                <a:xfrm>
                  <a:off x="8375759" y="1512720"/>
                  <a:ext cx="1784160" cy="758880"/>
                </a:xfrm>
                <a:custGeom>
                  <a:avLst>
                    <a:gd name="f0" fmla="val 45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10" name="Groupe 9"/>
                <p:cNvGrpSpPr/>
                <p:nvPr/>
              </p:nvGrpSpPr>
              <p:grpSpPr>
                <a:xfrm>
                  <a:off x="8375759" y="1512720"/>
                  <a:ext cx="1782720" cy="757440"/>
                  <a:chOff x="8375759" y="1512720"/>
                  <a:chExt cx="1782720" cy="757440"/>
                </a:xfrm>
              </p:grpSpPr>
              <p:sp>
                <p:nvSpPr>
                  <p:cNvPr id="11" name="Forme libre 10"/>
                  <p:cNvSpPr/>
                  <p:nvPr/>
                </p:nvSpPr>
                <p:spPr>
                  <a:xfrm>
                    <a:off x="8375759" y="1512720"/>
                    <a:ext cx="1782720" cy="757440"/>
                  </a:xfrm>
                  <a:custGeom>
                    <a:avLst>
                      <a:gd name="f0" fmla="val 45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12" name="Groupe 11"/>
                  <p:cNvGrpSpPr/>
                  <p:nvPr/>
                </p:nvGrpSpPr>
                <p:grpSpPr>
                  <a:xfrm>
                    <a:off x="8375759" y="1512720"/>
                    <a:ext cx="1782720" cy="757440"/>
                    <a:chOff x="8375759" y="1512720"/>
                    <a:chExt cx="1782720" cy="757440"/>
                  </a:xfrm>
                </p:grpSpPr>
                <p:sp>
                  <p:nvSpPr>
                    <p:cNvPr id="13" name="Forme libre 12"/>
                    <p:cNvSpPr/>
                    <p:nvPr/>
                  </p:nvSpPr>
                  <p:spPr>
                    <a:xfrm>
                      <a:off x="8375759" y="1512720"/>
                      <a:ext cx="1782720" cy="757440"/>
                    </a:xfrm>
                    <a:custGeom>
                      <a:avLst>
                        <a:gd name="f0" fmla="val 45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sp>
                  <p:nvSpPr>
                    <p:cNvPr id="14" name="Forme libre 13"/>
                    <p:cNvSpPr/>
                    <p:nvPr/>
                  </p:nvSpPr>
                  <p:spPr>
                    <a:xfrm>
                      <a:off x="8499600" y="1512720"/>
                      <a:ext cx="1534680" cy="689399"/>
                    </a:xfrm>
                    <a:custGeom>
                      <a:avLst>
                        <a:gd name="f0" fmla="val 45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t" anchorCtr="0" compatLnSpc="0">
                      <a:spAutoFit/>
                    </a:bodyPr>
                    <a:lstStyle/>
                    <a:p>
                      <a:pPr marL="0" marR="0" lvl="0" indent="0" algn="ctr" rtl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r>
                        <a:rPr lang="en-GB" sz="2000" b="0" i="1" u="none" strike="noStrike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Comic Sans MS" pitchFamily="66"/>
                          <a:ea typeface="Lucida Sans" pitchFamily="2"/>
                          <a:cs typeface="Lucida Sans" pitchFamily="2"/>
                        </a:rPr>
                        <a:t>rétroaction</a:t>
                      </a:r>
                    </a:p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r>
                        <a:rPr lang="en-GB" sz="2000" b="0" i="1" u="none" strike="noStrike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Comic Sans MS" pitchFamily="66"/>
                          <a:ea typeface="Lucida Sans" pitchFamily="2"/>
                          <a:cs typeface="Lucida Sans" pitchFamily="2"/>
                        </a:rPr>
                        <a:t>Positive</a:t>
                      </a:r>
                    </a:p>
                  </p:txBody>
                </p:sp>
              </p:grpSp>
            </p:grpSp>
          </p:grpSp>
        </p:grpSp>
      </p:grpSp>
      <p:grpSp>
        <p:nvGrpSpPr>
          <p:cNvPr id="15" name="Groupe 14"/>
          <p:cNvGrpSpPr/>
          <p:nvPr/>
        </p:nvGrpSpPr>
        <p:grpSpPr>
          <a:xfrm>
            <a:off x="2410920" y="5111640"/>
            <a:ext cx="5512319" cy="1576080"/>
            <a:chOff x="2410920" y="5111640"/>
            <a:chExt cx="5512319" cy="1576080"/>
          </a:xfrm>
        </p:grpSpPr>
        <p:sp>
          <p:nvSpPr>
            <p:cNvPr id="16" name="Forme libre 15"/>
            <p:cNvSpPr/>
            <p:nvPr/>
          </p:nvSpPr>
          <p:spPr>
            <a:xfrm rot="10800000">
              <a:off x="2410920" y="5157360"/>
              <a:ext cx="3821400" cy="1530360"/>
            </a:xfrm>
            <a:custGeom>
              <a:avLst>
                <a:gd name="f0" fmla="val 22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7" name="Forme libre 16"/>
            <p:cNvSpPr/>
            <p:nvPr/>
          </p:nvSpPr>
          <p:spPr>
            <a:xfrm>
              <a:off x="4068720" y="5111640"/>
              <a:ext cx="3854519" cy="1568519"/>
            </a:xfrm>
            <a:custGeom>
              <a:avLst/>
              <a:gdLst>
                <a:gd name="f0" fmla="val 0"/>
                <a:gd name="f1" fmla="val 4356"/>
                <a:gd name="f2" fmla="val 327"/>
                <a:gd name="f3" fmla="val 4354"/>
                <a:gd name="f4" fmla="val 657"/>
                <a:gd name="f5" fmla="val 4343"/>
                <a:gd name="f6" fmla="val 990"/>
                <a:gd name="f7" fmla="val 4327"/>
                <a:gd name="f8" fmla="val 1319"/>
                <a:gd name="f9" fmla="val 4306"/>
                <a:gd name="f10" fmla="val 1644"/>
                <a:gd name="f11" fmla="val 4276"/>
                <a:gd name="f12" fmla="val 1974"/>
                <a:gd name="f13" fmla="val 4239"/>
                <a:gd name="f14" fmla="val 2301"/>
                <a:gd name="f15" fmla="val 4198"/>
                <a:gd name="f16" fmla="val 2628"/>
                <a:gd name="f17" fmla="val 4149"/>
                <a:gd name="f18" fmla="val 2949"/>
                <a:gd name="f19" fmla="val 4093"/>
                <a:gd name="f20" fmla="val 3270"/>
                <a:gd name="f21" fmla="val 4035"/>
                <a:gd name="f22" fmla="val 3588"/>
                <a:gd name="f23" fmla="val 3966"/>
                <a:gd name="f24" fmla="val 3907"/>
                <a:gd name="f25" fmla="val 3891"/>
                <a:gd name="f26" fmla="val 4220"/>
                <a:gd name="f27" fmla="val 3811"/>
                <a:gd name="f28" fmla="val 4533"/>
                <a:gd name="f29" fmla="val 3723"/>
                <a:gd name="f30" fmla="val 4840"/>
                <a:gd name="f31" fmla="val 3630"/>
                <a:gd name="f32" fmla="val 5148"/>
                <a:gd name="f33" fmla="val 3535"/>
                <a:gd name="f34" fmla="val 5450"/>
                <a:gd name="f35" fmla="val 3431"/>
                <a:gd name="f36" fmla="val 5749"/>
                <a:gd name="f37" fmla="val 3322"/>
                <a:gd name="f38" fmla="val 6040"/>
                <a:gd name="f39" fmla="val 3203"/>
                <a:gd name="f40" fmla="val 6333"/>
                <a:gd name="f41" fmla="val 3078"/>
                <a:gd name="f42" fmla="val 6622"/>
                <a:gd name="f43" fmla="val 2951"/>
                <a:gd name="f44" fmla="val 6902"/>
                <a:gd name="f45" fmla="val 2820"/>
                <a:gd name="f46" fmla="val 7182"/>
                <a:gd name="f47" fmla="val 2680"/>
                <a:gd name="f48" fmla="val 7457"/>
                <a:gd name="f49" fmla="val 2534"/>
                <a:gd name="f50" fmla="val 7726"/>
                <a:gd name="f51" fmla="val 2386"/>
                <a:gd name="f52" fmla="val 7987"/>
                <a:gd name="f53" fmla="val 2231"/>
                <a:gd name="f54" fmla="val 8248"/>
                <a:gd name="f55" fmla="val 2068"/>
                <a:gd name="f56" fmla="val 8500"/>
                <a:gd name="f57" fmla="val 1904"/>
                <a:gd name="f58" fmla="val 8752"/>
                <a:gd name="f59" fmla="val 1733"/>
                <a:gd name="f60" fmla="val 8991"/>
                <a:gd name="f61" fmla="val 1559"/>
                <a:gd name="f62" fmla="val 9228"/>
                <a:gd name="f63" fmla="val 1377"/>
                <a:gd name="f64" fmla="val 9456"/>
                <a:gd name="f65" fmla="val 1196"/>
                <a:gd name="f66" fmla="val 9683"/>
                <a:gd name="f67" fmla="val 1004"/>
                <a:gd name="f68" fmla="val 9897"/>
                <a:gd name="f69" fmla="val 815"/>
                <a:gd name="f70" fmla="val 10110"/>
                <a:gd name="f71" fmla="val 616"/>
                <a:gd name="f72" fmla="val 10315"/>
                <a:gd name="f73" fmla="val 416"/>
                <a:gd name="f74" fmla="val 10516"/>
                <a:gd name="f75" fmla="val 209"/>
                <a:gd name="f76" fmla="val 1070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0707" h="4357">
                  <a:moveTo>
                    <a:pt x="f0" y="f1"/>
                  </a:moveTo>
                  <a:lnTo>
                    <a:pt x="f2" y="f3"/>
                  </a:lnTo>
                  <a:lnTo>
                    <a:pt x="f4" y="f5"/>
                  </a:lnTo>
                  <a:lnTo>
                    <a:pt x="f6" y="f7"/>
                  </a:lnTo>
                  <a:lnTo>
                    <a:pt x="f8" y="f9"/>
                  </a:lnTo>
                  <a:lnTo>
                    <a:pt x="f10" y="f11"/>
                  </a:lnTo>
                  <a:lnTo>
                    <a:pt x="f12" y="f13"/>
                  </a:lnTo>
                  <a:lnTo>
                    <a:pt x="f14" y="f15"/>
                  </a:lnTo>
                  <a:lnTo>
                    <a:pt x="f16" y="f17"/>
                  </a:lnTo>
                  <a:lnTo>
                    <a:pt x="f18" y="f19"/>
                  </a:lnTo>
                  <a:lnTo>
                    <a:pt x="f20" y="f21"/>
                  </a:lnTo>
                  <a:lnTo>
                    <a:pt x="f22" y="f23"/>
                  </a:lnTo>
                  <a:lnTo>
                    <a:pt x="f24" y="f25"/>
                  </a:lnTo>
                  <a:lnTo>
                    <a:pt x="f26" y="f27"/>
                  </a:lnTo>
                  <a:lnTo>
                    <a:pt x="f28" y="f29"/>
                  </a:lnTo>
                  <a:lnTo>
                    <a:pt x="f30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8" y="f39"/>
                  </a:lnTo>
                  <a:lnTo>
                    <a:pt x="f40" y="f41"/>
                  </a:lnTo>
                  <a:lnTo>
                    <a:pt x="f42" y="f43"/>
                  </a:lnTo>
                  <a:lnTo>
                    <a:pt x="f44" y="f45"/>
                  </a:lnTo>
                  <a:lnTo>
                    <a:pt x="f46" y="f47"/>
                  </a:lnTo>
                  <a:lnTo>
                    <a:pt x="f48" y="f49"/>
                  </a:lnTo>
                  <a:lnTo>
                    <a:pt x="f50" y="f51"/>
                  </a:lnTo>
                  <a:lnTo>
                    <a:pt x="f52" y="f53"/>
                  </a:lnTo>
                  <a:lnTo>
                    <a:pt x="f54" y="f55"/>
                  </a:lnTo>
                  <a:lnTo>
                    <a:pt x="f56" y="f57"/>
                  </a:lnTo>
                  <a:lnTo>
                    <a:pt x="f58" y="f59"/>
                  </a:lnTo>
                  <a:lnTo>
                    <a:pt x="f60" y="f61"/>
                  </a:lnTo>
                  <a:lnTo>
                    <a:pt x="f62" y="f63"/>
                  </a:lnTo>
                  <a:lnTo>
                    <a:pt x="f64" y="f65"/>
                  </a:lnTo>
                  <a:lnTo>
                    <a:pt x="f66" y="f67"/>
                  </a:lnTo>
                  <a:lnTo>
                    <a:pt x="f68" y="f69"/>
                  </a:lnTo>
                  <a:lnTo>
                    <a:pt x="f70" y="f71"/>
                  </a:lnTo>
                  <a:lnTo>
                    <a:pt x="f72" y="f73"/>
                  </a:lnTo>
                  <a:lnTo>
                    <a:pt x="f74" y="f75"/>
                  </a:lnTo>
                  <a:lnTo>
                    <a:pt x="f76" y="f0"/>
                  </a:lnTo>
                </a:path>
              </a:pathLst>
            </a:custGeom>
            <a:noFill/>
            <a:ln w="25560">
              <a:solidFill>
                <a:srgbClr val="333399"/>
              </a:solidFill>
              <a:custDash>
                <a:ds d="100000" sp="100000"/>
                <a:ds d="400000" sp="100000"/>
              </a:custDash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  <p:sp>
        <p:nvSpPr>
          <p:cNvPr id="18" name="Connecteur droit 17"/>
          <p:cNvSpPr/>
          <p:nvPr/>
        </p:nvSpPr>
        <p:spPr>
          <a:xfrm>
            <a:off x="8286840" y="4788000"/>
            <a:ext cx="1440" cy="419040"/>
          </a:xfrm>
          <a:prstGeom prst="line">
            <a:avLst/>
          </a:prstGeom>
          <a:noFill/>
          <a:ln w="25560">
            <a:solidFill>
              <a:srgbClr val="FF0000"/>
            </a:solidFill>
            <a:prstDash val="solid"/>
            <a:miter/>
            <a:head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8358120" y="4602240"/>
            <a:ext cx="1792440" cy="768240"/>
            <a:chOff x="8358120" y="4602240"/>
            <a:chExt cx="1792440" cy="768240"/>
          </a:xfrm>
        </p:grpSpPr>
        <p:sp>
          <p:nvSpPr>
            <p:cNvPr id="20" name="Forme libre 19"/>
            <p:cNvSpPr/>
            <p:nvPr/>
          </p:nvSpPr>
          <p:spPr>
            <a:xfrm>
              <a:off x="8358120" y="4602240"/>
              <a:ext cx="1792440" cy="768240"/>
            </a:xfrm>
            <a:custGeom>
              <a:avLst>
                <a:gd name="f0" fmla="val 44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21" name="Groupe 20"/>
            <p:cNvGrpSpPr/>
            <p:nvPr/>
          </p:nvGrpSpPr>
          <p:grpSpPr>
            <a:xfrm>
              <a:off x="8358120" y="4603679"/>
              <a:ext cx="1787760" cy="762120"/>
              <a:chOff x="8358120" y="4603679"/>
              <a:chExt cx="1787760" cy="762120"/>
            </a:xfrm>
          </p:grpSpPr>
          <p:sp>
            <p:nvSpPr>
              <p:cNvPr id="22" name="Forme libre 21"/>
              <p:cNvSpPr/>
              <p:nvPr/>
            </p:nvSpPr>
            <p:spPr>
              <a:xfrm>
                <a:off x="8358120" y="4603679"/>
                <a:ext cx="1787760" cy="762120"/>
              </a:xfrm>
              <a:custGeom>
                <a:avLst>
                  <a:gd name="f0" fmla="val 45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23" name="Groupe 22"/>
              <p:cNvGrpSpPr/>
              <p:nvPr/>
            </p:nvGrpSpPr>
            <p:grpSpPr>
              <a:xfrm>
                <a:off x="8358120" y="4603679"/>
                <a:ext cx="1785960" cy="758880"/>
                <a:chOff x="8358120" y="4603679"/>
                <a:chExt cx="1785960" cy="758880"/>
              </a:xfrm>
            </p:grpSpPr>
            <p:sp>
              <p:nvSpPr>
                <p:cNvPr id="24" name="Forme libre 23"/>
                <p:cNvSpPr/>
                <p:nvPr/>
              </p:nvSpPr>
              <p:spPr>
                <a:xfrm>
                  <a:off x="8358120" y="4603679"/>
                  <a:ext cx="1785960" cy="758880"/>
                </a:xfrm>
                <a:custGeom>
                  <a:avLst>
                    <a:gd name="f0" fmla="val 45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25" name="Groupe 24"/>
                <p:cNvGrpSpPr/>
                <p:nvPr/>
              </p:nvGrpSpPr>
              <p:grpSpPr>
                <a:xfrm>
                  <a:off x="8358120" y="4603679"/>
                  <a:ext cx="1784520" cy="757440"/>
                  <a:chOff x="8358120" y="4603679"/>
                  <a:chExt cx="1784520" cy="757440"/>
                </a:xfrm>
              </p:grpSpPr>
              <p:sp>
                <p:nvSpPr>
                  <p:cNvPr id="26" name="Forme libre 25"/>
                  <p:cNvSpPr/>
                  <p:nvPr/>
                </p:nvSpPr>
                <p:spPr>
                  <a:xfrm>
                    <a:off x="8358120" y="4603679"/>
                    <a:ext cx="1784520" cy="757440"/>
                  </a:xfrm>
                  <a:custGeom>
                    <a:avLst>
                      <a:gd name="f0" fmla="val 45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27" name="Groupe 26"/>
                  <p:cNvGrpSpPr/>
                  <p:nvPr/>
                </p:nvGrpSpPr>
                <p:grpSpPr>
                  <a:xfrm>
                    <a:off x="8358120" y="4603679"/>
                    <a:ext cx="1784520" cy="757440"/>
                    <a:chOff x="8358120" y="4603679"/>
                    <a:chExt cx="1784520" cy="757440"/>
                  </a:xfrm>
                </p:grpSpPr>
                <p:sp>
                  <p:nvSpPr>
                    <p:cNvPr id="28" name="Forme libre 27"/>
                    <p:cNvSpPr/>
                    <p:nvPr/>
                  </p:nvSpPr>
                  <p:spPr>
                    <a:xfrm>
                      <a:off x="8358120" y="4603679"/>
                      <a:ext cx="1784520" cy="757440"/>
                    </a:xfrm>
                    <a:custGeom>
                      <a:avLst>
                        <a:gd name="f0" fmla="val 45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sp>
                  <p:nvSpPr>
                    <p:cNvPr id="29" name="Forme libre 28"/>
                    <p:cNvSpPr/>
                    <p:nvPr/>
                  </p:nvSpPr>
                  <p:spPr>
                    <a:xfrm>
                      <a:off x="8481960" y="4603679"/>
                      <a:ext cx="1534680" cy="689399"/>
                    </a:xfrm>
                    <a:custGeom>
                      <a:avLst>
                        <a:gd name="f0" fmla="val 45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t" anchorCtr="0" compatLnSpc="0">
                      <a:spAutoFit/>
                    </a:bodyPr>
                    <a:lstStyle/>
                    <a:p>
                      <a:pPr marL="0" marR="0" lvl="0" indent="0" algn="ctr" rtl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r>
                        <a:rPr lang="en-GB" sz="2000" b="0" i="1" u="none" strike="noStrike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Comic Sans MS" pitchFamily="66"/>
                          <a:ea typeface="Lucida Sans" pitchFamily="2"/>
                          <a:cs typeface="Lucida Sans" pitchFamily="2"/>
                        </a:rPr>
                        <a:t>rétroaction</a:t>
                      </a:r>
                    </a:p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r>
                        <a:rPr lang="en-GB" sz="2000" b="0" i="1" u="none" strike="noStrike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Comic Sans MS" pitchFamily="66"/>
                          <a:ea typeface="Lucida Sans" pitchFamily="2"/>
                          <a:cs typeface="Lucida Sans" pitchFamily="2"/>
                        </a:rPr>
                        <a:t>Positive</a:t>
                      </a:r>
                    </a:p>
                  </p:txBody>
                </p:sp>
              </p:grpSp>
            </p:grpSp>
          </p:grpSp>
        </p:grpSp>
      </p:grpSp>
      <p:sp>
        <p:nvSpPr>
          <p:cNvPr id="30" name="Forme libre 29"/>
          <p:cNvSpPr/>
          <p:nvPr/>
        </p:nvSpPr>
        <p:spPr>
          <a:xfrm>
            <a:off x="8731080" y="2351160"/>
            <a:ext cx="1603440" cy="569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5000"/>
              </a:lnSpc>
              <a:spcBef>
                <a:spcPts val="1123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7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découplée</a:t>
            </a:r>
          </a:p>
        </p:txBody>
      </p:sp>
      <p:sp>
        <p:nvSpPr>
          <p:cNvPr id="31" name="Connecteur droit 30"/>
          <p:cNvSpPr/>
          <p:nvPr/>
        </p:nvSpPr>
        <p:spPr>
          <a:xfrm flipV="1">
            <a:off x="7929720" y="1164960"/>
            <a:ext cx="890280" cy="60948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2" name="Connecteur droit 31"/>
          <p:cNvSpPr/>
          <p:nvPr/>
        </p:nvSpPr>
        <p:spPr>
          <a:xfrm>
            <a:off x="7929720" y="2100240"/>
            <a:ext cx="801360" cy="503280"/>
          </a:xfrm>
          <a:prstGeom prst="line">
            <a:avLst/>
          </a:prstGeom>
          <a:noFill/>
          <a:ln w="9360">
            <a:solidFill>
              <a:srgbClr val="333399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3" name="Forme libre 32"/>
          <p:cNvSpPr/>
          <p:nvPr/>
        </p:nvSpPr>
        <p:spPr>
          <a:xfrm>
            <a:off x="8820000" y="923759"/>
            <a:ext cx="1603440" cy="569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5000"/>
              </a:lnSpc>
              <a:spcBef>
                <a:spcPts val="1123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7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couplée</a:t>
            </a:r>
          </a:p>
        </p:txBody>
      </p:sp>
      <p:grpSp>
        <p:nvGrpSpPr>
          <p:cNvPr id="34" name="Groupe 33"/>
          <p:cNvGrpSpPr/>
          <p:nvPr/>
        </p:nvGrpSpPr>
        <p:grpSpPr>
          <a:xfrm>
            <a:off x="7929720" y="4048199"/>
            <a:ext cx="2489040" cy="1928881"/>
            <a:chOff x="7929720" y="4048199"/>
            <a:chExt cx="2489040" cy="1928881"/>
          </a:xfrm>
        </p:grpSpPr>
        <p:sp>
          <p:nvSpPr>
            <p:cNvPr id="35" name="Forme libre 34"/>
            <p:cNvSpPr/>
            <p:nvPr/>
          </p:nvSpPr>
          <p:spPr>
            <a:xfrm>
              <a:off x="8729640" y="5460840"/>
              <a:ext cx="1600200" cy="5162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95000"/>
                </a:lnSpc>
                <a:spcBef>
                  <a:spcPts val="1123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découplée</a:t>
              </a:r>
            </a:p>
          </p:txBody>
        </p:sp>
        <p:sp>
          <p:nvSpPr>
            <p:cNvPr id="36" name="Connecteur droit 35"/>
            <p:cNvSpPr/>
            <p:nvPr/>
          </p:nvSpPr>
          <p:spPr>
            <a:xfrm flipV="1">
              <a:off x="7929720" y="4285800"/>
              <a:ext cx="888840" cy="6066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37" name="Connecteur droit 36"/>
            <p:cNvSpPr/>
            <p:nvPr/>
          </p:nvSpPr>
          <p:spPr>
            <a:xfrm>
              <a:off x="7929720" y="5211720"/>
              <a:ext cx="799920" cy="50004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38" name="Forme libre 37"/>
            <p:cNvSpPr/>
            <p:nvPr/>
          </p:nvSpPr>
          <p:spPr>
            <a:xfrm>
              <a:off x="8818560" y="4048199"/>
              <a:ext cx="1600200" cy="5162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95000"/>
                </a:lnSpc>
                <a:spcBef>
                  <a:spcPts val="1123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couplée</a:t>
              </a:r>
            </a:p>
          </p:txBody>
        </p:sp>
      </p:grpSp>
      <p:sp>
        <p:nvSpPr>
          <p:cNvPr id="39" name="Titre 38"/>
          <p:cNvSpPr txBox="1">
            <a:spLocks noGrp="1"/>
          </p:cNvSpPr>
          <p:nvPr>
            <p:ph type="title" idx="4294967295"/>
          </p:nvPr>
        </p:nvSpPr>
        <p:spPr>
          <a:xfrm>
            <a:off x="701280" y="76320"/>
            <a:ext cx="9304200" cy="798840"/>
          </a:xfrm>
        </p:spPr>
        <p:txBody>
          <a:bodyPr wrap="none" lIns="90000" tIns="46800" rIns="90000" bIns="46800" anchorCtr="0">
            <a:spAutoFit/>
          </a:bodyPr>
          <a:lstStyle/>
          <a:p>
            <a:pPr lvl="0">
              <a:lnSpc>
                <a:spcPct val="94000"/>
              </a:lnSpc>
            </a:pPr>
            <a:r>
              <a:rPr lang="en-GB" sz="3200">
                <a:solidFill>
                  <a:srgbClr val="3333CC"/>
                </a:solidFill>
              </a:rPr>
              <a:t>Rétroaction climat-carbone</a:t>
            </a:r>
          </a:p>
        </p:txBody>
      </p:sp>
      <p:sp>
        <p:nvSpPr>
          <p:cNvPr id="40" name="Forme libre 39"/>
          <p:cNvSpPr/>
          <p:nvPr/>
        </p:nvSpPr>
        <p:spPr>
          <a:xfrm>
            <a:off x="250920" y="1385999"/>
            <a:ext cx="2612880" cy="29631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200" b="0" i="0" u="none" strike="noStrike" baseline="0">
                <a:ln>
                  <a:noFill/>
                </a:ln>
                <a:solidFill>
                  <a:srgbClr val="333399"/>
                </a:solidFill>
                <a:latin typeface="Times New Roman" pitchFamily="18"/>
                <a:ea typeface="Lucida Sans" pitchFamily="2"/>
                <a:cs typeface="Lucida Sans" pitchFamily="2"/>
              </a:rPr>
              <a:t>Modélisation  couplée </a:t>
            </a:r>
            <a:br>
              <a:rPr lang="en-GB" sz="3200" b="0" i="0" u="none" strike="noStrike" baseline="0">
                <a:ln>
                  <a:noFill/>
                </a:ln>
                <a:solidFill>
                  <a:srgbClr val="333399"/>
                </a:solidFill>
                <a:latin typeface="Times New Roman" pitchFamily="18"/>
                <a:ea typeface="Lucida Sans" pitchFamily="2"/>
                <a:cs typeface="Lucida Sans" pitchFamily="2"/>
              </a:rPr>
            </a:br>
            <a:r>
              <a:rPr lang="en-GB" sz="3200" b="1" i="0" u="none" strike="noStrike" baseline="0">
                <a:ln>
                  <a:noFill/>
                </a:ln>
                <a:solidFill>
                  <a:srgbClr val="333399"/>
                </a:solidFill>
                <a:latin typeface="Times New Roman" pitchFamily="18"/>
                <a:ea typeface="Lucida Sans" pitchFamily="2"/>
                <a:cs typeface="Lucida Sans" pitchFamily="2"/>
              </a:rPr>
              <a:t>et découplée</a:t>
            </a:r>
            <a:br>
              <a:rPr lang="en-GB" sz="3200" b="1" i="0" u="none" strike="noStrike" baseline="0">
                <a:ln>
                  <a:noFill/>
                </a:ln>
                <a:solidFill>
                  <a:srgbClr val="333399"/>
                </a:solidFill>
                <a:latin typeface="Times New Roman" pitchFamily="18"/>
                <a:ea typeface="Lucida Sans" pitchFamily="2"/>
                <a:cs typeface="Lucida Sans" pitchFamily="2"/>
              </a:rPr>
            </a:br>
            <a:r>
              <a:rPr lang="en-GB" sz="3200" b="0" i="0" u="none" strike="noStrike" baseline="0">
                <a:ln>
                  <a:noFill/>
                </a:ln>
                <a:solidFill>
                  <a:srgbClr val="333399"/>
                </a:solidFill>
                <a:latin typeface="Times New Roman" pitchFamily="18"/>
                <a:ea typeface="Lucida Sans" pitchFamily="2"/>
                <a:cs typeface="Lucida Sans" pitchFamily="2"/>
              </a:rPr>
              <a:t>climat-carbone</a:t>
            </a:r>
          </a:p>
        </p:txBody>
      </p:sp>
      <p:grpSp>
        <p:nvGrpSpPr>
          <p:cNvPr id="41" name="Groupe 40"/>
          <p:cNvGrpSpPr/>
          <p:nvPr/>
        </p:nvGrpSpPr>
        <p:grpSpPr>
          <a:xfrm>
            <a:off x="7814160" y="6972479"/>
            <a:ext cx="2876760" cy="391320"/>
            <a:chOff x="7814160" y="6972479"/>
            <a:chExt cx="2876760" cy="391320"/>
          </a:xfrm>
        </p:grpSpPr>
        <p:sp>
          <p:nvSpPr>
            <p:cNvPr id="42" name="Forme libre 41"/>
            <p:cNvSpPr/>
            <p:nvPr/>
          </p:nvSpPr>
          <p:spPr>
            <a:xfrm>
              <a:off x="8066160" y="6972479"/>
              <a:ext cx="2384279" cy="330120"/>
            </a:xfrm>
            <a:custGeom>
              <a:avLst>
                <a:gd name="f0" fmla="val 103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43" name="Groupe 42"/>
            <p:cNvGrpSpPr/>
            <p:nvPr/>
          </p:nvGrpSpPr>
          <p:grpSpPr>
            <a:xfrm>
              <a:off x="7814160" y="6972479"/>
              <a:ext cx="2876760" cy="391320"/>
              <a:chOff x="7814160" y="6972479"/>
              <a:chExt cx="2876760" cy="391320"/>
            </a:xfrm>
          </p:grpSpPr>
          <p:sp>
            <p:nvSpPr>
              <p:cNvPr id="44" name="Forme libre 43"/>
              <p:cNvSpPr/>
              <p:nvPr/>
            </p:nvSpPr>
            <p:spPr>
              <a:xfrm>
                <a:off x="8066160" y="6972479"/>
                <a:ext cx="2379600" cy="325080"/>
              </a:xfrm>
              <a:custGeom>
                <a:avLst>
                  <a:gd name="f0" fmla="val 105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45" name="Groupe 44"/>
              <p:cNvGrpSpPr/>
              <p:nvPr/>
            </p:nvGrpSpPr>
            <p:grpSpPr>
              <a:xfrm>
                <a:off x="7814160" y="6972479"/>
                <a:ext cx="2876760" cy="391320"/>
                <a:chOff x="7814160" y="6972479"/>
                <a:chExt cx="2876760" cy="391320"/>
              </a:xfrm>
            </p:grpSpPr>
            <p:sp>
              <p:nvSpPr>
                <p:cNvPr id="46" name="Forme libre 45"/>
                <p:cNvSpPr/>
                <p:nvPr/>
              </p:nvSpPr>
              <p:spPr>
                <a:xfrm>
                  <a:off x="8066160" y="6972479"/>
                  <a:ext cx="2376360" cy="322200"/>
                </a:xfrm>
                <a:custGeom>
                  <a:avLst>
                    <a:gd name="f0" fmla="val 106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47" name="Groupe 46"/>
                <p:cNvGrpSpPr/>
                <p:nvPr/>
              </p:nvGrpSpPr>
              <p:grpSpPr>
                <a:xfrm>
                  <a:off x="7814160" y="6972479"/>
                  <a:ext cx="2876760" cy="391320"/>
                  <a:chOff x="7814160" y="6972479"/>
                  <a:chExt cx="2876760" cy="391320"/>
                </a:xfrm>
              </p:grpSpPr>
              <p:sp>
                <p:nvSpPr>
                  <p:cNvPr id="48" name="Forme libre 47"/>
                  <p:cNvSpPr/>
                  <p:nvPr/>
                </p:nvSpPr>
                <p:spPr>
                  <a:xfrm>
                    <a:off x="8066160" y="6972479"/>
                    <a:ext cx="2374920" cy="320400"/>
                  </a:xfrm>
                  <a:custGeom>
                    <a:avLst>
                      <a:gd name="f0" fmla="val 106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49" name="Groupe 48"/>
                  <p:cNvGrpSpPr/>
                  <p:nvPr/>
                </p:nvGrpSpPr>
                <p:grpSpPr>
                  <a:xfrm>
                    <a:off x="7814160" y="6972479"/>
                    <a:ext cx="2876760" cy="391320"/>
                    <a:chOff x="7814160" y="6972479"/>
                    <a:chExt cx="2876760" cy="391320"/>
                  </a:xfrm>
                </p:grpSpPr>
                <p:sp>
                  <p:nvSpPr>
                    <p:cNvPr id="50" name="Forme libre 49"/>
                    <p:cNvSpPr/>
                    <p:nvPr/>
                  </p:nvSpPr>
                  <p:spPr>
                    <a:xfrm>
                      <a:off x="8066160" y="6972479"/>
                      <a:ext cx="2374920" cy="320400"/>
                    </a:xfrm>
                    <a:custGeom>
                      <a:avLst>
                        <a:gd name="f0" fmla="val 106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sp>
                  <p:nvSpPr>
                    <p:cNvPr id="51" name="Forme libre 50"/>
                    <p:cNvSpPr/>
                    <p:nvPr/>
                  </p:nvSpPr>
                  <p:spPr>
                    <a:xfrm>
                      <a:off x="7814160" y="6972479"/>
                      <a:ext cx="2876760" cy="391320"/>
                    </a:xfrm>
                    <a:custGeom>
                      <a:avLst>
                        <a:gd name="f0" fmla="val 106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t" anchorCtr="0" compatLnSpc="0">
                      <a:spAutoFit/>
                    </a:bodyPr>
                    <a:lstStyle/>
                    <a:p>
                      <a:pPr marL="0" marR="0" lvl="0" indent="0" algn="ctr" rtl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r>
                        <a:rPr lang="en-GB" sz="2000" b="0" i="1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Comic Sans MS" pitchFamily="66"/>
                          <a:ea typeface="Lucida Sans" pitchFamily="2"/>
                          <a:cs typeface="Lucida Sans" pitchFamily="2"/>
                        </a:rPr>
                        <a:t>(Dufresne et al, 2002)</a:t>
                      </a:r>
                    </a:p>
                  </p:txBody>
                </p:sp>
              </p:grpSp>
            </p:grp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58840" y="1119240"/>
            <a:ext cx="8464680" cy="644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2"/>
          <p:cNvSpPr txBox="1">
            <a:spLocks noGrp="1"/>
          </p:cNvSpPr>
          <p:nvPr>
            <p:ph type="title" idx="4294967295"/>
          </p:nvPr>
        </p:nvSpPr>
        <p:spPr>
          <a:xfrm>
            <a:off x="1960200" y="839519"/>
            <a:ext cx="7218360" cy="756000"/>
          </a:xfrm>
        </p:spPr>
        <p:txBody>
          <a:bodyPr wrap="none" lIns="90000" tIns="46800" rIns="90000" bIns="46800" anchorCtr="0">
            <a:spAutoFit/>
          </a:bodyPr>
          <a:lstStyle/>
          <a:p>
            <a:pPr lvl="0">
              <a:lnSpc>
                <a:spcPct val="90000"/>
              </a:lnSpc>
            </a:pPr>
            <a:r>
              <a:rPr lang="en-GB" sz="3200">
                <a:solidFill>
                  <a:srgbClr val="333399"/>
                </a:solidFill>
                <a:latin typeface="Comic Sans MS" pitchFamily="66"/>
              </a:rPr>
              <a:t>Impact climat sur cycle C</a:t>
            </a:r>
          </a:p>
        </p:txBody>
      </p:sp>
      <p:sp>
        <p:nvSpPr>
          <p:cNvPr id="4" name="Connecteur droit 3"/>
          <p:cNvSpPr/>
          <p:nvPr/>
        </p:nvSpPr>
        <p:spPr>
          <a:xfrm>
            <a:off x="8286840" y="2351160"/>
            <a:ext cx="1440" cy="839880"/>
          </a:xfrm>
          <a:prstGeom prst="line">
            <a:avLst/>
          </a:prstGeom>
          <a:noFill/>
          <a:ln w="25560">
            <a:solidFill>
              <a:srgbClr val="FF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8653320" y="2371680"/>
            <a:ext cx="1381320" cy="876239"/>
            <a:chOff x="8653320" y="2371680"/>
            <a:chExt cx="1381320" cy="876239"/>
          </a:xfrm>
        </p:grpSpPr>
        <p:sp>
          <p:nvSpPr>
            <p:cNvPr id="6" name="Forme libre 5"/>
            <p:cNvSpPr/>
            <p:nvPr/>
          </p:nvSpPr>
          <p:spPr>
            <a:xfrm>
              <a:off x="8653320" y="2371680"/>
              <a:ext cx="1381320" cy="876239"/>
            </a:xfrm>
            <a:custGeom>
              <a:avLst>
                <a:gd name="f0" fmla="val 39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7" name="Groupe 6"/>
            <p:cNvGrpSpPr/>
            <p:nvPr/>
          </p:nvGrpSpPr>
          <p:grpSpPr>
            <a:xfrm>
              <a:off x="8653320" y="2371680"/>
              <a:ext cx="1374839" cy="870119"/>
              <a:chOff x="8653320" y="2371680"/>
              <a:chExt cx="1374839" cy="870119"/>
            </a:xfrm>
          </p:grpSpPr>
          <p:sp>
            <p:nvSpPr>
              <p:cNvPr id="8" name="Forme libre 7"/>
              <p:cNvSpPr/>
              <p:nvPr/>
            </p:nvSpPr>
            <p:spPr>
              <a:xfrm>
                <a:off x="8653320" y="2371680"/>
                <a:ext cx="1374839" cy="870119"/>
              </a:xfrm>
              <a:custGeom>
                <a:avLst>
                  <a:gd name="f0" fmla="val 39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9" name="Groupe 8"/>
              <p:cNvGrpSpPr/>
              <p:nvPr/>
            </p:nvGrpSpPr>
            <p:grpSpPr>
              <a:xfrm>
                <a:off x="8653320" y="2371680"/>
                <a:ext cx="1371599" cy="866880"/>
                <a:chOff x="8653320" y="2371680"/>
                <a:chExt cx="1371599" cy="866880"/>
              </a:xfrm>
            </p:grpSpPr>
            <p:sp>
              <p:nvSpPr>
                <p:cNvPr id="10" name="Forme libre 9"/>
                <p:cNvSpPr/>
                <p:nvPr/>
              </p:nvSpPr>
              <p:spPr>
                <a:xfrm>
                  <a:off x="8653320" y="2371680"/>
                  <a:ext cx="1371599" cy="866880"/>
                </a:xfrm>
                <a:custGeom>
                  <a:avLst>
                    <a:gd name="f0" fmla="val 39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11" name="Groupe 10"/>
                <p:cNvGrpSpPr/>
                <p:nvPr/>
              </p:nvGrpSpPr>
              <p:grpSpPr>
                <a:xfrm>
                  <a:off x="8653320" y="2371680"/>
                  <a:ext cx="1370159" cy="865080"/>
                  <a:chOff x="8653320" y="2371680"/>
                  <a:chExt cx="1370159" cy="865080"/>
                </a:xfrm>
              </p:grpSpPr>
              <p:sp>
                <p:nvSpPr>
                  <p:cNvPr id="12" name="Forme libre 11"/>
                  <p:cNvSpPr/>
                  <p:nvPr/>
                </p:nvSpPr>
                <p:spPr>
                  <a:xfrm>
                    <a:off x="8653320" y="2371680"/>
                    <a:ext cx="1370159" cy="865080"/>
                  </a:xfrm>
                  <a:custGeom>
                    <a:avLst>
                      <a:gd name="f0" fmla="val 39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13" name="Groupe 12"/>
                  <p:cNvGrpSpPr/>
                  <p:nvPr/>
                </p:nvGrpSpPr>
                <p:grpSpPr>
                  <a:xfrm>
                    <a:off x="8653320" y="2371680"/>
                    <a:ext cx="1368719" cy="865080"/>
                    <a:chOff x="8653320" y="2371680"/>
                    <a:chExt cx="1368719" cy="865080"/>
                  </a:xfrm>
                </p:grpSpPr>
                <p:sp>
                  <p:nvSpPr>
                    <p:cNvPr id="14" name="Forme libre 13"/>
                    <p:cNvSpPr/>
                    <p:nvPr/>
                  </p:nvSpPr>
                  <p:spPr>
                    <a:xfrm>
                      <a:off x="8653320" y="2371680"/>
                      <a:ext cx="1368719" cy="865080"/>
                    </a:xfrm>
                    <a:custGeom>
                      <a:avLst>
                        <a:gd name="f0" fmla="val 39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sp>
                  <p:nvSpPr>
                    <p:cNvPr id="15" name="Forme libre 14"/>
                    <p:cNvSpPr/>
                    <p:nvPr/>
                  </p:nvSpPr>
                  <p:spPr>
                    <a:xfrm>
                      <a:off x="8759520" y="2371680"/>
                      <a:ext cx="1155240" cy="689399"/>
                    </a:xfrm>
                    <a:custGeom>
                      <a:avLst>
                        <a:gd name="f0" fmla="val 39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t" anchorCtr="0" compatLnSpc="0">
                      <a:spAutoFit/>
                    </a:bodyPr>
                    <a:lstStyle/>
                    <a:p>
                      <a:pPr marL="0" marR="0" lvl="0" indent="0" algn="ctr" rtl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r>
                        <a:rPr lang="en-GB" sz="2000" b="0" i="1" u="none" strike="noStrike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Comic Sans MS" pitchFamily="66"/>
                          <a:ea typeface="Lucida Sans" pitchFamily="2"/>
                          <a:cs typeface="Lucida Sans" pitchFamily="2"/>
                        </a:rPr>
                        <a:t>Impact</a:t>
                      </a:r>
                    </a:p>
                    <a:p>
                      <a:pPr marL="0" marR="0" lvl="0" indent="0" algn="ctr" rtl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r>
                        <a:rPr lang="en-GB" sz="2000" b="0" i="1" u="none" strike="noStrike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Comic Sans MS" pitchFamily="66"/>
                          <a:ea typeface="Lucida Sans" pitchFamily="2"/>
                          <a:cs typeface="Lucida Sans" pitchFamily="2"/>
                        </a:rPr>
                        <a:t>Negatif</a:t>
                      </a:r>
                    </a:p>
                  </p:txBody>
                </p:sp>
              </p:grpSp>
            </p:grpSp>
          </p:grpSp>
        </p:grpSp>
      </p:grpSp>
      <p:grpSp>
        <p:nvGrpSpPr>
          <p:cNvPr id="16" name="Groupe 15"/>
          <p:cNvGrpSpPr/>
          <p:nvPr/>
        </p:nvGrpSpPr>
        <p:grpSpPr>
          <a:xfrm>
            <a:off x="515879" y="1982880"/>
            <a:ext cx="1852560" cy="565200"/>
            <a:chOff x="515879" y="1982880"/>
            <a:chExt cx="1852560" cy="565200"/>
          </a:xfrm>
        </p:grpSpPr>
        <p:sp>
          <p:nvSpPr>
            <p:cNvPr id="17" name="Forme libre 16"/>
            <p:cNvSpPr/>
            <p:nvPr/>
          </p:nvSpPr>
          <p:spPr>
            <a:xfrm>
              <a:off x="515879" y="1982880"/>
              <a:ext cx="1852560" cy="565200"/>
            </a:xfrm>
            <a:custGeom>
              <a:avLst>
                <a:gd name="f0" fmla="val 6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18" name="Groupe 17"/>
            <p:cNvGrpSpPr/>
            <p:nvPr/>
          </p:nvGrpSpPr>
          <p:grpSpPr>
            <a:xfrm>
              <a:off x="515879" y="1982880"/>
              <a:ext cx="1846439" cy="558720"/>
              <a:chOff x="515879" y="1982880"/>
              <a:chExt cx="1846439" cy="558720"/>
            </a:xfrm>
          </p:grpSpPr>
          <p:sp>
            <p:nvSpPr>
              <p:cNvPr id="19" name="Forme libre 18"/>
              <p:cNvSpPr/>
              <p:nvPr/>
            </p:nvSpPr>
            <p:spPr>
              <a:xfrm>
                <a:off x="515879" y="1982880"/>
                <a:ext cx="1846439" cy="558720"/>
              </a:xfrm>
              <a:custGeom>
                <a:avLst>
                  <a:gd name="f0" fmla="val 61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20" name="Groupe 19"/>
              <p:cNvGrpSpPr/>
              <p:nvPr/>
            </p:nvGrpSpPr>
            <p:grpSpPr>
              <a:xfrm>
                <a:off x="515879" y="1982880"/>
                <a:ext cx="1843199" cy="555480"/>
                <a:chOff x="515879" y="1982880"/>
                <a:chExt cx="1843199" cy="555480"/>
              </a:xfrm>
            </p:grpSpPr>
            <p:sp>
              <p:nvSpPr>
                <p:cNvPr id="21" name="Forme libre 20"/>
                <p:cNvSpPr/>
                <p:nvPr/>
              </p:nvSpPr>
              <p:spPr>
                <a:xfrm>
                  <a:off x="515879" y="1982880"/>
                  <a:ext cx="1843199" cy="555480"/>
                </a:xfrm>
                <a:custGeom>
                  <a:avLst>
                    <a:gd name="f0" fmla="val 61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22" name="Groupe 21"/>
                <p:cNvGrpSpPr/>
                <p:nvPr/>
              </p:nvGrpSpPr>
              <p:grpSpPr>
                <a:xfrm>
                  <a:off x="515879" y="1982880"/>
                  <a:ext cx="1841399" cy="554040"/>
                  <a:chOff x="515879" y="1982880"/>
                  <a:chExt cx="1841399" cy="554040"/>
                </a:xfrm>
              </p:grpSpPr>
              <p:sp>
                <p:nvSpPr>
                  <p:cNvPr id="23" name="Forme libre 22"/>
                  <p:cNvSpPr/>
                  <p:nvPr/>
                </p:nvSpPr>
                <p:spPr>
                  <a:xfrm>
                    <a:off x="515879" y="1982880"/>
                    <a:ext cx="1841399" cy="554040"/>
                  </a:xfrm>
                  <a:custGeom>
                    <a:avLst>
                      <a:gd name="f0" fmla="val 62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24" name="Groupe 23"/>
                  <p:cNvGrpSpPr/>
                  <p:nvPr/>
                </p:nvGrpSpPr>
                <p:grpSpPr>
                  <a:xfrm>
                    <a:off x="515879" y="1982880"/>
                    <a:ext cx="1841399" cy="554040"/>
                    <a:chOff x="515879" y="1982880"/>
                    <a:chExt cx="1841399" cy="554040"/>
                  </a:xfrm>
                </p:grpSpPr>
                <p:sp>
                  <p:nvSpPr>
                    <p:cNvPr id="25" name="Forme libre 24"/>
                    <p:cNvSpPr/>
                    <p:nvPr/>
                  </p:nvSpPr>
                  <p:spPr>
                    <a:xfrm>
                      <a:off x="515879" y="1982880"/>
                      <a:ext cx="1841399" cy="554040"/>
                    </a:xfrm>
                    <a:custGeom>
                      <a:avLst>
                        <a:gd name="f0" fmla="val 62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sp>
                  <p:nvSpPr>
                    <p:cNvPr id="26" name="Forme libre 25"/>
                    <p:cNvSpPr/>
                    <p:nvPr/>
                  </p:nvSpPr>
                  <p:spPr>
                    <a:xfrm>
                      <a:off x="631800" y="1982880"/>
                      <a:ext cx="1609560" cy="449639"/>
                    </a:xfrm>
                    <a:custGeom>
                      <a:avLst>
                        <a:gd name="f0" fmla="val 62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t" anchorCtr="0" compatLnSpc="0">
                      <a:spAutoFit/>
                    </a:bodyPr>
                    <a:lstStyle/>
                    <a:p>
                      <a:pPr marL="0" marR="0" lvl="0" indent="0" algn="l" rtl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r>
                        <a:rPr lang="en-GB" sz="2400" b="0" i="0" u="none" strike="noStrike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latin typeface="Comic Sans MS" pitchFamily="66"/>
                          <a:ea typeface="Lucida Sans" pitchFamily="2"/>
                          <a:cs typeface="Lucida Sans" pitchFamily="2"/>
                        </a:rPr>
                        <a:t>Biosphère</a:t>
                      </a:r>
                    </a:p>
                  </p:txBody>
                </p:sp>
              </p:grpSp>
            </p:grpSp>
          </p:grpSp>
        </p:grpSp>
      </p:grpSp>
      <p:grpSp>
        <p:nvGrpSpPr>
          <p:cNvPr id="27" name="Groupe 26"/>
          <p:cNvGrpSpPr/>
          <p:nvPr/>
        </p:nvGrpSpPr>
        <p:grpSpPr>
          <a:xfrm>
            <a:off x="534960" y="4871880"/>
            <a:ext cx="1241280" cy="563760"/>
            <a:chOff x="534960" y="4871880"/>
            <a:chExt cx="1241280" cy="563760"/>
          </a:xfrm>
        </p:grpSpPr>
        <p:sp>
          <p:nvSpPr>
            <p:cNvPr id="28" name="Forme libre 27"/>
            <p:cNvSpPr/>
            <p:nvPr/>
          </p:nvSpPr>
          <p:spPr>
            <a:xfrm>
              <a:off x="534960" y="4871880"/>
              <a:ext cx="1241280" cy="563760"/>
            </a:xfrm>
            <a:custGeom>
              <a:avLst>
                <a:gd name="f0" fmla="val 6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29" name="Groupe 28"/>
            <p:cNvGrpSpPr/>
            <p:nvPr/>
          </p:nvGrpSpPr>
          <p:grpSpPr>
            <a:xfrm>
              <a:off x="534960" y="4871880"/>
              <a:ext cx="1235159" cy="559080"/>
              <a:chOff x="534960" y="4871880"/>
              <a:chExt cx="1235159" cy="559080"/>
            </a:xfrm>
          </p:grpSpPr>
          <p:sp>
            <p:nvSpPr>
              <p:cNvPr id="30" name="Forme libre 29"/>
              <p:cNvSpPr/>
              <p:nvPr/>
            </p:nvSpPr>
            <p:spPr>
              <a:xfrm>
                <a:off x="534960" y="4871880"/>
                <a:ext cx="1235159" cy="559080"/>
              </a:xfrm>
              <a:custGeom>
                <a:avLst>
                  <a:gd name="f0" fmla="val 61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31" name="Groupe 30"/>
              <p:cNvGrpSpPr/>
              <p:nvPr/>
            </p:nvGrpSpPr>
            <p:grpSpPr>
              <a:xfrm>
                <a:off x="534960" y="4871880"/>
                <a:ext cx="1231920" cy="557280"/>
                <a:chOff x="534960" y="4871880"/>
                <a:chExt cx="1231920" cy="557280"/>
              </a:xfrm>
            </p:grpSpPr>
            <p:sp>
              <p:nvSpPr>
                <p:cNvPr id="32" name="Forme libre 31"/>
                <p:cNvSpPr/>
                <p:nvPr/>
              </p:nvSpPr>
              <p:spPr>
                <a:xfrm>
                  <a:off x="534960" y="4871880"/>
                  <a:ext cx="1231920" cy="557280"/>
                </a:xfrm>
                <a:custGeom>
                  <a:avLst>
                    <a:gd name="f0" fmla="val 61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33" name="Groupe 32"/>
                <p:cNvGrpSpPr/>
                <p:nvPr/>
              </p:nvGrpSpPr>
              <p:grpSpPr>
                <a:xfrm>
                  <a:off x="534960" y="4871880"/>
                  <a:ext cx="1230480" cy="555840"/>
                  <a:chOff x="534960" y="4871880"/>
                  <a:chExt cx="1230480" cy="555840"/>
                </a:xfrm>
              </p:grpSpPr>
              <p:sp>
                <p:nvSpPr>
                  <p:cNvPr id="34" name="Forme libre 33"/>
                  <p:cNvSpPr/>
                  <p:nvPr/>
                </p:nvSpPr>
                <p:spPr>
                  <a:xfrm>
                    <a:off x="534960" y="4871880"/>
                    <a:ext cx="1230480" cy="555840"/>
                  </a:xfrm>
                  <a:custGeom>
                    <a:avLst>
                      <a:gd name="f0" fmla="val 61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35" name="Groupe 34"/>
                  <p:cNvGrpSpPr/>
                  <p:nvPr/>
                </p:nvGrpSpPr>
                <p:grpSpPr>
                  <a:xfrm>
                    <a:off x="534960" y="4871880"/>
                    <a:ext cx="1230480" cy="555840"/>
                    <a:chOff x="534960" y="4871880"/>
                    <a:chExt cx="1230480" cy="555840"/>
                  </a:xfrm>
                </p:grpSpPr>
                <p:sp>
                  <p:nvSpPr>
                    <p:cNvPr id="36" name="Forme libre 35"/>
                    <p:cNvSpPr/>
                    <p:nvPr/>
                  </p:nvSpPr>
                  <p:spPr>
                    <a:xfrm>
                      <a:off x="534960" y="4871880"/>
                      <a:ext cx="1230480" cy="555840"/>
                    </a:xfrm>
                    <a:custGeom>
                      <a:avLst>
                        <a:gd name="f0" fmla="val 61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sp>
                  <p:nvSpPr>
                    <p:cNvPr id="37" name="Forme libre 36"/>
                    <p:cNvSpPr/>
                    <p:nvPr/>
                  </p:nvSpPr>
                  <p:spPr>
                    <a:xfrm>
                      <a:off x="608040" y="4871880"/>
                      <a:ext cx="1084319" cy="448919"/>
                    </a:xfrm>
                    <a:custGeom>
                      <a:avLst>
                        <a:gd name="f0" fmla="val 62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t" anchorCtr="0" compatLnSpc="0">
                      <a:spAutoFit/>
                    </a:bodyPr>
                    <a:lstStyle/>
                    <a:p>
                      <a:pPr marL="0" marR="0" lvl="0" indent="0" algn="l" rtl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r>
                        <a:rPr lang="en-GB" sz="2400" b="0" i="0" u="none" strike="noStrike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latin typeface="Comic Sans MS" pitchFamily="66"/>
                          <a:ea typeface="Lucida Sans" pitchFamily="2"/>
                          <a:cs typeface="Lucida Sans" pitchFamily="2"/>
                        </a:rPr>
                        <a:t>Océan</a:t>
                      </a:r>
                    </a:p>
                  </p:txBody>
                </p:sp>
              </p:grpSp>
            </p:grpSp>
          </p:grpSp>
        </p:grpSp>
      </p:grpSp>
      <p:sp>
        <p:nvSpPr>
          <p:cNvPr id="38" name="Forme libre 37"/>
          <p:cNvSpPr/>
          <p:nvPr/>
        </p:nvSpPr>
        <p:spPr>
          <a:xfrm>
            <a:off x="8910720" y="3375000"/>
            <a:ext cx="1603440" cy="569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5000"/>
              </a:lnSpc>
              <a:spcBef>
                <a:spcPts val="1123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7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couplée</a:t>
            </a:r>
          </a:p>
        </p:txBody>
      </p:sp>
      <p:sp>
        <p:nvSpPr>
          <p:cNvPr id="39" name="Connecteur droit 38"/>
          <p:cNvSpPr/>
          <p:nvPr/>
        </p:nvSpPr>
        <p:spPr>
          <a:xfrm flipV="1">
            <a:off x="8107200" y="1669680"/>
            <a:ext cx="890640" cy="60948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0" name="Connecteur droit 39"/>
          <p:cNvSpPr/>
          <p:nvPr/>
        </p:nvSpPr>
        <p:spPr>
          <a:xfrm>
            <a:off x="8107200" y="3124079"/>
            <a:ext cx="801720" cy="503281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1" name="Forme libre 40"/>
          <p:cNvSpPr/>
          <p:nvPr/>
        </p:nvSpPr>
        <p:spPr>
          <a:xfrm>
            <a:off x="8999640" y="1427040"/>
            <a:ext cx="1603440" cy="569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5000"/>
              </a:lnSpc>
              <a:spcBef>
                <a:spcPts val="1123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7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découplée</a:t>
            </a:r>
          </a:p>
        </p:txBody>
      </p:sp>
      <p:sp>
        <p:nvSpPr>
          <p:cNvPr id="42" name="Forme libre 41"/>
          <p:cNvSpPr/>
          <p:nvPr/>
        </p:nvSpPr>
        <p:spPr>
          <a:xfrm>
            <a:off x="701640" y="147240"/>
            <a:ext cx="9304200" cy="658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200" b="0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Rétroaction climat-carbone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54000" y="1033559"/>
            <a:ext cx="5353200" cy="63514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rme libre 2"/>
          <p:cNvSpPr/>
          <p:nvPr/>
        </p:nvSpPr>
        <p:spPr>
          <a:xfrm>
            <a:off x="1793880" y="250920"/>
            <a:ext cx="7270920" cy="439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500" b="0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Lucida Sans" pitchFamily="2"/>
                <a:cs typeface="Lucida Sans" pitchFamily="2"/>
              </a:rPr>
              <a:t>Variation du bilan net de carbone vers 2100</a:t>
            </a:r>
          </a:p>
        </p:txBody>
      </p:sp>
      <p:sp>
        <p:nvSpPr>
          <p:cNvPr id="4" name="Forme libre 3"/>
          <p:cNvSpPr/>
          <p:nvPr/>
        </p:nvSpPr>
        <p:spPr>
          <a:xfrm>
            <a:off x="6637320" y="1339920"/>
            <a:ext cx="3498840" cy="1512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100" b="1" i="0" u="none" strike="noStrike" baseline="0">
                <a:ln>
                  <a:noFill/>
                </a:ln>
                <a:solidFill>
                  <a:srgbClr val="FF00FF"/>
                </a:solidFill>
                <a:latin typeface="Times New Roman" pitchFamily="18"/>
                <a:ea typeface="Lucida Sans" pitchFamily="2"/>
                <a:cs typeface="Lucida Sans" pitchFamily="2"/>
              </a:rPr>
              <a:t>Simulation découplée.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21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1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Impact de l'accroissement de CO2 sur le puit de carbone</a:t>
            </a:r>
          </a:p>
        </p:txBody>
      </p:sp>
      <p:sp>
        <p:nvSpPr>
          <p:cNvPr id="5" name="Forme libre 4"/>
          <p:cNvSpPr/>
          <p:nvPr/>
        </p:nvSpPr>
        <p:spPr>
          <a:xfrm>
            <a:off x="6637320" y="4506840"/>
            <a:ext cx="3498840" cy="1880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100" b="1" i="0" u="none" strike="noStrike" baseline="0">
                <a:ln>
                  <a:noFill/>
                </a:ln>
                <a:solidFill>
                  <a:srgbClr val="FF00FF"/>
                </a:solidFill>
                <a:latin typeface="Times New Roman" pitchFamily="18"/>
                <a:ea typeface="Lucida Sans" pitchFamily="2"/>
                <a:cs typeface="Lucida Sans" pitchFamily="2"/>
              </a:rPr>
              <a:t>Différence entre simulation couplée et découplée.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21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1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Impact du chagement climatique le puit de carbone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699840" y="76320"/>
            <a:ext cx="9304200" cy="798840"/>
          </a:xfrm>
        </p:spPr>
        <p:txBody>
          <a:bodyPr wrap="none" lIns="90000" tIns="46800" rIns="90000" bIns="46800" anchorCtr="0">
            <a:spAutoFit/>
          </a:bodyPr>
          <a:lstStyle/>
          <a:p>
            <a:pPr lvl="0">
              <a:lnSpc>
                <a:spcPct val="94000"/>
              </a:lnSpc>
            </a:pPr>
            <a:r>
              <a:rPr lang="en-GB" sz="3600" b="1">
                <a:solidFill>
                  <a:srgbClr val="3333CC"/>
                </a:solidFill>
              </a:rPr>
              <a:t>Conclusions</a:t>
            </a:r>
          </a:p>
        </p:txBody>
      </p:sp>
      <p:sp>
        <p:nvSpPr>
          <p:cNvPr id="3" name="Forme libre 2"/>
          <p:cNvSpPr/>
          <p:nvPr/>
        </p:nvSpPr>
        <p:spPr>
          <a:xfrm>
            <a:off x="704880" y="1442880"/>
            <a:ext cx="9428040" cy="5888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Le climat va changer de façon importante si les émissions de CO2 et d'autres gaz ne sont pas réduites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la distribution géographique du changement de température est assez bien connue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ceci n'est pas le cas pour les précipitations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le stress hydrique des plantes va augmenter (accroissement de l'évaporation)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le cycle saisonnier de l'eau disponible va changer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le niveau de la mer va augmenter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Cyclones? Temp</a:t>
            </a:r>
            <a:r>
              <a: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ê</a:t>
            </a:r>
            <a:r>
              <a: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tes? Orages ?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L'océan et la végétation continueront-il à capter la moitié du CO2 émis par l'homme?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380880" y="217440"/>
            <a:ext cx="8885520" cy="729000"/>
          </a:xfrm>
        </p:spPr>
        <p:txBody>
          <a:bodyPr wrap="none" lIns="90000" tIns="46800" rIns="90000" bIns="46800" anchorCtr="0">
            <a:spAutoFit/>
          </a:bodyPr>
          <a:lstStyle/>
          <a:p>
            <a:pPr lvl="0" algn="l">
              <a:lnSpc>
                <a:spcPct val="94000"/>
              </a:lnSpc>
            </a:pPr>
            <a:r>
              <a:rPr lang="en-GB" sz="3600">
                <a:solidFill>
                  <a:srgbClr val="3333CC"/>
                </a:solidFill>
              </a:rPr>
              <a:t>Bibliographie</a:t>
            </a: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4294967295"/>
          </p:nvPr>
        </p:nvSpPr>
        <p:spPr>
          <a:xfrm>
            <a:off x="272880" y="883799"/>
            <a:ext cx="10134720" cy="3281760"/>
          </a:xfrm>
        </p:spPr>
        <p:txBody>
          <a:bodyPr wrap="none" lIns="90000" tIns="46800" rIns="90000" bIns="46800" anchor="t" anchorCtr="0">
            <a:spAutoFit/>
          </a:bodyPr>
          <a:lstStyle>
            <a:defPPr marL="279360" marR="0" lvl="0" indent="-279360" algn="l" hangingPunct="1">
              <a:lnSpc>
                <a:spcPct val="180000"/>
              </a:lnSpc>
              <a:spcBef>
                <a:spcPts val="7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None/>
              <a:tabLst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39" algn="l"/>
                <a:tab pos="7188120" algn="l"/>
                <a:tab pos="7637400" algn="l"/>
                <a:tab pos="8086680" algn="l"/>
                <a:tab pos="8535600" algn="l"/>
                <a:tab pos="8984880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defPPr>
            <a:lvl1pPr marL="279360" marR="0" lvl="0" indent="-279360" algn="l" hangingPunct="1">
              <a:lnSpc>
                <a:spcPct val="180000"/>
              </a:lnSpc>
              <a:spcBef>
                <a:spcPts val="7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39" algn="l"/>
                <a:tab pos="7188120" algn="l"/>
                <a:tab pos="7637400" algn="l"/>
                <a:tab pos="8086680" algn="l"/>
                <a:tab pos="8535600" algn="l"/>
                <a:tab pos="8984880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1pPr>
            <a:lvl2pPr marL="685800" marR="0" lvl="1" indent="-228600" algn="l" hangingPunct="1">
              <a:lnSpc>
                <a:spcPct val="180000"/>
              </a:lnSpc>
              <a:spcBef>
                <a:spcPts val="686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898199" algn="l"/>
                <a:tab pos="1347479" algn="l"/>
                <a:tab pos="1796759" algn="l"/>
                <a:tab pos="2246038" algn="l"/>
                <a:tab pos="2695319" algn="l"/>
                <a:tab pos="3144599" algn="l"/>
                <a:tab pos="3593879" algn="l"/>
                <a:tab pos="4043159" algn="l"/>
                <a:tab pos="4492439" algn="l"/>
                <a:tab pos="4941719" algn="l"/>
                <a:tab pos="5390999" algn="l"/>
                <a:tab pos="5840279" algn="l"/>
                <a:tab pos="6289559" algn="l"/>
                <a:tab pos="6738839" algn="l"/>
                <a:tab pos="7188118" algn="l"/>
                <a:tab pos="7637399" algn="l"/>
                <a:tab pos="8086679" algn="l"/>
                <a:tab pos="8535959" algn="l"/>
                <a:tab pos="8985239" algn="l"/>
                <a:tab pos="9434159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2pPr>
            <a:lvl3pPr marL="1143000" marR="0" lvl="2" indent="-228600" algn="l" hangingPunct="1">
              <a:lnSpc>
                <a:spcPct val="180000"/>
              </a:lnSpc>
              <a:spcBef>
                <a:spcPts val="58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3pPr>
            <a:lvl4pPr marL="1600199" marR="0" lvl="3" indent="-228600" algn="l" hangingPunct="1">
              <a:lnSpc>
                <a:spcPct val="180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4pPr>
            <a:lvl5pPr marL="2057400" marR="0" lvl="4" indent="-228600" algn="l" hangingPunct="1">
              <a:lnSpc>
                <a:spcPct val="180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5pPr>
            <a:lvl6pPr marL="2057400" marR="0" lvl="5" indent="-228600" algn="l" hangingPunct="1">
              <a:lnSpc>
                <a:spcPct val="180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6pPr>
            <a:lvl7pPr marL="2057400" marR="0" lvl="6" indent="-228600" algn="l" hangingPunct="1">
              <a:lnSpc>
                <a:spcPct val="180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7pPr>
            <a:lvl8pPr marL="2057400" marR="0" lvl="7" indent="-228600" algn="l" hangingPunct="1">
              <a:lnSpc>
                <a:spcPct val="180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8pPr>
            <a:lvl9pPr marL="1944000" marR="0" lvl="8" indent="-216000" algn="l" hangingPunct="1">
              <a:lnSpc>
                <a:spcPct val="180000"/>
              </a:lnSpc>
              <a:spcBef>
                <a:spcPts val="485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9pPr>
          </a:lstStyle>
          <a:p>
            <a:pPr marL="153720" lvl="0" indent="-153720">
              <a:lnSpc>
                <a:spcPct val="80000"/>
              </a:lnSpc>
              <a:spcBef>
                <a:spcPts val="386"/>
              </a:spcBef>
              <a:buSzPts val="870"/>
              <a:buBlip>
                <a:blip r:embed="rId3"/>
              </a:buBlip>
            </a:pPr>
            <a:r>
              <a:rPr lang="en-GB" sz="1600" b="1">
                <a:latin typeface="Nimbus Roman No9 L" pitchFamily="18"/>
              </a:rPr>
              <a:t>Le climat est-il devenu fou?, </a:t>
            </a:r>
            <a:r>
              <a:rPr lang="en-GB" sz="1600">
                <a:latin typeface="Nimbus Roman No9 L" pitchFamily="18"/>
              </a:rPr>
              <a:t>Robert Sadourny, ed. Le Pommier, Paris, 2002. Un excellent petit livre, simple et clair, qui résume les connaissances scientifiques actuelles sur les conséquences climatiques d'une augmentation des gaz à effet de serre.</a:t>
            </a:r>
          </a:p>
          <a:p>
            <a:pPr marL="153720" lvl="0" indent="-153720">
              <a:lnSpc>
                <a:spcPct val="80000"/>
              </a:lnSpc>
              <a:spcBef>
                <a:spcPts val="386"/>
              </a:spcBef>
              <a:buSzPts val="870"/>
              <a:buBlip>
                <a:blip r:embed="rId3"/>
              </a:buBlip>
            </a:pPr>
            <a:r>
              <a:rPr lang="en-GB" sz="1600" b="1">
                <a:latin typeface="Nimbus Roman No9 L" pitchFamily="18"/>
              </a:rPr>
              <a:t>Le réchauffement climatique. </a:t>
            </a:r>
            <a:r>
              <a:rPr lang="en-GB" sz="1600">
                <a:latin typeface="Nimbus Roman No9 L" pitchFamily="18"/>
              </a:rPr>
              <a:t>Robert Kandel, ed. PUF, "Que Sais-je ?", Paris, 2002 (réd. 2004). Un livre plus complet, mais plus difficile d'accès.</a:t>
            </a:r>
          </a:p>
          <a:p>
            <a:pPr marL="153720" lvl="0" indent="-153720">
              <a:lnSpc>
                <a:spcPct val="80000"/>
              </a:lnSpc>
              <a:spcBef>
                <a:spcPts val="386"/>
              </a:spcBef>
              <a:buSzPts val="870"/>
              <a:buBlip>
                <a:blip r:embed="rId3"/>
              </a:buBlip>
            </a:pPr>
            <a:r>
              <a:rPr lang="en-GB" sz="1600" b="1">
                <a:latin typeface="Nimbus Roman No9 L" pitchFamily="18"/>
              </a:rPr>
              <a:t>L'effet de serre. Allons-nous changer le climat ? </a:t>
            </a:r>
            <a:r>
              <a:rPr lang="en-GB" sz="1600">
                <a:latin typeface="Nimbus Roman No9 L" pitchFamily="18"/>
              </a:rPr>
              <a:t>Hervé Le Treut, Jean-Marc Jancovici – ed. Flammarion, collection Champs, 2004, 217pp. Un livre qui présente les mécanismes des changements climatiques, les conséquences mais aussi les causes, les pays et les secteurs qui ont les plus fortes émissions…</a:t>
            </a:r>
          </a:p>
          <a:p>
            <a:pPr marL="153720" lvl="0" indent="-153720">
              <a:lnSpc>
                <a:spcPct val="80000"/>
              </a:lnSpc>
              <a:spcBef>
                <a:spcPts val="386"/>
              </a:spcBef>
              <a:buSzPts val="870"/>
              <a:buBlip>
                <a:blip r:embed="rId3"/>
              </a:buBlip>
            </a:pPr>
            <a:r>
              <a:rPr lang="en-GB" sz="1600" b="1">
                <a:latin typeface="Nimbus Roman No9 L" pitchFamily="18"/>
              </a:rPr>
              <a:t>L'effet de serre et l'évolution du climat, </a:t>
            </a:r>
            <a:r>
              <a:rPr lang="en-GB" sz="1600">
                <a:latin typeface="Nimbus Roman No9 L" pitchFamily="18"/>
              </a:rPr>
              <a:t>J-L Dufresne, </a:t>
            </a:r>
            <a:r>
              <a:rPr lang="en-GB" sz="1600" i="1">
                <a:latin typeface="Nimbus Roman No9 L" pitchFamily="18"/>
              </a:rPr>
              <a:t>in Graines de Sciences 8 </a:t>
            </a:r>
            <a:r>
              <a:rPr lang="en-GB" sz="1600">
                <a:latin typeface="Nimbus Roman No9 L" pitchFamily="18"/>
              </a:rPr>
              <a:t>, Edition Le Pommier, à paraître août 2007.</a:t>
            </a:r>
          </a:p>
          <a:p>
            <a:pPr marL="153720" lvl="0" indent="-153720">
              <a:lnSpc>
                <a:spcPct val="80000"/>
              </a:lnSpc>
              <a:spcBef>
                <a:spcPts val="386"/>
              </a:spcBef>
              <a:buSzPts val="870"/>
              <a:buBlip>
                <a:blip r:embed="rId3"/>
              </a:buBlip>
            </a:pPr>
            <a:r>
              <a:rPr lang="en-GB" sz="1600" b="1">
                <a:latin typeface="Nimbus Roman No9 L" pitchFamily="18"/>
              </a:rPr>
              <a:t>Climat: jeu dangereux, </a:t>
            </a:r>
            <a:r>
              <a:rPr lang="en-GB" sz="1600">
                <a:latin typeface="Nimbus Roman No9 L" pitchFamily="18"/>
              </a:rPr>
              <a:t>Jean Jouzel, Anne Debroise, Dunod, Paris, 2004, 212pp.</a:t>
            </a:r>
          </a:p>
          <a:p>
            <a:pPr marL="153720" lvl="0" indent="-153720">
              <a:lnSpc>
                <a:spcPct val="80000"/>
              </a:lnSpc>
              <a:spcBef>
                <a:spcPts val="386"/>
              </a:spcBef>
              <a:buSzPts val="870"/>
              <a:buBlip>
                <a:blip r:embed="rId3"/>
              </a:buBlip>
            </a:pPr>
            <a:r>
              <a:rPr lang="en-GB" sz="1600" b="1">
                <a:latin typeface="Nimbus Roman No9 L" pitchFamily="18"/>
              </a:rPr>
              <a:t>Le réchauffement climatique. </a:t>
            </a:r>
            <a:r>
              <a:rPr lang="en-GB" sz="1600">
                <a:latin typeface="Nimbus Roman No9 L" pitchFamily="18"/>
              </a:rPr>
              <a:t>Sciences et Avenir Hors Série N°150, mar-avril 2007.</a:t>
            </a:r>
          </a:p>
        </p:txBody>
      </p:sp>
      <p:sp>
        <p:nvSpPr>
          <p:cNvPr id="4" name="Forme libre 3"/>
          <p:cNvSpPr/>
          <p:nvPr/>
        </p:nvSpPr>
        <p:spPr>
          <a:xfrm>
            <a:off x="361799" y="4011120"/>
            <a:ext cx="8482320" cy="658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200" b="0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Sites web</a:t>
            </a:r>
          </a:p>
        </p:txBody>
      </p:sp>
      <p:sp>
        <p:nvSpPr>
          <p:cNvPr id="5" name="Forme libre 4"/>
          <p:cNvSpPr/>
          <p:nvPr/>
        </p:nvSpPr>
        <p:spPr>
          <a:xfrm>
            <a:off x="380880" y="4614840"/>
            <a:ext cx="9674280" cy="2548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153720" marR="0" lvl="0" indent="-153720" algn="l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SzPts val="870"/>
              <a:buBlip>
                <a:blip r:embed="rId3"/>
              </a:buBlip>
              <a:tabLst>
                <a:tab pos="153720" algn="l"/>
                <a:tab pos="602639" algn="l"/>
                <a:tab pos="1051919" algn="l"/>
                <a:tab pos="1501200" algn="l"/>
                <a:tab pos="1950480" algn="l"/>
                <a:tab pos="2399760" algn="l"/>
                <a:tab pos="2849040" algn="l"/>
                <a:tab pos="3298320" algn="l"/>
                <a:tab pos="3747600" algn="l"/>
                <a:tab pos="4196879" algn="l"/>
                <a:tab pos="4646160" algn="l"/>
                <a:tab pos="5095439" algn="l"/>
                <a:tab pos="5544720" algn="l"/>
                <a:tab pos="5994000" algn="l"/>
                <a:tab pos="6443280" algn="l"/>
                <a:tab pos="6892560" algn="l"/>
                <a:tab pos="7341840" algn="l"/>
                <a:tab pos="7791120" algn="l"/>
                <a:tab pos="8240399" algn="l"/>
                <a:tab pos="8689680" algn="l"/>
                <a:tab pos="913896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www.educnet.education.fr/meteo/default.htm Météorologie et enseignement, pour une pédagogie par la météorologie, site Educnet du Ministère de l'Éducation Nationale</a:t>
            </a:r>
          </a:p>
          <a:p>
            <a:pPr marL="153720" marR="0" lvl="0" indent="-15372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70"/>
              <a:buBlip>
                <a:blip r:embed="rId3"/>
              </a:buBlip>
              <a:tabLst>
                <a:tab pos="153720" algn="l"/>
                <a:tab pos="602639" algn="l"/>
                <a:tab pos="1051919" algn="l"/>
                <a:tab pos="1501200" algn="l"/>
                <a:tab pos="1950480" algn="l"/>
                <a:tab pos="2399760" algn="l"/>
                <a:tab pos="2849040" algn="l"/>
                <a:tab pos="3298320" algn="l"/>
                <a:tab pos="3747600" algn="l"/>
                <a:tab pos="4196879" algn="l"/>
                <a:tab pos="4646160" algn="l"/>
                <a:tab pos="5095439" algn="l"/>
                <a:tab pos="5544720" algn="l"/>
                <a:tab pos="5994000" algn="l"/>
                <a:tab pos="6443280" algn="l"/>
                <a:tab pos="6892560" algn="l"/>
                <a:tab pos="7341840" algn="l"/>
                <a:tab pos="7791120" algn="l"/>
                <a:tab pos="8240399" algn="l"/>
                <a:tab pos="8689680" algn="l"/>
                <a:tab pos="913896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Galileo.CyberScol.qc.ca/InterMet/accueil.html,  InterMet (Canada), et notament ses ressource éducatives.</a:t>
            </a:r>
          </a:p>
          <a:p>
            <a:pPr marL="153720" marR="0" lvl="0" indent="-15372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70"/>
              <a:buBlip>
                <a:blip r:embed="rId3"/>
              </a:buBlip>
              <a:tabLst>
                <a:tab pos="153720" algn="l"/>
                <a:tab pos="602639" algn="l"/>
                <a:tab pos="1051919" algn="l"/>
                <a:tab pos="1501200" algn="l"/>
                <a:tab pos="1950480" algn="l"/>
                <a:tab pos="2399760" algn="l"/>
                <a:tab pos="2849040" algn="l"/>
                <a:tab pos="3298320" algn="l"/>
                <a:tab pos="3747600" algn="l"/>
                <a:tab pos="4196879" algn="l"/>
                <a:tab pos="4646160" algn="l"/>
                <a:tab pos="5095439" algn="l"/>
                <a:tab pos="5544720" algn="l"/>
                <a:tab pos="5994000" algn="l"/>
                <a:tab pos="6443280" algn="l"/>
                <a:tab pos="6892560" algn="l"/>
                <a:tab pos="7341840" algn="l"/>
                <a:tab pos="7791120" algn="l"/>
                <a:tab pos="8240399" algn="l"/>
                <a:tab pos="8689680" algn="l"/>
                <a:tab pos="913896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www.ens-lyon.fr/Planet-Terre Site Planet-Terre</a:t>
            </a:r>
          </a:p>
          <a:p>
            <a:pPr marL="153720" marR="0" lvl="0" indent="-15372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70"/>
              <a:buBlip>
                <a:blip r:embed="rId3"/>
              </a:buBlip>
              <a:tabLst>
                <a:tab pos="153720" algn="l"/>
                <a:tab pos="602639" algn="l"/>
                <a:tab pos="1051919" algn="l"/>
                <a:tab pos="1501200" algn="l"/>
                <a:tab pos="1950480" algn="l"/>
                <a:tab pos="2399760" algn="l"/>
                <a:tab pos="2849040" algn="l"/>
                <a:tab pos="3298320" algn="l"/>
                <a:tab pos="3747600" algn="l"/>
                <a:tab pos="4196879" algn="l"/>
                <a:tab pos="4646160" algn="l"/>
                <a:tab pos="5095439" algn="l"/>
                <a:tab pos="5544720" algn="l"/>
                <a:tab pos="5994000" algn="l"/>
                <a:tab pos="6443280" algn="l"/>
                <a:tab pos="6892560" algn="l"/>
                <a:tab pos="7341840" algn="l"/>
                <a:tab pos="7791120" algn="l"/>
                <a:tab pos="8240399" algn="l"/>
                <a:tab pos="8689680" algn="l"/>
                <a:tab pos="913896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www.cnrs.fr/dossiers/dosclim/index.htm, dossier climat du site du CNRS</a:t>
            </a:r>
          </a:p>
          <a:p>
            <a:pPr marL="153720" marR="0" lvl="0" indent="-153720" algn="l" rtl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SzPts val="870"/>
              <a:buBlip>
                <a:blip r:embed="rId3"/>
              </a:buBlip>
              <a:tabLst>
                <a:tab pos="601199" algn="l"/>
                <a:tab pos="1050479" algn="l"/>
                <a:tab pos="1499760" algn="l"/>
                <a:tab pos="1949040" algn="l"/>
                <a:tab pos="2398320" algn="l"/>
                <a:tab pos="2847600" algn="l"/>
                <a:tab pos="3296879" algn="l"/>
                <a:tab pos="3746160" algn="l"/>
                <a:tab pos="4195439" algn="l"/>
                <a:tab pos="4644720" algn="l"/>
                <a:tab pos="5094000" algn="l"/>
                <a:tab pos="5543280" algn="l"/>
                <a:tab pos="5992200" algn="l"/>
                <a:tab pos="6441479" algn="l"/>
                <a:tab pos="6890760" algn="l"/>
                <a:tab pos="7340039" algn="l"/>
                <a:tab pos="7789320" algn="l"/>
                <a:tab pos="8238599" algn="l"/>
                <a:tab pos="8687880" algn="l"/>
                <a:tab pos="9137160" algn="l"/>
                <a:tab pos="941040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Courier New" pitchFamily="50"/>
                <a:ea typeface="Courier New" pitchFamily="50"/>
                <a:cs typeface="Courier New" pitchFamily="50"/>
              </a:rPr>
              <a:t>www.effet-de-serre.gouv.fr</a:t>
            </a: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Nimbus Roman No9 L" pitchFamily="18"/>
                <a:ea typeface="Lucida Sans" pitchFamily="2"/>
                <a:cs typeface="Lucida Sans" pitchFamily="2"/>
              </a:rPr>
              <a:t>	Mission Interministérielle de l'Effet de Serre</a:t>
            </a:r>
          </a:p>
          <a:p>
            <a:pPr marL="153720" marR="0" lvl="0" indent="-153720" algn="l" rtl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SzPts val="870"/>
              <a:buBlip>
                <a:blip r:embed="rId3"/>
              </a:buBlip>
              <a:tabLst>
                <a:tab pos="153720" algn="l"/>
                <a:tab pos="602639" algn="l"/>
                <a:tab pos="1051919" algn="l"/>
                <a:tab pos="1501200" algn="l"/>
                <a:tab pos="1950480" algn="l"/>
                <a:tab pos="2399760" algn="l"/>
                <a:tab pos="2849040" algn="l"/>
                <a:tab pos="3298320" algn="l"/>
                <a:tab pos="3747600" algn="l"/>
                <a:tab pos="4196879" algn="l"/>
                <a:tab pos="4646160" algn="l"/>
                <a:tab pos="5095439" algn="l"/>
                <a:tab pos="5544720" algn="l"/>
                <a:tab pos="5994000" algn="l"/>
                <a:tab pos="6443280" algn="l"/>
                <a:tab pos="6892560" algn="l"/>
                <a:tab pos="7341840" algn="l"/>
                <a:tab pos="7791120" algn="l"/>
                <a:tab pos="8240399" algn="l"/>
                <a:tab pos="8689680" algn="l"/>
                <a:tab pos="913896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Courier New" pitchFamily="50"/>
                <a:ea typeface="Courier New" pitchFamily="50"/>
                <a:cs typeface="Courier New" pitchFamily="50"/>
              </a:rPr>
              <a:t>www.ecologie.gouv.fr/Observatoire-national-sur-les.html </a:t>
            </a: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Nimbus Roman No9 L" pitchFamily="18"/>
                <a:ea typeface="Lucida Sans" pitchFamily="2"/>
                <a:cs typeface="Lucida Sans" pitchFamily="2"/>
              </a:rPr>
              <a:t>Observatoire national sur les effets du réchauffement climatique(ONERC). On y trouve notamment des traductions françaises de textes du GIEC</a:t>
            </a:r>
          </a:p>
          <a:p>
            <a:pPr marL="153720" marR="0" lvl="0" indent="-153720" algn="l" rtl="0" hangingPunct="1">
              <a:lnSpc>
                <a:spcPct val="82000"/>
              </a:lnSpc>
              <a:spcBef>
                <a:spcPts val="0"/>
              </a:spcBef>
              <a:spcAft>
                <a:spcPts val="0"/>
              </a:spcAft>
              <a:buSzPts val="870"/>
              <a:buBlip>
                <a:blip r:embed="rId3"/>
              </a:buBlip>
              <a:tabLst>
                <a:tab pos="153720" algn="l"/>
                <a:tab pos="602639" algn="l"/>
                <a:tab pos="1051919" algn="l"/>
                <a:tab pos="1501200" algn="l"/>
                <a:tab pos="1950480" algn="l"/>
                <a:tab pos="2399760" algn="l"/>
                <a:tab pos="2849040" algn="l"/>
                <a:tab pos="3298320" algn="l"/>
                <a:tab pos="3747600" algn="l"/>
                <a:tab pos="4196879" algn="l"/>
                <a:tab pos="4646160" algn="l"/>
                <a:tab pos="5095439" algn="l"/>
                <a:tab pos="5544720" algn="l"/>
                <a:tab pos="5994000" algn="l"/>
                <a:tab pos="6443280" algn="l"/>
                <a:tab pos="6892560" algn="l"/>
                <a:tab pos="7341840" algn="l"/>
                <a:tab pos="7791120" algn="l"/>
                <a:tab pos="8240399" algn="l"/>
                <a:tab pos="8689680" algn="l"/>
                <a:tab pos="913896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Courier New" pitchFamily="50"/>
                <a:ea typeface="Courier New" pitchFamily="50"/>
                <a:cs typeface="Courier New" pitchFamily="50"/>
              </a:rPr>
              <a:t>www.ipcc.ch</a:t>
            </a: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Nimbus Roman No9 L" pitchFamily="18"/>
                <a:ea typeface="Lucida Sans" pitchFamily="2"/>
                <a:cs typeface="Lucida Sans" pitchFamily="2"/>
              </a:rPr>
              <a:t>Le site du Groupe Intergouvernemental sur l'Évolution du Climat (GIEC).  Site essentiellement en anglais.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5500" t="2366" r="4590" b="4897"/>
          <a:stretch>
            <a:fillRect/>
          </a:stretch>
        </p:blipFill>
        <p:spPr>
          <a:xfrm>
            <a:off x="1620720" y="1014479"/>
            <a:ext cx="8317080" cy="63579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2"/>
          <p:cNvSpPr txBox="1">
            <a:spLocks noGrp="1"/>
          </p:cNvSpPr>
          <p:nvPr>
            <p:ph type="title" idx="4294967295"/>
          </p:nvPr>
        </p:nvSpPr>
        <p:spPr>
          <a:xfrm>
            <a:off x="785880" y="153360"/>
            <a:ext cx="9128160" cy="772920"/>
          </a:xfrm>
        </p:spPr>
        <p:txBody>
          <a:bodyPr wrap="none" anchorCtr="0">
            <a:spAutoFit/>
          </a:bodyPr>
          <a:lstStyle/>
          <a:p>
            <a:pPr lvl="0">
              <a:lnSpc>
                <a:spcPct val="94000"/>
              </a:lnSpc>
            </a:pPr>
            <a:r>
              <a:rPr lang="en-GB">
                <a:solidFill>
                  <a:srgbClr val="3333CC"/>
                </a:solidFill>
              </a:rPr>
              <a:t>La circulation méridienne(Hadley)</a:t>
            </a:r>
          </a:p>
        </p:txBody>
      </p:sp>
      <p:sp>
        <p:nvSpPr>
          <p:cNvPr id="4" name="Forme libre 3"/>
          <p:cNvSpPr/>
          <p:nvPr/>
        </p:nvSpPr>
        <p:spPr>
          <a:xfrm>
            <a:off x="692279" y="3409920"/>
            <a:ext cx="1996920" cy="4460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Dec-Janvier-Fev</a:t>
            </a:r>
          </a:p>
        </p:txBody>
      </p:sp>
      <p:sp>
        <p:nvSpPr>
          <p:cNvPr id="5" name="Forme libre 4"/>
          <p:cNvSpPr/>
          <p:nvPr/>
        </p:nvSpPr>
        <p:spPr>
          <a:xfrm>
            <a:off x="587520" y="5094360"/>
            <a:ext cx="1973160" cy="4460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Juin-Juillet-Aout</a:t>
            </a:r>
          </a:p>
        </p:txBody>
      </p:sp>
      <p:sp>
        <p:nvSpPr>
          <p:cNvPr id="6" name="Forme libre 5"/>
          <p:cNvSpPr/>
          <p:nvPr/>
        </p:nvSpPr>
        <p:spPr>
          <a:xfrm>
            <a:off x="1089000" y="1638360"/>
            <a:ext cx="1328760" cy="516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Annuelle</a:t>
            </a:r>
          </a:p>
        </p:txBody>
      </p:sp>
      <p:sp>
        <p:nvSpPr>
          <p:cNvPr id="7" name="Forme libre 6"/>
          <p:cNvSpPr/>
          <p:nvPr/>
        </p:nvSpPr>
        <p:spPr>
          <a:xfrm>
            <a:off x="8155080" y="6335640"/>
            <a:ext cx="1800000" cy="411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1123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latitude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360" y="-360"/>
            <a:ext cx="10692000" cy="76395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rme libre 2"/>
          <p:cNvSpPr/>
          <p:nvPr/>
        </p:nvSpPr>
        <p:spPr>
          <a:xfrm>
            <a:off x="5214960" y="6204240"/>
            <a:ext cx="5476680" cy="1175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ctr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Lucida Sans" pitchFamily="2"/>
                <a:cs typeface="Lucida Sans" pitchFamily="2"/>
              </a:rPr>
              <a:t>Prise de vue  depuis la navette spatiale</a:t>
            </a:r>
          </a:p>
        </p:txBody>
      </p:sp>
      <p:sp>
        <p:nvSpPr>
          <p:cNvPr id="4" name="Forme libre 3"/>
          <p:cNvSpPr/>
          <p:nvPr/>
        </p:nvSpPr>
        <p:spPr>
          <a:xfrm>
            <a:off x="2551680" y="3540600"/>
            <a:ext cx="5476680" cy="1175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ctr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60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Lucida Sans" pitchFamily="2"/>
                <a:cs typeface="Lucida Sans" pitchFamily="2"/>
              </a:rPr>
              <a:t>FIN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82720" y="644400"/>
            <a:ext cx="8908920" cy="63104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e 2"/>
          <p:cNvGrpSpPr/>
          <p:nvPr/>
        </p:nvGrpSpPr>
        <p:grpSpPr>
          <a:xfrm>
            <a:off x="189720" y="704880"/>
            <a:ext cx="3615839" cy="1125720"/>
            <a:chOff x="189720" y="704880"/>
            <a:chExt cx="3615839" cy="1125720"/>
          </a:xfrm>
        </p:grpSpPr>
        <p:sp>
          <p:nvSpPr>
            <p:cNvPr id="4" name="Forme libre 3"/>
            <p:cNvSpPr/>
            <p:nvPr/>
          </p:nvSpPr>
          <p:spPr>
            <a:xfrm>
              <a:off x="539640" y="704880"/>
              <a:ext cx="2921039" cy="703080"/>
            </a:xfrm>
            <a:custGeom>
              <a:avLst>
                <a:gd name="f0" fmla="val 48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5" name="Groupe 4"/>
            <p:cNvGrpSpPr/>
            <p:nvPr/>
          </p:nvGrpSpPr>
          <p:grpSpPr>
            <a:xfrm>
              <a:off x="189720" y="704880"/>
              <a:ext cx="3615839" cy="1125720"/>
              <a:chOff x="189720" y="704880"/>
              <a:chExt cx="3615839" cy="1125720"/>
            </a:xfrm>
          </p:grpSpPr>
          <p:sp>
            <p:nvSpPr>
              <p:cNvPr id="6" name="Forme libre 5"/>
              <p:cNvSpPr/>
              <p:nvPr/>
            </p:nvSpPr>
            <p:spPr>
              <a:xfrm>
                <a:off x="539640" y="704880"/>
                <a:ext cx="2917800" cy="700200"/>
              </a:xfrm>
              <a:custGeom>
                <a:avLst>
                  <a:gd name="f0" fmla="val 49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7" name="Groupe 6"/>
              <p:cNvGrpSpPr/>
              <p:nvPr/>
            </p:nvGrpSpPr>
            <p:grpSpPr>
              <a:xfrm>
                <a:off x="189720" y="704880"/>
                <a:ext cx="3615839" cy="1125720"/>
                <a:chOff x="189720" y="704880"/>
                <a:chExt cx="3615839" cy="1125720"/>
              </a:xfrm>
            </p:grpSpPr>
            <p:sp>
              <p:nvSpPr>
                <p:cNvPr id="8" name="Forme libre 7"/>
                <p:cNvSpPr/>
                <p:nvPr/>
              </p:nvSpPr>
              <p:spPr>
                <a:xfrm>
                  <a:off x="539640" y="704880"/>
                  <a:ext cx="2916359" cy="698400"/>
                </a:xfrm>
                <a:custGeom>
                  <a:avLst>
                    <a:gd name="f0" fmla="val 49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9" name="Groupe 8"/>
                <p:cNvGrpSpPr/>
                <p:nvPr/>
              </p:nvGrpSpPr>
              <p:grpSpPr>
                <a:xfrm>
                  <a:off x="189720" y="704880"/>
                  <a:ext cx="3615839" cy="1125720"/>
                  <a:chOff x="189720" y="704880"/>
                  <a:chExt cx="3615839" cy="1125720"/>
                </a:xfrm>
              </p:grpSpPr>
              <p:sp>
                <p:nvSpPr>
                  <p:cNvPr id="10" name="Forme libre 9"/>
                  <p:cNvSpPr/>
                  <p:nvPr/>
                </p:nvSpPr>
                <p:spPr>
                  <a:xfrm>
                    <a:off x="539640" y="704880"/>
                    <a:ext cx="2916359" cy="698400"/>
                  </a:xfrm>
                  <a:custGeom>
                    <a:avLst>
                      <a:gd name="f0" fmla="val 49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sp>
                <p:nvSpPr>
                  <p:cNvPr id="11" name="Forme libre 10"/>
                  <p:cNvSpPr/>
                  <p:nvPr/>
                </p:nvSpPr>
                <p:spPr>
                  <a:xfrm>
                    <a:off x="189720" y="704880"/>
                    <a:ext cx="3615839" cy="1125720"/>
                  </a:xfrm>
                  <a:custGeom>
                    <a:avLst>
                      <a:gd name="f0" fmla="val 49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t" anchorCtr="0" compatLnSpc="0">
                    <a:spAutoFit/>
                  </a:bodyPr>
                  <a:lstStyle/>
                  <a:p>
                    <a:pPr marL="0" marR="0" lvl="0" indent="0" algn="l" rtl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r>
                      <a:rPr lang="en-GB" sz="2700" b="1" i="0" u="none" strike="noStrike" baseline="0">
                        <a:ln>
                          <a:noFill/>
                        </a:ln>
                        <a:solidFill>
                          <a:srgbClr val="3333CC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rPr>
                      <a:t>Circulation générale de</a:t>
                    </a:r>
                  </a:p>
                  <a:p>
                    <a:pPr marL="0" marR="0" lvl="0" indent="0" algn="l" rtl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r>
                      <a:rPr lang="en-GB" sz="2700" b="1" i="0" u="none" strike="noStrike" baseline="0">
                        <a:ln>
                          <a:noFill/>
                        </a:ln>
                        <a:solidFill>
                          <a:srgbClr val="3333CC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rPr>
                      <a:t>L’atmosphère</a:t>
                    </a:r>
                  </a:p>
                </p:txBody>
              </p:sp>
            </p:grp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1189" b="1448"/>
          <a:stretch>
            <a:fillRect/>
          </a:stretch>
        </p:blipFill>
        <p:spPr>
          <a:xfrm>
            <a:off x="4476600" y="1176480"/>
            <a:ext cx="6118199" cy="62132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rme libre 2"/>
          <p:cNvSpPr/>
          <p:nvPr/>
        </p:nvSpPr>
        <p:spPr>
          <a:xfrm>
            <a:off x="1623960" y="219240"/>
            <a:ext cx="7305840" cy="564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200" b="0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Circulation générale et pression de surface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63192" t="28607" b="11943"/>
          <a:stretch>
            <a:fillRect/>
          </a:stretch>
        </p:blipFill>
        <p:spPr>
          <a:xfrm>
            <a:off x="529200" y="2143080"/>
            <a:ext cx="3386520" cy="23360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e 4"/>
          <p:cNvGrpSpPr/>
          <p:nvPr/>
        </p:nvGrpSpPr>
        <p:grpSpPr>
          <a:xfrm>
            <a:off x="617040" y="4799160"/>
            <a:ext cx="1356120" cy="1282320"/>
            <a:chOff x="617040" y="4799160"/>
            <a:chExt cx="1356120" cy="1282320"/>
          </a:xfrm>
        </p:grpSpPr>
        <p:sp>
          <p:nvSpPr>
            <p:cNvPr id="6" name="Forme libre 5"/>
            <p:cNvSpPr/>
            <p:nvPr/>
          </p:nvSpPr>
          <p:spPr>
            <a:xfrm>
              <a:off x="620640" y="4799160"/>
              <a:ext cx="1351080" cy="1106280"/>
            </a:xfrm>
            <a:custGeom>
              <a:avLst>
                <a:gd name="f0" fmla="val 3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7" name="Groupe 6"/>
            <p:cNvGrpSpPr/>
            <p:nvPr/>
          </p:nvGrpSpPr>
          <p:grpSpPr>
            <a:xfrm>
              <a:off x="617040" y="4799160"/>
              <a:ext cx="1356120" cy="1282320"/>
              <a:chOff x="617040" y="4799160"/>
              <a:chExt cx="1356120" cy="1282320"/>
            </a:xfrm>
          </p:grpSpPr>
          <p:sp>
            <p:nvSpPr>
              <p:cNvPr id="8" name="Forme libre 7"/>
              <p:cNvSpPr/>
              <p:nvPr/>
            </p:nvSpPr>
            <p:spPr>
              <a:xfrm>
                <a:off x="620640" y="4799160"/>
                <a:ext cx="1349280" cy="1104840"/>
              </a:xfrm>
              <a:custGeom>
                <a:avLst>
                  <a:gd name="f0" fmla="val 31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9" name="Groupe 8"/>
              <p:cNvGrpSpPr/>
              <p:nvPr/>
            </p:nvGrpSpPr>
            <p:grpSpPr>
              <a:xfrm>
                <a:off x="617040" y="4799160"/>
                <a:ext cx="1356120" cy="1282320"/>
                <a:chOff x="617040" y="4799160"/>
                <a:chExt cx="1356120" cy="1282320"/>
              </a:xfrm>
            </p:grpSpPr>
            <p:sp>
              <p:nvSpPr>
                <p:cNvPr id="10" name="Forme libre 9"/>
                <p:cNvSpPr/>
                <p:nvPr/>
              </p:nvSpPr>
              <p:spPr>
                <a:xfrm>
                  <a:off x="620640" y="4799160"/>
                  <a:ext cx="1349280" cy="1104840"/>
                </a:xfrm>
                <a:custGeom>
                  <a:avLst>
                    <a:gd name="f0" fmla="val 31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sp>
              <p:nvSpPr>
                <p:cNvPr id="11" name="Forme libre 10"/>
                <p:cNvSpPr/>
                <p:nvPr/>
              </p:nvSpPr>
              <p:spPr>
                <a:xfrm>
                  <a:off x="617040" y="4799160"/>
                  <a:ext cx="1356120" cy="1282320"/>
                </a:xfrm>
                <a:custGeom>
                  <a:avLst>
                    <a:gd name="f0" fmla="val 31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0" tIns="0" rIns="0" bIns="0" anchor="t" anchorCtr="0" compatLnSpc="0">
                  <a:spAutoFit/>
                </a:bodyPr>
                <a:lstStyle/>
                <a:p>
                  <a:pPr marL="0" marR="0" lvl="0" indent="0" algn="l" rtl="0" hangingPunct="1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r>
                    <a:rPr lang="en-GB" sz="18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rPr>
                    <a:t>Équateur</a:t>
                  </a:r>
                </a:p>
                <a:p>
                  <a:pPr marL="0" marR="0" lvl="0" indent="0" algn="l" rtl="0" hangingPunct="1">
                    <a:lnSpc>
                      <a:spcPct val="152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r>
                    <a:rPr lang="en-GB" sz="18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rPr>
                    <a:t>Basse pression</a:t>
                  </a:r>
                </a:p>
                <a:p>
                  <a:pPr marL="0" marR="0" lvl="0" indent="0" algn="l" rtl="0" hangingPunct="1">
                    <a:lnSpc>
                      <a:spcPct val="152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r>
                    <a:rPr lang="en-GB" sz="18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rPr>
                    <a:t>Ascendance</a:t>
                  </a:r>
                </a:p>
              </p:txBody>
            </p:sp>
          </p:grpSp>
        </p:grpSp>
      </p:grpSp>
      <p:sp>
        <p:nvSpPr>
          <p:cNvPr id="12" name="Forme libre 11"/>
          <p:cNvSpPr/>
          <p:nvPr/>
        </p:nvSpPr>
        <p:spPr>
          <a:xfrm>
            <a:off x="2673360" y="4799160"/>
            <a:ext cx="1808280" cy="1281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Sub-tropiques</a:t>
            </a:r>
          </a:p>
          <a:p>
            <a:pPr marL="0" marR="0" lvl="0" indent="0" algn="l" rtl="0" hangingPunct="1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Haute pression</a:t>
            </a:r>
          </a:p>
          <a:p>
            <a:pPr marL="0" marR="0" lvl="0" indent="0" algn="l" rtl="0" hangingPunct="1">
              <a:lnSpc>
                <a:spcPct val="15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Subsidence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3174480" y="6601680"/>
            <a:ext cx="985320" cy="460439"/>
            <a:chOff x="3174480" y="6601680"/>
            <a:chExt cx="985320" cy="460439"/>
          </a:xfrm>
        </p:grpSpPr>
        <p:sp>
          <p:nvSpPr>
            <p:cNvPr id="14" name="Forme libre 13"/>
            <p:cNvSpPr/>
            <p:nvPr/>
          </p:nvSpPr>
          <p:spPr>
            <a:xfrm>
              <a:off x="3339000" y="6601680"/>
              <a:ext cx="658800" cy="274680"/>
            </a:xfrm>
            <a:custGeom>
              <a:avLst>
                <a:gd name="f0" fmla="val 125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15" name="Groupe 14"/>
            <p:cNvGrpSpPr/>
            <p:nvPr/>
          </p:nvGrpSpPr>
          <p:grpSpPr>
            <a:xfrm>
              <a:off x="3174480" y="6601680"/>
              <a:ext cx="985320" cy="460439"/>
              <a:chOff x="3174480" y="6601680"/>
              <a:chExt cx="985320" cy="460439"/>
            </a:xfrm>
          </p:grpSpPr>
          <p:sp>
            <p:nvSpPr>
              <p:cNvPr id="16" name="Forme libre 15"/>
              <p:cNvSpPr/>
              <p:nvPr/>
            </p:nvSpPr>
            <p:spPr>
              <a:xfrm>
                <a:off x="3339000" y="6601680"/>
                <a:ext cx="657360" cy="273240"/>
              </a:xfrm>
              <a:custGeom>
                <a:avLst>
                  <a:gd name="f0" fmla="val 125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17" name="Groupe 16"/>
              <p:cNvGrpSpPr/>
              <p:nvPr/>
            </p:nvGrpSpPr>
            <p:grpSpPr>
              <a:xfrm>
                <a:off x="3174480" y="6601680"/>
                <a:ext cx="985320" cy="460439"/>
                <a:chOff x="3174480" y="6601680"/>
                <a:chExt cx="985320" cy="460439"/>
              </a:xfrm>
            </p:grpSpPr>
            <p:sp>
              <p:nvSpPr>
                <p:cNvPr id="18" name="Forme libre 17"/>
                <p:cNvSpPr/>
                <p:nvPr/>
              </p:nvSpPr>
              <p:spPr>
                <a:xfrm>
                  <a:off x="3339000" y="6601680"/>
                  <a:ext cx="657360" cy="273240"/>
                </a:xfrm>
                <a:custGeom>
                  <a:avLst>
                    <a:gd name="f0" fmla="val 125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sp>
              <p:nvSpPr>
                <p:cNvPr id="19" name="Forme libre 18"/>
                <p:cNvSpPr/>
                <p:nvPr/>
              </p:nvSpPr>
              <p:spPr>
                <a:xfrm>
                  <a:off x="3174480" y="6601680"/>
                  <a:ext cx="985320" cy="460439"/>
                </a:xfrm>
                <a:custGeom>
                  <a:avLst>
                    <a:gd name="f0" fmla="val 125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0" tIns="0" rIns="0" bIns="0" anchor="t" anchorCtr="0" compatLnSpc="0">
                  <a:spAutoFit/>
                </a:bodyPr>
                <a:lstStyle/>
                <a:p>
                  <a:pPr marL="0" marR="0" lvl="0" indent="0" algn="l" rtl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r>
                    <a:rPr lang="en-GB" sz="2400" b="1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rPr>
                    <a:t>Janvier</a:t>
                  </a:r>
                </a:p>
              </p:txBody>
            </p:sp>
          </p:grpSp>
        </p:grpSp>
      </p:grpSp>
      <p:sp>
        <p:nvSpPr>
          <p:cNvPr id="20" name="Forme libre 19"/>
          <p:cNvSpPr/>
          <p:nvPr/>
        </p:nvSpPr>
        <p:spPr>
          <a:xfrm>
            <a:off x="3161520" y="1498679"/>
            <a:ext cx="1256759" cy="458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Juillet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125047"/>
          <a:stretch>
            <a:fillRect/>
          </a:stretch>
        </p:blipFill>
        <p:spPr>
          <a:xfrm>
            <a:off x="6119640" y="1800360"/>
            <a:ext cx="4464360" cy="54594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/>
              <p:cNvSpPr txBox="1">
                <a:spLocks noResize="1"/>
              </p:cNvSpPr>
              <p:nvPr/>
            </p:nvSpPr>
            <p:spPr>
              <a:xfrm>
                <a:off x="333360" y="831959"/>
                <a:ext cx="2525760" cy="7714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0000" tIns="45000" rIns="90000" bIns="45000" compatLnSpc="1"/>
              <a:lstStyle/>
              <a:p>
                <a:pPr marL="0" marR="0" lvl="0" indent="0" algn="l" rtl="0" hangingPunct="0"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/>
                        </a:rPr>
                        <m:t>𝑓</m:t>
                      </m:r>
                      <m:acc>
                        <m:accPr>
                          <m:chr m:val="⃗"/>
                          <m:ctrlPr>
                            <a:rPr lang="fr-FR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fr-FR" i="1">
                              <a:latin typeface="Cambria Math"/>
                            </a:rPr>
                            <m:t>𝑘</m:t>
                          </m:r>
                        </m:e>
                      </m:acc>
                      <m:r>
                        <a:rPr lang="fr-FR" i="0">
                          <a:latin typeface="Cambria Math"/>
                        </a:rPr>
                        <m:t>∧</m:t>
                      </m:r>
                      <m:acc>
                        <m:accPr>
                          <m:chr m:val="⃗"/>
                          <m:ctrlPr>
                            <a:rPr lang="fr-FR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fr-FR" i="1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fr-FR" i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FR" i="0">
                              <a:latin typeface="Cambria Math"/>
                            </a:rPr>
                            <m:t>−1</m:t>
                          </m:r>
                        </m:num>
                        <m:den>
                          <m:r>
                            <a:rPr lang="fr-FR" i="1">
                              <a:latin typeface="Cambria Math"/>
                            </a:rPr>
                            <m:t>𝜌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fr-FR" i="1"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nor/>
                            </m:rPr>
                            <a:rPr lang="fr-FR" i="1">
                              <a:latin typeface="Cambria Math"/>
                            </a:rPr>
                            <m:t>𝑔𝑟𝑎𝑑</m:t>
                          </m:r>
                        </m:e>
                      </m:acc>
                      <m:r>
                        <a:rPr lang="fr-FR" i="1">
                          <a:latin typeface="Cambria Math"/>
                        </a:rPr>
                        <m:t>𝑝</m:t>
                      </m:r>
                    </m:oMath>
                  </m:oMathPara>
                </a14:m>
                <a:endParaRPr lang="fr-FR" i="0" dirty="0">
                  <a:latin typeface="Times New Roman" pitchFamily="18"/>
                </a:endParaRPr>
              </a:p>
            </p:txBody>
          </p:sp>
        </mc:Choice>
        <mc:Fallback xmlns=""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360" y="831959"/>
                <a:ext cx="2525760" cy="77148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rme libre 4"/>
          <p:cNvSpPr/>
          <p:nvPr/>
        </p:nvSpPr>
        <p:spPr>
          <a:xfrm>
            <a:off x="0" y="0"/>
            <a:ext cx="10691640" cy="703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/>
          <a:lstStyle/>
          <a:p>
            <a:pPr marL="0" marR="0" lvl="0" indent="0" algn="ctr" rtl="0" hangingPunct="0">
              <a:lnSpc>
                <a:spcPct val="134000"/>
              </a:lnSpc>
              <a:buNone/>
              <a:tabLst/>
            </a:pPr>
            <a:r>
              <a:rPr lang="en-GB" sz="3200" b="1">
                <a:solidFill>
                  <a:srgbClr val="0000FF"/>
                </a:solidFill>
                <a:latin typeface="Liberation Serif" pitchFamily="18"/>
                <a:ea typeface="DejaVu LGC Sans" pitchFamily="2"/>
                <a:cs typeface="DejaVu LGC Sans" pitchFamily="2"/>
              </a:rPr>
              <a:t>La circulation aux moyennes latitudes. </a:t>
            </a:r>
            <a:r>
              <a:rPr lang="en-GB" sz="3200">
                <a:solidFill>
                  <a:srgbClr val="0000FF"/>
                </a:solidFill>
                <a:latin typeface="Liberation Serif" pitchFamily="18"/>
                <a:ea typeface="DejaVu LGC Sans" pitchFamily="2"/>
                <a:cs typeface="DejaVu LGC Sans" pitchFamily="2"/>
              </a:rPr>
              <a:t>Vent géostrophique</a:t>
            </a:r>
          </a:p>
        </p:txBody>
      </p:sp>
      <p:sp>
        <p:nvSpPr>
          <p:cNvPr id="6" name="Forme libre 5"/>
          <p:cNvSpPr/>
          <p:nvPr/>
        </p:nvSpPr>
        <p:spPr>
          <a:xfrm>
            <a:off x="3240000" y="900000"/>
            <a:ext cx="6300720" cy="512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/>
          <a:lstStyle/>
          <a:p>
            <a:pPr marL="0" marR="0" lvl="0" indent="0" rtl="0" hangingPunct="0">
              <a:lnSpc>
                <a:spcPct val="134000"/>
              </a:lnSpc>
              <a:buNone/>
              <a:tabLst/>
            </a:pPr>
            <a:r>
              <a:rPr lang="en-GB" sz="2400" dirty="0">
                <a:latin typeface="Liberation Serif" pitchFamily="18"/>
                <a:ea typeface="DejaVu LGC Sans" pitchFamily="2"/>
                <a:cs typeface="DejaVu LGC Sans" pitchFamily="2"/>
              </a:rPr>
              <a:t>Force de </a:t>
            </a:r>
            <a:r>
              <a:rPr lang="en-GB" sz="2400" dirty="0" err="1">
                <a:latin typeface="Liberation Serif" pitchFamily="18"/>
                <a:ea typeface="DejaVu LGC Sans" pitchFamily="2"/>
                <a:cs typeface="DejaVu LGC Sans" pitchFamily="2"/>
              </a:rPr>
              <a:t>Coriolis</a:t>
            </a:r>
            <a:r>
              <a:rPr lang="en-GB" sz="2400" dirty="0">
                <a:latin typeface="Liberation Serif" pitchFamily="18"/>
                <a:ea typeface="DejaVu LGC Sans" pitchFamily="2"/>
                <a:cs typeface="DejaVu LGC Sans" pitchFamily="2"/>
              </a:rPr>
              <a:t> = force de </a:t>
            </a:r>
            <a:r>
              <a:rPr lang="en-GB" sz="2400" dirty="0" err="1">
                <a:latin typeface="Liberation Serif" pitchFamily="18"/>
                <a:ea typeface="DejaVu LGC Sans" pitchFamily="2"/>
                <a:cs typeface="DejaVu LGC Sans" pitchFamily="2"/>
              </a:rPr>
              <a:t>pression</a:t>
            </a:r>
            <a:r>
              <a:rPr lang="en-GB" sz="2400" dirty="0">
                <a:latin typeface="Liberation Serif" pitchFamily="18"/>
                <a:ea typeface="DejaVu LGC Sans" pitchFamily="2"/>
                <a:cs typeface="DejaVu LGC Sans" pitchFamily="2"/>
              </a:rPr>
              <a:t> </a:t>
            </a:r>
            <a:r>
              <a:rPr lang="en-GB" sz="2400" dirty="0" err="1">
                <a:latin typeface="Liberation Serif" pitchFamily="18"/>
                <a:ea typeface="DejaVu LGC Sans" pitchFamily="2"/>
                <a:cs typeface="DejaVu LGC Sans" pitchFamily="2"/>
              </a:rPr>
              <a:t>horizontale</a:t>
            </a:r>
            <a:endParaRPr lang="en-GB" sz="2400" dirty="0">
              <a:latin typeface="Liberation Serif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8850240" y="7218360"/>
            <a:ext cx="1625760" cy="274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rtl="0" hangingPunct="1">
              <a:lnSpc>
                <a:spcPct val="100000"/>
              </a:lnSpc>
              <a:buNone/>
              <a:tabLst/>
            </a:pPr>
            <a:r>
              <a:rPr lang="en-GB" sz="1800">
                <a:latin typeface="Liberation Serif" pitchFamily="18"/>
                <a:ea typeface="DejaVu LGC Sans" pitchFamily="2"/>
                <a:cs typeface="DejaVu LGC Sans" pitchFamily="2"/>
              </a:rPr>
              <a:t>[ Renaut, 1997]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458" y="1540114"/>
            <a:ext cx="9270542" cy="567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077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2441880" y="0"/>
            <a:ext cx="5751000" cy="4489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FF"/>
                </a:solidFill>
                <a:latin typeface="Verdana" pitchFamily="34"/>
                <a:ea typeface="Lucida Sans" pitchFamily="2"/>
                <a:cs typeface="Lucida Sans" pitchFamily="2"/>
              </a:rPr>
              <a:t>Exemple d’évolution d’une dépression</a:t>
            </a:r>
          </a:p>
        </p:txBody>
      </p:sp>
      <p:sp>
        <p:nvSpPr>
          <p:cNvPr id="3" name="Forme libre 2"/>
          <p:cNvSpPr/>
          <p:nvPr/>
        </p:nvSpPr>
        <p:spPr>
          <a:xfrm>
            <a:off x="358920" y="3924360"/>
            <a:ext cx="3147839" cy="1185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Verdana" pitchFamily="34"/>
                <a:ea typeface="Lucida Sans" pitchFamily="2"/>
                <a:cs typeface="Lucida Sans" pitchFamily="2"/>
              </a:rPr>
              <a:t>Droite:</a:t>
            </a:r>
          </a:p>
          <a:p>
            <a:pPr marL="0" marR="0" lvl="0" indent="0" algn="l" rtl="0" hangingPunct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Verdana" pitchFamily="34"/>
                <a:ea typeface="Lucida Sans" pitchFamily="2"/>
                <a:cs typeface="Lucida Sans" pitchFamily="2"/>
              </a:rPr>
              <a:t>Pression à Z=0</a:t>
            </a:r>
          </a:p>
          <a:p>
            <a:pPr marL="0" marR="0" lvl="0" indent="0" algn="l" rtl="0" hangingPunct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Verdana" pitchFamily="34"/>
                <a:ea typeface="Lucida Sans" pitchFamily="2"/>
                <a:cs typeface="Lucida Sans" pitchFamily="2"/>
              </a:rPr>
              <a:t>Epaisseur 1000-500hPa</a:t>
            </a:r>
          </a:p>
          <a:p>
            <a:pPr marL="0" marR="0" lvl="0" indent="0" algn="l" rtl="0" hangingPunct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Verdana" pitchFamily="34"/>
                <a:ea typeface="Lucida Sans" pitchFamily="2"/>
                <a:cs typeface="Lucida Sans" pitchFamily="2"/>
              </a:rPr>
              <a:t>(=Température)</a:t>
            </a:r>
          </a:p>
        </p:txBody>
      </p:sp>
      <p:sp>
        <p:nvSpPr>
          <p:cNvPr id="4" name="Forme libre 3"/>
          <p:cNvSpPr/>
          <p:nvPr/>
        </p:nvSpPr>
        <p:spPr>
          <a:xfrm>
            <a:off x="2933639" y="1258920"/>
            <a:ext cx="566280" cy="568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Verdana" pitchFamily="34"/>
                <a:ea typeface="Lucida Sans" pitchFamily="2"/>
                <a:cs typeface="Lucida Sans" pitchFamily="2"/>
              </a:rPr>
              <a:t>1.</a:t>
            </a:r>
          </a:p>
        </p:txBody>
      </p:sp>
      <p:sp>
        <p:nvSpPr>
          <p:cNvPr id="5" name="Forme libre 4"/>
          <p:cNvSpPr/>
          <p:nvPr/>
        </p:nvSpPr>
        <p:spPr>
          <a:xfrm>
            <a:off x="3008520" y="3348000"/>
            <a:ext cx="566280" cy="568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Verdana" pitchFamily="34"/>
                <a:ea typeface="Lucida Sans" pitchFamily="2"/>
                <a:cs typeface="Lucida Sans" pitchFamily="2"/>
              </a:rPr>
              <a:t>2.</a:t>
            </a:r>
          </a:p>
        </p:txBody>
      </p:sp>
      <p:sp>
        <p:nvSpPr>
          <p:cNvPr id="6" name="Forme libre 5"/>
          <p:cNvSpPr/>
          <p:nvPr/>
        </p:nvSpPr>
        <p:spPr>
          <a:xfrm>
            <a:off x="3009960" y="5724360"/>
            <a:ext cx="564840" cy="568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Verdana" pitchFamily="34"/>
                <a:ea typeface="Lucida Sans" pitchFamily="2"/>
                <a:cs typeface="Lucida Sans" pitchFamily="2"/>
              </a:rPr>
              <a:t>3.</a:t>
            </a:r>
          </a:p>
        </p:txBody>
      </p:sp>
      <p:pic>
        <p:nvPicPr>
          <p:cNvPr id="7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49814"/>
          <a:stretch>
            <a:fillRect/>
          </a:stretch>
        </p:blipFill>
        <p:spPr>
          <a:xfrm>
            <a:off x="3780000" y="611280"/>
            <a:ext cx="4705200" cy="6769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96840" y="72000"/>
            <a:ext cx="3503519" cy="2411640"/>
          </a:xfrm>
        </p:spPr>
        <p:txBody>
          <a:bodyPr wrap="none" lIns="90000" tIns="46800" rIns="90000" bIns="46800" anchorCtr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GB"/>
              <a:t>Fronts, </a:t>
            </a:r>
            <a:br>
              <a:rPr lang="en-GB"/>
            </a:br>
            <a:r>
              <a:rPr lang="en-GB"/>
              <a:t>nuages et précipitations</a:t>
            </a:r>
          </a:p>
        </p:txBody>
      </p:sp>
      <p:sp>
        <p:nvSpPr>
          <p:cNvPr id="3" name="Forme libre 2"/>
          <p:cNvSpPr/>
          <p:nvPr/>
        </p:nvSpPr>
        <p:spPr>
          <a:xfrm>
            <a:off x="460439" y="4732200"/>
            <a:ext cx="2949480" cy="398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FFFFFF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3232080"/>
            <a:ext cx="10691640" cy="4292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164120" y="539640"/>
            <a:ext cx="5195880" cy="33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rme libre 5"/>
          <p:cNvSpPr/>
          <p:nvPr/>
        </p:nvSpPr>
        <p:spPr>
          <a:xfrm>
            <a:off x="8994599" y="7182000"/>
            <a:ext cx="1625760" cy="317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[ Renaut, 1997]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440" y="1440000"/>
            <a:ext cx="5370480" cy="4319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400720" y="1338120"/>
            <a:ext cx="5219640" cy="44211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 3"/>
          <p:cNvSpPr/>
          <p:nvPr/>
        </p:nvSpPr>
        <p:spPr>
          <a:xfrm>
            <a:off x="863639" y="5975280"/>
            <a:ext cx="3600360" cy="1003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l" rtl="0" hangingPunct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Ecoulement du nord:</a:t>
            </a:r>
          </a:p>
          <a:p>
            <a:pPr marL="0" marR="0" lvl="0" indent="0" algn="l" rtl="0" hangingPunct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baisse des températures</a:t>
            </a:r>
          </a:p>
        </p:txBody>
      </p:sp>
      <p:sp>
        <p:nvSpPr>
          <p:cNvPr id="5" name="Forme libre 4"/>
          <p:cNvSpPr/>
          <p:nvPr/>
        </p:nvSpPr>
        <p:spPr>
          <a:xfrm>
            <a:off x="5940360" y="5975280"/>
            <a:ext cx="3600360" cy="1003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l" rtl="0" hangingPunct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Ecoulement d'ouest:</a:t>
            </a:r>
          </a:p>
          <a:p>
            <a:pPr marL="0" marR="0" lvl="0" indent="0" algn="l" rtl="0" hangingPunct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doux et humides</a:t>
            </a:r>
          </a:p>
        </p:txBody>
      </p:sp>
      <p:sp>
        <p:nvSpPr>
          <p:cNvPr id="6" name="Forme libre 5"/>
          <p:cNvSpPr/>
          <p:nvPr/>
        </p:nvSpPr>
        <p:spPr>
          <a:xfrm>
            <a:off x="636480" y="46080"/>
            <a:ext cx="9083880" cy="1034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4400" b="0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msmincho" pitchFamily="2"/>
                <a:cs typeface="msmincho" pitchFamily="2"/>
              </a:rPr>
              <a:t>Pression, circulation</a:t>
            </a:r>
          </a:p>
        </p:txBody>
      </p:sp>
      <p:sp>
        <p:nvSpPr>
          <p:cNvPr id="7" name="Forme libre 6"/>
          <p:cNvSpPr/>
          <p:nvPr/>
        </p:nvSpPr>
        <p:spPr>
          <a:xfrm>
            <a:off x="8850240" y="7145280"/>
            <a:ext cx="1625760" cy="317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[ Renaut, 1997]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304920" y="324000"/>
            <a:ext cx="10153440" cy="781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224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6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Plan</a:t>
            </a:r>
          </a:p>
        </p:txBody>
      </p:sp>
      <p:sp>
        <p:nvSpPr>
          <p:cNvPr id="3" name="Forme libre 2"/>
          <p:cNvSpPr/>
          <p:nvPr/>
        </p:nvSpPr>
        <p:spPr>
          <a:xfrm>
            <a:off x="692279" y="1111320"/>
            <a:ext cx="9621720" cy="5322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</a:t>
            </a:r>
            <a:r>
              <a:rPr lang="fr-FR" sz="24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Bilan radiatif et circulation générale atmosphérique</a:t>
            </a:r>
          </a:p>
          <a:p>
            <a:pPr marL="914400" marR="0" lvl="2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914400" algn="l"/>
                <a:tab pos="1363319" algn="l"/>
                <a:tab pos="1812599" algn="l"/>
                <a:tab pos="2261880" algn="l"/>
                <a:tab pos="2711160" algn="l"/>
                <a:tab pos="3160440" algn="l"/>
                <a:tab pos="3609720" algn="l"/>
                <a:tab pos="4059000" algn="l"/>
                <a:tab pos="4508280" algn="l"/>
                <a:tab pos="4957559" algn="l"/>
                <a:tab pos="5406840" algn="l"/>
                <a:tab pos="5856119" algn="l"/>
                <a:tab pos="6305400" algn="l"/>
                <a:tab pos="6754680" algn="l"/>
                <a:tab pos="7203960" algn="l"/>
                <a:tab pos="7653240" algn="l"/>
                <a:tab pos="8102520" algn="l"/>
                <a:tab pos="8551800" algn="l"/>
                <a:tab pos="9001079" algn="l"/>
                <a:tab pos="9450360" algn="l"/>
                <a:tab pos="9899640" algn="l"/>
              </a:tabLst>
            </a:pPr>
            <a:r>
              <a:rPr lang="fr-FR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 transport d'énergie</a:t>
            </a:r>
          </a:p>
          <a:p>
            <a:pPr marL="914400" marR="0" lvl="2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914400" algn="l"/>
                <a:tab pos="1363319" algn="l"/>
                <a:tab pos="1812599" algn="l"/>
                <a:tab pos="2261880" algn="l"/>
                <a:tab pos="2711160" algn="l"/>
                <a:tab pos="3160440" algn="l"/>
                <a:tab pos="3609720" algn="l"/>
                <a:tab pos="4059000" algn="l"/>
                <a:tab pos="4508280" algn="l"/>
                <a:tab pos="4957559" algn="l"/>
                <a:tab pos="5406840" algn="l"/>
                <a:tab pos="5856119" algn="l"/>
                <a:tab pos="6305400" algn="l"/>
                <a:tab pos="6754680" algn="l"/>
                <a:tab pos="7203960" algn="l"/>
                <a:tab pos="7653240" algn="l"/>
                <a:tab pos="8102520" algn="l"/>
                <a:tab pos="8551800" algn="l"/>
                <a:tab pos="9001079" algn="l"/>
                <a:tab pos="9450360" algn="l"/>
                <a:tab pos="9899640" algn="l"/>
              </a:tabLst>
            </a:pPr>
            <a:r>
              <a:rPr lang="fr-FR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 circulation de Hadley-Walker</a:t>
            </a:r>
          </a:p>
          <a:p>
            <a:pPr marL="914400" marR="0" lvl="2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914400" algn="l"/>
                <a:tab pos="1363319" algn="l"/>
                <a:tab pos="1812599" algn="l"/>
                <a:tab pos="2261880" algn="l"/>
                <a:tab pos="2711160" algn="l"/>
                <a:tab pos="3160440" algn="l"/>
                <a:tab pos="3609720" algn="l"/>
                <a:tab pos="4059000" algn="l"/>
                <a:tab pos="4508280" algn="l"/>
                <a:tab pos="4957559" algn="l"/>
                <a:tab pos="5406840" algn="l"/>
                <a:tab pos="5856119" algn="l"/>
                <a:tab pos="6305400" algn="l"/>
                <a:tab pos="6754680" algn="l"/>
                <a:tab pos="7203960" algn="l"/>
                <a:tab pos="7653240" algn="l"/>
                <a:tab pos="8102520" algn="l"/>
                <a:tab pos="8551800" algn="l"/>
                <a:tab pos="9001079" algn="l"/>
                <a:tab pos="9450360" algn="l"/>
                <a:tab pos="9899640" algn="l"/>
              </a:tabLst>
            </a:pPr>
            <a:r>
              <a:rPr lang="fr-FR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 circulation des moyennes latitudes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4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Circulation atmosphérique et cycle de l'eau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fr-FR" sz="2400" b="1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4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Échanges radiatifs et effet de serre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fr-FR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</a:t>
            </a:r>
            <a:r>
              <a:rPr lang="fr-FR" sz="24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Modélisation du climat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fr-FR" sz="2400" b="1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4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Estimation des changements climatiques dus aux activités humaines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304920" y="324000"/>
            <a:ext cx="10153440" cy="781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224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6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Plan</a:t>
            </a:r>
          </a:p>
        </p:txBody>
      </p:sp>
      <p:sp>
        <p:nvSpPr>
          <p:cNvPr id="3" name="Forme libre 2"/>
          <p:cNvSpPr/>
          <p:nvPr/>
        </p:nvSpPr>
        <p:spPr>
          <a:xfrm>
            <a:off x="692279" y="1111320"/>
            <a:ext cx="9621720" cy="5708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999999"/>
                </a:solidFill>
                <a:latin typeface="Times New Roman" pitchFamily="18"/>
                <a:ea typeface="Lucida Sans" pitchFamily="2"/>
                <a:cs typeface="Lucida Sans" pitchFamily="2"/>
              </a:rPr>
              <a:t> </a:t>
            </a:r>
            <a:r>
              <a:rPr lang="fr-FR" sz="2400" b="1" i="0" u="none" strike="noStrike" baseline="0">
                <a:ln>
                  <a:noFill/>
                </a:ln>
                <a:solidFill>
                  <a:srgbClr val="999999"/>
                </a:solidFill>
                <a:latin typeface="Times New Roman" pitchFamily="18"/>
                <a:ea typeface="Lucida Sans" pitchFamily="2"/>
                <a:cs typeface="Lucida Sans" pitchFamily="2"/>
              </a:rPr>
              <a:t>Bilan radiatif et </a:t>
            </a:r>
            <a:r>
              <a:rPr lang="en-GB" sz="2400" b="1" i="0" u="none" strike="noStrike" baseline="0">
                <a:ln>
                  <a:noFill/>
                </a:ln>
                <a:solidFill>
                  <a:srgbClr val="999999"/>
                </a:solidFill>
                <a:latin typeface="Times New Roman" pitchFamily="18"/>
                <a:ea typeface="Lucida Sans" pitchFamily="2"/>
                <a:cs typeface="Lucida Sans" pitchFamily="2"/>
              </a:rPr>
              <a:t>circulation générale atmosphérique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Circulation atmosphérique et cycle de l'eau</a:t>
            </a:r>
          </a:p>
          <a:p>
            <a:pPr marL="914400" marR="0" lvl="2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914400" algn="l"/>
                <a:tab pos="1363319" algn="l"/>
                <a:tab pos="1812599" algn="l"/>
                <a:tab pos="2261880" algn="l"/>
                <a:tab pos="2711160" algn="l"/>
                <a:tab pos="3160440" algn="l"/>
                <a:tab pos="3609720" algn="l"/>
                <a:tab pos="4059000" algn="l"/>
                <a:tab pos="4508280" algn="l"/>
                <a:tab pos="4957559" algn="l"/>
                <a:tab pos="5406840" algn="l"/>
                <a:tab pos="5856119" algn="l"/>
                <a:tab pos="6305400" algn="l"/>
                <a:tab pos="6754680" algn="l"/>
                <a:tab pos="7203960" algn="l"/>
                <a:tab pos="7653240" algn="l"/>
                <a:tab pos="8102520" algn="l"/>
                <a:tab pos="8551800" algn="l"/>
                <a:tab pos="9001079" algn="l"/>
                <a:tab pos="9450360" algn="l"/>
                <a:tab pos="98996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 profil verticale de température</a:t>
            </a:r>
          </a:p>
          <a:p>
            <a:pPr marL="914400" marR="0" lvl="2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914400" algn="l"/>
                <a:tab pos="1363319" algn="l"/>
                <a:tab pos="1812599" algn="l"/>
                <a:tab pos="2261880" algn="l"/>
                <a:tab pos="2711160" algn="l"/>
                <a:tab pos="3160440" algn="l"/>
                <a:tab pos="3609720" algn="l"/>
                <a:tab pos="4059000" algn="l"/>
                <a:tab pos="4508280" algn="l"/>
                <a:tab pos="4957559" algn="l"/>
                <a:tab pos="5406840" algn="l"/>
                <a:tab pos="5856119" algn="l"/>
                <a:tab pos="6305400" algn="l"/>
                <a:tab pos="6754680" algn="l"/>
                <a:tab pos="7203960" algn="l"/>
                <a:tab pos="7653240" algn="l"/>
                <a:tab pos="8102520" algn="l"/>
                <a:tab pos="8551800" algn="l"/>
                <a:tab pos="9001079" algn="l"/>
                <a:tab pos="9450360" algn="l"/>
                <a:tab pos="98996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 distribution des pluies et de la végétation</a:t>
            </a:r>
          </a:p>
          <a:p>
            <a:pPr marL="914400" marR="0" lvl="2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914400" algn="l"/>
                <a:tab pos="1363319" algn="l"/>
                <a:tab pos="1812599" algn="l"/>
                <a:tab pos="2261880" algn="l"/>
                <a:tab pos="2711160" algn="l"/>
                <a:tab pos="3160440" algn="l"/>
                <a:tab pos="3609720" algn="l"/>
                <a:tab pos="4059000" algn="l"/>
                <a:tab pos="4508280" algn="l"/>
                <a:tab pos="4957559" algn="l"/>
                <a:tab pos="5406840" algn="l"/>
                <a:tab pos="5856119" algn="l"/>
                <a:tab pos="6305400" algn="l"/>
                <a:tab pos="6754680" algn="l"/>
                <a:tab pos="7203960" algn="l"/>
                <a:tab pos="7653240" algn="l"/>
                <a:tab pos="8102520" algn="l"/>
                <a:tab pos="8551800" algn="l"/>
                <a:tab pos="9001079" algn="l"/>
                <a:tab pos="9450360" algn="l"/>
                <a:tab pos="98996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 distribution de la vapeur d'eau</a:t>
            </a:r>
          </a:p>
          <a:p>
            <a:pPr marL="914400" marR="0" lvl="2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914400" algn="l"/>
                <a:tab pos="1363319" algn="l"/>
                <a:tab pos="1812599" algn="l"/>
                <a:tab pos="2261880" algn="l"/>
                <a:tab pos="2711160" algn="l"/>
                <a:tab pos="3160440" algn="l"/>
                <a:tab pos="3609720" algn="l"/>
                <a:tab pos="4059000" algn="l"/>
                <a:tab pos="4508280" algn="l"/>
                <a:tab pos="4957559" algn="l"/>
                <a:tab pos="5406840" algn="l"/>
                <a:tab pos="5856119" algn="l"/>
                <a:tab pos="6305400" algn="l"/>
                <a:tab pos="6754680" algn="l"/>
                <a:tab pos="7203960" algn="l"/>
                <a:tab pos="7653240" algn="l"/>
                <a:tab pos="8102520" algn="l"/>
                <a:tab pos="8551800" algn="l"/>
                <a:tab pos="9001079" algn="l"/>
                <a:tab pos="9450360" algn="l"/>
                <a:tab pos="98996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 distribution des nuages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2400" b="0" i="0" u="none" strike="noStrike" baseline="0">
              <a:ln>
                <a:noFill/>
              </a:ln>
              <a:solidFill>
                <a:srgbClr val="999999"/>
              </a:solidFill>
              <a:latin typeface="Times New Roman" pitchFamily="18"/>
              <a:ea typeface="Lucida Sans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999999"/>
                </a:solidFill>
                <a:latin typeface="Times New Roman" pitchFamily="18"/>
                <a:ea typeface="Lucida Sans" pitchFamily="2"/>
                <a:cs typeface="Lucida Sans" pitchFamily="2"/>
              </a:rPr>
              <a:t> </a:t>
            </a:r>
            <a:r>
              <a:rPr lang="en-GB" sz="2400" b="1" i="0" u="none" strike="noStrike" baseline="0">
                <a:ln>
                  <a:noFill/>
                </a:ln>
                <a:solidFill>
                  <a:srgbClr val="999999"/>
                </a:solidFill>
                <a:latin typeface="Times New Roman" pitchFamily="18"/>
                <a:ea typeface="Lucida Sans" pitchFamily="2"/>
                <a:cs typeface="Lucida Sans" pitchFamily="2"/>
              </a:rPr>
              <a:t>Echanges radiatifs et effet de serre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2400" b="0" i="0" u="none" strike="noStrike" baseline="0">
              <a:ln>
                <a:noFill/>
              </a:ln>
              <a:solidFill>
                <a:srgbClr val="999999"/>
              </a:solidFill>
              <a:latin typeface="Times New Roman" pitchFamily="18"/>
              <a:ea typeface="Lucida Sans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999999"/>
                </a:solidFill>
                <a:latin typeface="Times New Roman" pitchFamily="18"/>
                <a:ea typeface="Lucida Sans" pitchFamily="2"/>
                <a:cs typeface="Lucida Sans" pitchFamily="2"/>
              </a:rPr>
              <a:t> </a:t>
            </a:r>
            <a:r>
              <a:rPr lang="en-GB" sz="2400" b="1" i="0" u="none" strike="noStrike" baseline="0">
                <a:ln>
                  <a:noFill/>
                </a:ln>
                <a:solidFill>
                  <a:srgbClr val="999999"/>
                </a:solidFill>
                <a:latin typeface="Times New Roman" pitchFamily="18"/>
                <a:ea typeface="Lucida Sans" pitchFamily="2"/>
                <a:cs typeface="Lucida Sans" pitchFamily="2"/>
              </a:rPr>
              <a:t>Modélisation du climat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fr-FR" sz="2400" b="1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400" b="1" i="0" u="none" strike="noStrike" baseline="0">
                <a:ln>
                  <a:noFill/>
                </a:ln>
                <a:solidFill>
                  <a:srgbClr val="999999"/>
                </a:solidFill>
                <a:latin typeface="Times New Roman" pitchFamily="18"/>
                <a:ea typeface="Lucida Sans" pitchFamily="2"/>
                <a:cs typeface="Lucida Sans" pitchFamily="2"/>
              </a:rPr>
              <a:t> Estimation des changements climatiques dus aux activités humaines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27200" y="71280"/>
            <a:ext cx="5122799" cy="73090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2"/>
          <p:cNvSpPr txBox="1">
            <a:spLocks noGrp="1"/>
          </p:cNvSpPr>
          <p:nvPr>
            <p:ph type="title" idx="4294967295"/>
          </p:nvPr>
        </p:nvSpPr>
        <p:spPr>
          <a:xfrm>
            <a:off x="785880" y="70920"/>
            <a:ext cx="9128160" cy="941759"/>
          </a:xfrm>
          <a:solidFill>
            <a:srgbClr val="FFFFFF"/>
          </a:solidFill>
        </p:spPr>
        <p:txBody>
          <a:bodyPr wrap="none" anchorCtr="0">
            <a:spAutoFit/>
          </a:bodyPr>
          <a:lstStyle/>
          <a:p>
            <a:pPr lvl="0">
              <a:lnSpc>
                <a:spcPct val="94000"/>
              </a:lnSpc>
            </a:pPr>
            <a:r>
              <a:rPr lang="en-GB">
                <a:solidFill>
                  <a:srgbClr val="3333CC"/>
                </a:solidFill>
              </a:rPr>
              <a:t>Profil vertical de l'atmosphère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785880" y="70920"/>
            <a:ext cx="9128160" cy="941759"/>
          </a:xfrm>
          <a:solidFill>
            <a:srgbClr val="FFFFFF"/>
          </a:solidFill>
        </p:spPr>
        <p:txBody>
          <a:bodyPr wrap="none" anchorCtr="0">
            <a:spAutoFit/>
          </a:bodyPr>
          <a:lstStyle/>
          <a:p>
            <a:pPr lvl="0">
              <a:lnSpc>
                <a:spcPct val="94000"/>
              </a:lnSpc>
            </a:pPr>
            <a:r>
              <a:rPr lang="en-GB">
                <a:solidFill>
                  <a:srgbClr val="3333CC"/>
                </a:solidFill>
              </a:rPr>
              <a:t>Profil vertical de l'atmosphère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76480" y="797040"/>
            <a:ext cx="6234120" cy="64641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 3"/>
          <p:cNvSpPr/>
          <p:nvPr/>
        </p:nvSpPr>
        <p:spPr>
          <a:xfrm>
            <a:off x="8850240" y="7145280"/>
            <a:ext cx="1625760" cy="317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[Malardel, 2005]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785880" y="395280"/>
            <a:ext cx="9128160" cy="938520"/>
          </a:xfrm>
        </p:spPr>
        <p:txBody>
          <a:bodyPr wrap="none" anchorCtr="0">
            <a:spAutoFit/>
          </a:bodyPr>
          <a:lstStyle/>
          <a:p>
            <a:pPr lvl="0">
              <a:lnSpc>
                <a:spcPct val="94000"/>
              </a:lnSpc>
            </a:pPr>
            <a:r>
              <a:rPr lang="en-GB">
                <a:solidFill>
                  <a:srgbClr val="3333CC"/>
                </a:solidFill>
              </a:rPr>
              <a:t>Profil vertical de l'atmosphère</a:t>
            </a:r>
          </a:p>
        </p:txBody>
      </p:sp>
      <p:sp>
        <p:nvSpPr>
          <p:cNvPr id="3" name="Forme libre 2"/>
          <p:cNvSpPr/>
          <p:nvPr/>
        </p:nvSpPr>
        <p:spPr>
          <a:xfrm>
            <a:off x="449280" y="1547640"/>
            <a:ext cx="10009080" cy="2787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785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Trois concepts importants pour comprendre et interpréter le profil vertical de température dans la basse atmosphère (&lt; 12 à 15km)</a:t>
            </a:r>
          </a:p>
          <a:p>
            <a:pPr marL="0" marR="0" lvl="0" indent="0" algn="l" rtl="0" hangingPunct="1">
              <a:lnSpc>
                <a:spcPct val="94000"/>
              </a:lnSpc>
              <a:spcBef>
                <a:spcPts val="785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1) La pression hydrostatique baisse avec l'altitude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785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2) La température baisse quand la pression baisse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785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3) La pression vapeur saturante de l'eau diminue avec la température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785880" y="395280"/>
            <a:ext cx="9128160" cy="938520"/>
          </a:xfrm>
        </p:spPr>
        <p:txBody>
          <a:bodyPr wrap="none" anchorCtr="0">
            <a:spAutoFit/>
          </a:bodyPr>
          <a:lstStyle/>
          <a:p>
            <a:pPr lvl="0">
              <a:lnSpc>
                <a:spcPct val="94000"/>
              </a:lnSpc>
            </a:pPr>
            <a:r>
              <a:rPr lang="en-GB">
                <a:solidFill>
                  <a:srgbClr val="3333CC"/>
                </a:solidFill>
              </a:rPr>
              <a:t>Profil vertical de l'atmosphère</a:t>
            </a:r>
          </a:p>
        </p:txBody>
      </p:sp>
      <p:sp>
        <p:nvSpPr>
          <p:cNvPr id="3" name="Forme libre 2"/>
          <p:cNvSpPr/>
          <p:nvPr/>
        </p:nvSpPr>
        <p:spPr>
          <a:xfrm>
            <a:off x="773280" y="1652760"/>
            <a:ext cx="8877240" cy="5232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785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200" b="1" i="1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1) La pression hydrostatique baisse avec l'altitude</a:t>
            </a:r>
          </a:p>
          <a:p>
            <a:pPr marL="0" marR="0" lvl="0" indent="0" algn="l" rtl="0" hangingPunct="1">
              <a:lnSpc>
                <a:spcPct val="94000"/>
              </a:lnSpc>
              <a:spcBef>
                <a:spcPts val="785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Equilibre hydrostatique: 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Standard Symbols L" pitchFamily="18"/>
                <a:ea typeface="Standard Symbols L" pitchFamily="2"/>
                <a:cs typeface="Standard Symbols L" pitchFamily="2"/>
              </a:rPr>
              <a:t>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tandard Symbols L" pitchFamily="2"/>
                <a:cs typeface="Standard Symbols L" pitchFamily="2"/>
              </a:rPr>
              <a:t>g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Standard Symbols L" pitchFamily="18"/>
                <a:ea typeface="Standard Symbols L" pitchFamily="2"/>
                <a:cs typeface="Standard Symbols L" pitchFamily="2"/>
              </a:rPr>
              <a:t>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tandard Symbols L" pitchFamily="2"/>
                <a:cs typeface="Standard Symbols L" pitchFamily="2"/>
              </a:rPr>
              <a:t>p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Standard Symbols L" pitchFamily="18"/>
                <a:ea typeface="Standard Symbols L" pitchFamily="2"/>
                <a:cs typeface="Standard Symbols L" pitchFamily="2"/>
              </a:rPr>
              <a:t>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tandard Symbols L" pitchFamily="2"/>
                <a:cs typeface="Standard Symbols L" pitchFamily="2"/>
              </a:rPr>
              <a:t>z</a:t>
            </a:r>
          </a:p>
          <a:p>
            <a:pPr marL="0" marR="0" lvl="0" indent="0" algn="l" rtl="0" hangingPunct="1">
              <a:lnSpc>
                <a:spcPct val="94000"/>
              </a:lnSpc>
              <a:spcBef>
                <a:spcPts val="785"/>
              </a:spcBef>
              <a:spcAft>
                <a:spcPts val="0"/>
              </a:spcAft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tandard Symbols L" pitchFamily="2"/>
                <a:cs typeface="Standard Symbols L" pitchFamily="2"/>
              </a:rPr>
              <a:t>avec	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Standard Symbols L" pitchFamily="18"/>
                <a:ea typeface="Standard Symbols L" pitchFamily="2"/>
                <a:cs typeface="Standard Symbols L" pitchFamily="2"/>
              </a:rPr>
              <a:t>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tandard Symbols L" pitchFamily="2"/>
                <a:cs typeface="Standard Symbols L" pitchFamily="2"/>
              </a:rPr>
              <a:t> : masse volumique de l'air (kg.m</a:t>
            </a:r>
            <a:r>
              <a:rPr lang="en-GB" sz="2400" b="0" i="0" u="none" strike="noStrike" baseline="33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tandard Symbols L" pitchFamily="2"/>
                <a:cs typeface="Standard Symbols L" pitchFamily="2"/>
              </a:rPr>
              <a:t>-3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tandard Symbols L" pitchFamily="2"/>
                <a:cs typeface="Standard Symbols L" pitchFamily="2"/>
              </a:rPr>
              <a:t>)</a:t>
            </a:r>
          </a:p>
          <a:p>
            <a:pPr marL="0" marR="0" lvl="0" indent="0" algn="l" rtl="0" hangingPunct="1">
              <a:lnSpc>
                <a:spcPct val="94000"/>
              </a:lnSpc>
              <a:spcBef>
                <a:spcPts val="785"/>
              </a:spcBef>
              <a:spcAft>
                <a:spcPts val="0"/>
              </a:spcAft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tandard Symbols L" pitchFamily="2"/>
                <a:cs typeface="Standard Symbols L" pitchFamily="2"/>
              </a:rPr>
              <a:t>		p: Pression (Pa)</a:t>
            </a:r>
          </a:p>
          <a:p>
            <a:pPr marL="0" marR="0" lvl="0" indent="0" algn="l" rtl="0" hangingPunct="1">
              <a:lnSpc>
                <a:spcPct val="94000"/>
              </a:lnSpc>
              <a:spcBef>
                <a:spcPts val="785"/>
              </a:spcBef>
              <a:spcAft>
                <a:spcPts val="0"/>
              </a:spcAft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tandard Symbols L" pitchFamily="2"/>
                <a:cs typeface="Standard Symbols L" pitchFamily="2"/>
              </a:rPr>
              <a:t>		z : altitude (m)</a:t>
            </a:r>
          </a:p>
          <a:p>
            <a:pPr marL="0" marR="0" lvl="0" indent="0" algn="l" rtl="0" hangingPunct="1">
              <a:lnSpc>
                <a:spcPct val="94000"/>
              </a:lnSpc>
              <a:spcBef>
                <a:spcPts val="785"/>
              </a:spcBef>
              <a:spcAft>
                <a:spcPts val="0"/>
              </a:spcAft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tandard Symbols L" pitchFamily="2"/>
                <a:cs typeface="Standard Symbols L" pitchFamily="2"/>
              </a:rPr>
              <a:t>		g : acceleration due à la gravité (m.s</a:t>
            </a:r>
            <a:r>
              <a:rPr lang="en-GB" sz="2400" b="0" i="0" u="none" strike="noStrike" baseline="33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tandard Symbols L" pitchFamily="2"/>
                <a:cs typeface="Standard Symbols L" pitchFamily="2"/>
              </a:rPr>
              <a:t>-2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tandard Symbols L" pitchFamily="2"/>
                <a:cs typeface="Standard Symbols L" pitchFamily="2"/>
              </a:rPr>
              <a:t>)</a:t>
            </a:r>
          </a:p>
          <a:p>
            <a:pPr marL="0" marR="0" lvl="0" indent="0" algn="l" rtl="0" hangingPunct="1">
              <a:lnSpc>
                <a:spcPct val="94000"/>
              </a:lnSpc>
              <a:spcBef>
                <a:spcPts val="785"/>
              </a:spcBef>
              <a:spcAft>
                <a:spcPts val="0"/>
              </a:spcAft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avec l'hypothèse des gaz parfaits 	p=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Standard Symbols L" pitchFamily="18"/>
                <a:ea typeface="Standard Symbols L" pitchFamily="2"/>
                <a:cs typeface="Standard Symbols L" pitchFamily="2"/>
              </a:rPr>
              <a:t>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RT	</a:t>
            </a:r>
          </a:p>
          <a:p>
            <a:pPr marL="0" marR="0" lvl="0" indent="0" algn="l" rtl="0" hangingPunct="1">
              <a:lnSpc>
                <a:spcPct val="94000"/>
              </a:lnSpc>
              <a:spcBef>
                <a:spcPts val="785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==&gt; 1/p 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Standard Symbols L" pitchFamily="18"/>
                <a:ea typeface="Standard Symbols L" pitchFamily="2"/>
                <a:cs typeface="Standard Symbols L" pitchFamily="2"/>
              </a:rPr>
              <a:t>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tandard Symbols L" pitchFamily="2"/>
                <a:cs typeface="Standard Symbols L" pitchFamily="2"/>
              </a:rPr>
              <a:t>p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Standard Symbols L" pitchFamily="18"/>
                <a:ea typeface="Standard Symbols L" pitchFamily="2"/>
                <a:cs typeface="Standard Symbols L" pitchFamily="2"/>
              </a:rPr>
              <a:t>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tandard Symbols L" pitchFamily="2"/>
                <a:cs typeface="Standard Symbols L" pitchFamily="2"/>
              </a:rPr>
              <a:t>z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Standard Symbols L" pitchFamily="18"/>
                <a:ea typeface="Standard Symbols L" pitchFamily="2"/>
                <a:cs typeface="Standard Symbols L" pitchFamily="2"/>
              </a:rPr>
              <a:t>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tandard Symbols L" pitchFamily="2"/>
                <a:cs typeface="Standard Symbols L" pitchFamily="2"/>
              </a:rPr>
              <a:t>g/RT</a:t>
            </a:r>
          </a:p>
          <a:p>
            <a:pPr marL="0" marR="0" lvl="0" indent="0" algn="l" rtl="0" hangingPunct="1">
              <a:lnSpc>
                <a:spcPct val="94000"/>
              </a:lnSpc>
              <a:spcBef>
                <a:spcPts val="785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Avec l'hypothèse d'atmosphère isotherme:</a:t>
            </a:r>
          </a:p>
          <a:p>
            <a:pPr marL="0" marR="0" lvl="0" indent="0" algn="l" rtl="0" hangingPunct="1">
              <a:lnSpc>
                <a:spcPct val="94000"/>
              </a:lnSpc>
              <a:spcBef>
                <a:spcPts val="785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==&gt; p=p</a:t>
            </a:r>
            <a:r>
              <a:rPr lang="en-GB" sz="2400" b="0" i="0" u="none" strike="noStrike" baseline="-33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0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exp(-zg/RT)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785880" y="216000"/>
            <a:ext cx="9128160" cy="938520"/>
          </a:xfrm>
        </p:spPr>
        <p:txBody>
          <a:bodyPr wrap="none" anchorCtr="0">
            <a:spAutoFit/>
          </a:bodyPr>
          <a:lstStyle/>
          <a:p>
            <a:pPr lvl="0">
              <a:lnSpc>
                <a:spcPct val="94000"/>
              </a:lnSpc>
            </a:pPr>
            <a:r>
              <a:rPr lang="en-GB">
                <a:solidFill>
                  <a:srgbClr val="3333CC"/>
                </a:solidFill>
              </a:rPr>
              <a:t>Profil vertical de l'atmosphère</a:t>
            </a:r>
          </a:p>
        </p:txBody>
      </p:sp>
      <p:sp>
        <p:nvSpPr>
          <p:cNvPr id="3" name="Forme libre 2"/>
          <p:cNvSpPr/>
          <p:nvPr/>
        </p:nvSpPr>
        <p:spPr>
          <a:xfrm>
            <a:off x="312840" y="1332000"/>
            <a:ext cx="10009080" cy="5831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785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200" b="1" i="1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2) La température baisse quand la pression baisse</a:t>
            </a:r>
          </a:p>
          <a:p>
            <a:pPr marL="0" marR="0" lvl="0" indent="0" algn="l" rtl="0" hangingPunct="1">
              <a:lnSpc>
                <a:spcPct val="94000"/>
              </a:lnSpc>
              <a:spcBef>
                <a:spcPts val="7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1" i="1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Conservation de l'énergie</a:t>
            </a:r>
          </a:p>
          <a:p>
            <a:pPr marL="0" marR="0" lvl="0" indent="0" algn="l" rtl="0" hangingPunct="1">
              <a:lnSpc>
                <a:spcPct val="94000"/>
              </a:lnSpc>
              <a:spcBef>
                <a:spcPts val="7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loi des gaz parfait</a:t>
            </a:r>
          </a:p>
          <a:p>
            <a:pPr marL="0" marR="0" lvl="0" indent="0" algn="l" rtl="0" hangingPunct="1">
              <a:lnSpc>
                <a:spcPct val="94000"/>
              </a:lnSpc>
              <a:spcBef>
                <a:spcPts val="7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mouvement adiabatique</a:t>
            </a:r>
          </a:p>
          <a:p>
            <a:pPr marL="0" marR="0" lvl="0" indent="0" algn="l" rtl="0" hangingPunct="1">
              <a:lnSpc>
                <a:spcPct val="94000"/>
              </a:lnSpc>
              <a:spcBef>
                <a:spcPts val="785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=&gt;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T/p</a:t>
            </a:r>
            <a:r>
              <a:rPr lang="en-GB" sz="2400" b="0" i="0" u="none" strike="noStrike" baseline="33000">
                <a:ln>
                  <a:noFill/>
                </a:ln>
                <a:solidFill>
                  <a:srgbClr val="000000"/>
                </a:solidFill>
                <a:latin typeface="Standard Symbols L" pitchFamily="18"/>
                <a:ea typeface="Standard Symbols L" pitchFamily="2"/>
                <a:cs typeface="Standard Symbols L" pitchFamily="2"/>
              </a:rPr>
              <a:t>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= cte</a:t>
            </a:r>
          </a:p>
          <a:p>
            <a:pPr marL="0" marR="0" lvl="0" indent="0" algn="l" rtl="0" hangingPunct="1">
              <a:lnSpc>
                <a:spcPct val="94000"/>
              </a:lnSpc>
              <a:spcBef>
                <a:spcPts val="785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tandard Symbols L" pitchFamily="2"/>
                <a:cs typeface="Standard Symbols L" pitchFamily="2"/>
              </a:rPr>
              <a:t>On définit la température potentielle 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Standard Symbols L" pitchFamily="18"/>
                <a:ea typeface="Standard Symbols L" pitchFamily="2"/>
                <a:cs typeface="Standard Symbols L" pitchFamily="2"/>
              </a:rPr>
              <a:t>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= T(p</a:t>
            </a:r>
            <a:r>
              <a:rPr lang="en-GB" sz="2400" b="0" i="0" u="none" strike="noStrike" baseline="-33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0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/p)</a:t>
            </a:r>
            <a:r>
              <a:rPr lang="en-GB" sz="2400" b="0" i="0" u="none" strike="noStrike" baseline="33000">
                <a:ln>
                  <a:noFill/>
                </a:ln>
                <a:solidFill>
                  <a:srgbClr val="000000"/>
                </a:solidFill>
                <a:latin typeface="Standard Symbols L" pitchFamily="18"/>
                <a:ea typeface="Standard Symbols L" pitchFamily="2"/>
                <a:cs typeface="Standard Symbols L" pitchFamily="2"/>
              </a:rPr>
              <a:t></a:t>
            </a:r>
            <a:r>
              <a:rPr lang="en-GB" sz="2400" b="1" i="1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Standard Symbols L" pitchFamily="2"/>
                <a:cs typeface="Standard Symbols L" pitchFamily="2"/>
              </a:rPr>
              <a:t>invariante par ascendance adiabatique.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785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=&gt; le température baisse avec l'altitude: 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Standard Symbols L" pitchFamily="18"/>
                <a:ea typeface="Standard Symbols L" pitchFamily="2"/>
                <a:cs typeface="Standard Symbols L" pitchFamily="2"/>
              </a:rPr>
              <a:t>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T/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Standard Symbols L" pitchFamily="18"/>
                <a:ea typeface="Standard Symbols L" pitchFamily="2"/>
                <a:cs typeface="Standard Symbols L" pitchFamily="2"/>
              </a:rPr>
              <a:t>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z 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Standard Symbols L" pitchFamily="18"/>
                <a:ea typeface="Standard Symbols L" pitchFamily="2"/>
                <a:cs typeface="Standard Symbols L" pitchFamily="2"/>
              </a:rPr>
              <a:t>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-6 à -8 K/km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785"/>
              </a:spcBef>
              <a:spcAft>
                <a:spcPts val="0"/>
              </a:spcAft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941040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Mont blanc : 	4800m	 =&gt; -34K plus froid qu'en plaine	: si 20°=&gt;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Standard Symbols L" pitchFamily="18"/>
                <a:ea typeface="Standard Symbols L" pitchFamily="2"/>
                <a:cs typeface="Standard Symbols L" pitchFamily="2"/>
              </a:rPr>
              <a:t>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- 15°C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785"/>
              </a:spcBef>
              <a:spcAft>
                <a:spcPts val="0"/>
              </a:spcAft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941040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Mont Everest:	8800m	 =&gt; -60K plus froid qu'en plaine	: si 20°=&gt;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Standard Symbols L" pitchFamily="18"/>
                <a:ea typeface="Standard Symbols L" pitchFamily="2"/>
                <a:cs typeface="Standard Symbols L" pitchFamily="2"/>
              </a:rPr>
              <a:t>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- 40°C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785"/>
              </a:spcBef>
              <a:spcAft>
                <a:spcPts val="0"/>
              </a:spcAft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941040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Avion :	 10000m =&gt; -70K plus froid qu'en plaine	: si 20°=&gt;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Standard Symbols L" pitchFamily="18"/>
                <a:ea typeface="Standard Symbols L" pitchFamily="2"/>
                <a:cs typeface="Standard Symbols L" pitchFamily="2"/>
              </a:rPr>
              <a:t>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-50°C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785880" y="395280"/>
            <a:ext cx="9128160" cy="938520"/>
          </a:xfrm>
        </p:spPr>
        <p:txBody>
          <a:bodyPr wrap="none" anchorCtr="0">
            <a:spAutoFit/>
          </a:bodyPr>
          <a:lstStyle/>
          <a:p>
            <a:pPr lvl="0">
              <a:lnSpc>
                <a:spcPct val="94000"/>
              </a:lnSpc>
            </a:pPr>
            <a:r>
              <a:rPr lang="en-GB">
                <a:solidFill>
                  <a:srgbClr val="3333CC"/>
                </a:solidFill>
              </a:rPr>
              <a:t>Profil vertical de l'atmosphère</a:t>
            </a:r>
          </a:p>
        </p:txBody>
      </p:sp>
      <p:sp>
        <p:nvSpPr>
          <p:cNvPr id="3" name="Forme libre 2"/>
          <p:cNvSpPr/>
          <p:nvPr/>
        </p:nvSpPr>
        <p:spPr>
          <a:xfrm>
            <a:off x="449280" y="1547640"/>
            <a:ext cx="4776120" cy="2513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785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200" b="1" i="1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3) La pression de vapeur saturante de l'eau diminue avec la température</a:t>
            </a:r>
          </a:p>
          <a:p>
            <a:pPr marL="0" marR="0" lvl="0" indent="0" algn="l" rtl="0" hangingPunct="1">
              <a:lnSpc>
                <a:spcPct val="94000"/>
              </a:lnSpc>
              <a:spcBef>
                <a:spcPts val="785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3200" b="0" i="1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msmincho" pitchFamily="2"/>
              <a:cs typeface="msmincho" pitchFamily="2"/>
            </a:endParaRP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98760" y="2169360"/>
            <a:ext cx="4523760" cy="48812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rme libre 4"/>
          <p:cNvSpPr/>
          <p:nvPr/>
        </p:nvSpPr>
        <p:spPr>
          <a:xfrm>
            <a:off x="420120" y="3260880"/>
            <a:ext cx="4924440" cy="614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Equation de Clausius Clapeyron</a:t>
            </a:r>
          </a:p>
        </p:txBody>
      </p:sp>
      <p:graphicFrame>
        <p:nvGraphicFramePr>
          <p:cNvPr id="6" name="Objet 5"/>
          <p:cNvGraphicFramePr/>
          <p:nvPr/>
        </p:nvGraphicFramePr>
        <p:xfrm>
          <a:off x="349920" y="3956040"/>
          <a:ext cx="2313360" cy="1116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5" imgW="20020547" imgH="9240253" progId="Equation.3">
                  <p:embed/>
                </p:oleObj>
              </mc:Choice>
              <mc:Fallback>
                <p:oleObj r:id="rId5" imgW="20020547" imgH="9240253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9920" y="3956040"/>
                        <a:ext cx="2313360" cy="1116720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 w="0">
                        <a:solidFill>
                          <a:srgbClr val="000000"/>
                        </a:solidFill>
                        <a:prstDash val="solid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rme libre 6"/>
          <p:cNvSpPr/>
          <p:nvPr/>
        </p:nvSpPr>
        <p:spPr>
          <a:xfrm>
            <a:off x="391320" y="5317920"/>
            <a:ext cx="6011640" cy="2005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e</a:t>
            </a:r>
            <a:r>
              <a:rPr lang="en-GB" sz="20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S</a:t>
            </a: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: pression de vapeur saturante sur une surface plane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R</a:t>
            </a:r>
            <a:r>
              <a:rPr lang="en-GB" sz="20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V</a:t>
            </a: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: constante des gaz pour la vapeur d’eau (461 JK</a:t>
            </a:r>
            <a:r>
              <a:rPr lang="en-GB" sz="2000" b="0" i="0" u="none" strike="noStrike" baseline="30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-1</a:t>
            </a: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kg</a:t>
            </a:r>
            <a:r>
              <a:rPr lang="en-GB" sz="2000" b="0" i="0" u="none" strike="noStrike" baseline="30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-1</a:t>
            </a: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)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L</a:t>
            </a:r>
            <a:r>
              <a:rPr lang="en-GB" sz="20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C,S</a:t>
            </a: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: chaleur latente de évaporation/sublimation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T : température (K)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785880" y="153360"/>
            <a:ext cx="9128160" cy="772920"/>
          </a:xfrm>
        </p:spPr>
        <p:txBody>
          <a:bodyPr wrap="none" anchorCtr="0">
            <a:spAutoFit/>
          </a:bodyPr>
          <a:lstStyle/>
          <a:p>
            <a:pPr lvl="0">
              <a:lnSpc>
                <a:spcPct val="94000"/>
              </a:lnSpc>
            </a:pPr>
            <a:r>
              <a:rPr lang="en-GB">
                <a:solidFill>
                  <a:srgbClr val="3333CC"/>
                </a:solidFill>
              </a:rPr>
              <a:t>La circulation de Hadley</a:t>
            </a:r>
          </a:p>
        </p:txBody>
      </p:sp>
      <p:sp>
        <p:nvSpPr>
          <p:cNvPr id="3" name="Forme libre 2"/>
          <p:cNvSpPr/>
          <p:nvPr/>
        </p:nvSpPr>
        <p:spPr>
          <a:xfrm>
            <a:off x="7218360" y="6227640"/>
            <a:ext cx="1728719" cy="1007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1123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Haute pression en surface (anticylone)</a:t>
            </a:r>
          </a:p>
        </p:txBody>
      </p:sp>
      <p:sp>
        <p:nvSpPr>
          <p:cNvPr id="4" name="Forme libre 3"/>
          <p:cNvSpPr/>
          <p:nvPr/>
        </p:nvSpPr>
        <p:spPr>
          <a:xfrm>
            <a:off x="4554360" y="6227640"/>
            <a:ext cx="1729080" cy="709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1123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Basse pression en surface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01640" y="900000"/>
            <a:ext cx="7848720" cy="5173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370320" y="324000"/>
            <a:ext cx="6872400" cy="3498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402000" y="3960720"/>
            <a:ext cx="6881760" cy="35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 3"/>
          <p:cNvSpPr/>
          <p:nvPr/>
        </p:nvSpPr>
        <p:spPr>
          <a:xfrm>
            <a:off x="162000" y="539640"/>
            <a:ext cx="3168720" cy="552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Précipitations (mm/j)</a:t>
            </a:r>
          </a:p>
        </p:txBody>
      </p:sp>
      <p:sp>
        <p:nvSpPr>
          <p:cNvPr id="5" name="Forme libre 4"/>
          <p:cNvSpPr/>
          <p:nvPr/>
        </p:nvSpPr>
        <p:spPr>
          <a:xfrm>
            <a:off x="2176560" y="1692360"/>
            <a:ext cx="1225440" cy="516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Janvier</a:t>
            </a:r>
          </a:p>
        </p:txBody>
      </p:sp>
      <p:sp>
        <p:nvSpPr>
          <p:cNvPr id="6" name="Forme libre 5"/>
          <p:cNvSpPr/>
          <p:nvPr/>
        </p:nvSpPr>
        <p:spPr>
          <a:xfrm>
            <a:off x="2178000" y="5364000"/>
            <a:ext cx="1225440" cy="516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Juillet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49479" y="892079"/>
            <a:ext cx="8128080" cy="63881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rme libre 2"/>
          <p:cNvSpPr/>
          <p:nvPr/>
        </p:nvSpPr>
        <p:spPr>
          <a:xfrm>
            <a:off x="6992999" y="6637320"/>
            <a:ext cx="3481200" cy="400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228600" marR="0" lvl="0" indent="-165240" algn="l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228600" algn="l"/>
                <a:tab pos="677519" algn="l"/>
                <a:tab pos="1126799" algn="l"/>
                <a:tab pos="1576080" algn="l"/>
                <a:tab pos="2025360" algn="l"/>
                <a:tab pos="2474640" algn="l"/>
                <a:tab pos="2923920" algn="l"/>
                <a:tab pos="3373200" algn="l"/>
                <a:tab pos="3822480" algn="l"/>
                <a:tab pos="4271759" algn="l"/>
                <a:tab pos="4721040" algn="l"/>
                <a:tab pos="5170319" algn="l"/>
                <a:tab pos="5619600" algn="l"/>
                <a:tab pos="6068880" algn="l"/>
                <a:tab pos="6518160" algn="l"/>
                <a:tab pos="6967440" algn="l"/>
                <a:tab pos="7416720" algn="l"/>
                <a:tab pos="7866000" algn="l"/>
                <a:tab pos="8315279" algn="l"/>
                <a:tab pos="8764560" algn="l"/>
                <a:tab pos="9213840" algn="l"/>
              </a:tabLst>
            </a:pPr>
            <a:r>
              <a:rPr lang="en-GB" sz="1600" b="1" i="0" u="none" strike="noStrike" baseline="0">
                <a:ln>
                  <a:noFill/>
                </a:ln>
                <a:solidFill>
                  <a:srgbClr val="CC0000"/>
                </a:solidFill>
                <a:latin typeface="Times New Roman" pitchFamily="18"/>
                <a:ea typeface="Lucida Sans" pitchFamily="2"/>
                <a:cs typeface="Lucida Sans" pitchFamily="2"/>
              </a:rPr>
              <a:t>Taken From T. Slingo Lecture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712800" y="1763640"/>
            <a:ext cx="3201840" cy="917640"/>
            <a:chOff x="712800" y="1763640"/>
            <a:chExt cx="3201840" cy="917640"/>
          </a:xfrm>
        </p:grpSpPr>
        <p:sp>
          <p:nvSpPr>
            <p:cNvPr id="5" name="Forme libre 4"/>
            <p:cNvSpPr/>
            <p:nvPr/>
          </p:nvSpPr>
          <p:spPr>
            <a:xfrm>
              <a:off x="712800" y="1763640"/>
              <a:ext cx="3201840" cy="3913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1247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000" b="0" i="0" u="none" strike="noStrike" baseline="0">
                  <a:ln>
                    <a:noFill/>
                  </a:ln>
                  <a:solidFill>
                    <a:srgbClr val="FF3300"/>
                  </a:solidFill>
                  <a:latin typeface="Georgia" pitchFamily="18"/>
                  <a:ea typeface="Lucida Sans" pitchFamily="2"/>
                  <a:cs typeface="Lucida Sans" pitchFamily="2"/>
                </a:rPr>
                <a:t>Transport de chaleur</a:t>
              </a:r>
            </a:p>
          </p:txBody>
        </p:sp>
        <p:sp>
          <p:nvSpPr>
            <p:cNvPr id="6" name="Connecteur droit 5"/>
            <p:cNvSpPr/>
            <p:nvPr/>
          </p:nvSpPr>
          <p:spPr>
            <a:xfrm>
              <a:off x="2049479" y="2184480"/>
              <a:ext cx="979561" cy="496800"/>
            </a:xfrm>
            <a:prstGeom prst="line">
              <a:avLst/>
            </a:prstGeom>
            <a:noFill/>
            <a:ln w="28440">
              <a:solidFill>
                <a:srgbClr val="FF33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979560" y="755639"/>
            <a:ext cx="3914640" cy="749161"/>
            <a:chOff x="979560" y="755639"/>
            <a:chExt cx="3914640" cy="749161"/>
          </a:xfrm>
        </p:grpSpPr>
        <p:sp>
          <p:nvSpPr>
            <p:cNvPr id="8" name="Forme libre 7"/>
            <p:cNvSpPr/>
            <p:nvPr/>
          </p:nvSpPr>
          <p:spPr>
            <a:xfrm>
              <a:off x="979560" y="755639"/>
              <a:ext cx="3117600" cy="68867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1247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000" b="0" i="0" u="none" strike="noStrike" baseline="0">
                  <a:ln>
                    <a:noFill/>
                  </a:ln>
                  <a:solidFill>
                    <a:srgbClr val="0066FF"/>
                  </a:solidFill>
                  <a:latin typeface="Georgia" pitchFamily="18"/>
                  <a:ea typeface="Lucida Sans" pitchFamily="2"/>
                  <a:cs typeface="Lucida Sans" pitchFamily="2"/>
                </a:rPr>
                <a:t>Mouvement de l’air froid</a:t>
              </a:r>
            </a:p>
          </p:txBody>
        </p:sp>
        <p:sp>
          <p:nvSpPr>
            <p:cNvPr id="9" name="Connecteur droit 8"/>
            <p:cNvSpPr/>
            <p:nvPr/>
          </p:nvSpPr>
          <p:spPr>
            <a:xfrm>
              <a:off x="4003559" y="923759"/>
              <a:ext cx="890641" cy="581041"/>
            </a:xfrm>
            <a:prstGeom prst="line">
              <a:avLst/>
            </a:prstGeom>
            <a:noFill/>
            <a:ln w="28440">
              <a:solidFill>
                <a:srgbClr val="0066FF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  <p:sp>
        <p:nvSpPr>
          <p:cNvPr id="10" name="Forme libre 9"/>
          <p:cNvSpPr/>
          <p:nvPr/>
        </p:nvSpPr>
        <p:spPr>
          <a:xfrm>
            <a:off x="281160" y="68400"/>
            <a:ext cx="10153440" cy="726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224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600" b="0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Circulation générale atmosphérique et bilan d'eau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20560" y="6227640"/>
            <a:ext cx="9793440" cy="9129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Moyenne annuelle et longitudinale du flux d'énergie radiative au sommet de l'atmosphère évalué par observations satelitaires.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7440" y="-1241280"/>
            <a:ext cx="7818480" cy="71164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 3"/>
          <p:cNvSpPr/>
          <p:nvPr/>
        </p:nvSpPr>
        <p:spPr>
          <a:xfrm>
            <a:off x="803160" y="3846600"/>
            <a:ext cx="2132280" cy="1272959"/>
          </a:xfrm>
          <a:custGeom>
            <a:avLst/>
            <a:gdLst>
              <a:gd name="f0" fmla="val 0"/>
              <a:gd name="f1" fmla="val 1103"/>
              <a:gd name="f2" fmla="val 1049"/>
              <a:gd name="f3" fmla="val 1480"/>
              <a:gd name="f4" fmla="val 1911"/>
              <a:gd name="f5" fmla="val 3499"/>
              <a:gd name="f6" fmla="val 690"/>
              <a:gd name="f7" fmla="val 5007"/>
              <a:gd name="f8" fmla="val 276"/>
              <a:gd name="f9" fmla="val 5922"/>
              <a:gd name="f10" fmla="val 4496"/>
              <a:gd name="f11" fmla="val 1243"/>
              <a:gd name="f12" fmla="val 2880"/>
              <a:gd name="f13" fmla="val 2348"/>
              <a:gd name="f14" fmla="val 2638"/>
              <a:gd name="f15" fmla="val 2181"/>
              <a:gd name="f16" fmla="val 3011"/>
              <a:gd name="f17" fmla="val 1830"/>
              <a:gd name="f18" fmla="val 2983"/>
              <a:gd name="f19" fmla="val 1319"/>
              <a:gd name="f20" fmla="val 3480"/>
              <a:gd name="f21" fmla="val 27"/>
              <a:gd name="f22" fmla="val 3535"/>
              <a:gd name="f23" fmla="val 619"/>
              <a:gd name="f24" fmla="val 1105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5923" h="3536">
                <a:moveTo>
                  <a:pt x="f1" y="f2"/>
                </a:moveTo>
                <a:lnTo>
                  <a:pt x="f3" y="f2"/>
                </a:lnTo>
                <a:lnTo>
                  <a:pt x="f4" y="f2"/>
                </a:lnTo>
                <a:lnTo>
                  <a:pt x="f5" y="f6"/>
                </a:lnTo>
                <a:lnTo>
                  <a:pt x="f7" y="f8"/>
                </a:lnTo>
                <a:lnTo>
                  <a:pt x="f9" y="f0"/>
                </a:lnTo>
                <a:lnTo>
                  <a:pt x="f10" y="f11"/>
                </a:lnTo>
                <a:lnTo>
                  <a:pt x="f12" y="f13"/>
                </a:lnTo>
                <a:lnTo>
                  <a:pt x="f14" y="f13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0" y="f2"/>
                </a:lnTo>
                <a:lnTo>
                  <a:pt x="f23" y="f24"/>
                </a:lnTo>
                <a:lnTo>
                  <a:pt x="f1" y="f2"/>
                </a:ln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5" name="Titre 4"/>
          <p:cNvSpPr txBox="1">
            <a:spLocks noGrp="1"/>
          </p:cNvSpPr>
          <p:nvPr>
            <p:ph type="title" idx="4294967295"/>
          </p:nvPr>
        </p:nvSpPr>
        <p:spPr>
          <a:xfrm>
            <a:off x="593280" y="324000"/>
            <a:ext cx="9504360" cy="792360"/>
          </a:xfrm>
        </p:spPr>
        <p:txBody>
          <a:bodyPr wrap="none" anchorCtr="0">
            <a:spAutoFit/>
          </a:bodyPr>
          <a:lstStyle/>
          <a:p>
            <a:pPr lvl="0">
              <a:lnSpc>
                <a:spcPct val="94000"/>
              </a:lnSpc>
            </a:pPr>
            <a:r>
              <a:rPr lang="en-GB">
                <a:solidFill>
                  <a:srgbClr val="3333CC"/>
                </a:solidFill>
              </a:rPr>
              <a:t>Les redistributions d'énergie en latitude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8658360" y="3203640"/>
            <a:ext cx="1784160" cy="776880"/>
            <a:chOff x="8658360" y="3203640"/>
            <a:chExt cx="1784160" cy="776880"/>
          </a:xfrm>
        </p:grpSpPr>
        <p:sp>
          <p:nvSpPr>
            <p:cNvPr id="7" name="Forme libre 6"/>
            <p:cNvSpPr/>
            <p:nvPr/>
          </p:nvSpPr>
          <p:spPr>
            <a:xfrm>
              <a:off x="8658360" y="3203640"/>
              <a:ext cx="1784160" cy="709560"/>
            </a:xfrm>
            <a:custGeom>
              <a:avLst>
                <a:gd name="f0" fmla="val 48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 w="25560">
              <a:solidFill>
                <a:srgbClr val="000000"/>
              </a:solidFill>
              <a:custDash>
                <a:ds d="400000" sp="100000"/>
              </a:custDash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8" name="Forme libre 7"/>
            <p:cNvSpPr/>
            <p:nvPr/>
          </p:nvSpPr>
          <p:spPr>
            <a:xfrm>
              <a:off x="8658360" y="3203640"/>
              <a:ext cx="1784160" cy="7768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94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0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flux solaire absorbée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8658360" y="2266920"/>
            <a:ext cx="1784160" cy="776880"/>
            <a:chOff x="8658360" y="2266920"/>
            <a:chExt cx="1784160" cy="776880"/>
          </a:xfrm>
        </p:grpSpPr>
        <p:sp>
          <p:nvSpPr>
            <p:cNvPr id="10" name="Forme libre 9"/>
            <p:cNvSpPr/>
            <p:nvPr/>
          </p:nvSpPr>
          <p:spPr>
            <a:xfrm>
              <a:off x="8658360" y="2266920"/>
              <a:ext cx="1784160" cy="709560"/>
            </a:xfrm>
            <a:custGeom>
              <a:avLst>
                <a:gd name="f0" fmla="val 48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 w="2556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1" name="Forme libre 10"/>
            <p:cNvSpPr/>
            <p:nvPr/>
          </p:nvSpPr>
          <p:spPr>
            <a:xfrm>
              <a:off x="8658360" y="2266920"/>
              <a:ext cx="1784160" cy="7768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94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0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flux solaire incidente</a:t>
              </a: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8658360" y="4211640"/>
            <a:ext cx="1855799" cy="1107720"/>
            <a:chOff x="8658360" y="4211640"/>
            <a:chExt cx="1855799" cy="1107720"/>
          </a:xfrm>
        </p:grpSpPr>
        <p:sp>
          <p:nvSpPr>
            <p:cNvPr id="13" name="Forme libre 12"/>
            <p:cNvSpPr/>
            <p:nvPr/>
          </p:nvSpPr>
          <p:spPr>
            <a:xfrm>
              <a:off x="8658360" y="4211640"/>
              <a:ext cx="1855799" cy="1014479"/>
            </a:xfrm>
            <a:custGeom>
              <a:avLst>
                <a:gd name="f0" fmla="val 33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 w="36000">
              <a:solidFill>
                <a:srgbClr val="FF9966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14" name="Groupe 13"/>
            <p:cNvGrpSpPr/>
            <p:nvPr/>
          </p:nvGrpSpPr>
          <p:grpSpPr>
            <a:xfrm>
              <a:off x="8658360" y="4211640"/>
              <a:ext cx="1839599" cy="1107720"/>
              <a:chOff x="8658360" y="4211640"/>
              <a:chExt cx="1839599" cy="1107720"/>
            </a:xfrm>
          </p:grpSpPr>
          <p:sp>
            <p:nvSpPr>
              <p:cNvPr id="15" name="Forme libre 14"/>
              <p:cNvSpPr/>
              <p:nvPr/>
            </p:nvSpPr>
            <p:spPr>
              <a:xfrm>
                <a:off x="8658360" y="4211640"/>
                <a:ext cx="1839599" cy="998640"/>
              </a:xfrm>
              <a:custGeom>
                <a:avLst>
                  <a:gd name="f0" fmla="val 34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 w="36000">
                <a:solidFill>
                  <a:srgbClr val="FF9966"/>
                </a:solidFill>
                <a:prstDash val="solid"/>
                <a:miter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sp>
            <p:nvSpPr>
              <p:cNvPr id="16" name="Forme libre 15"/>
              <p:cNvSpPr/>
              <p:nvPr/>
            </p:nvSpPr>
            <p:spPr>
              <a:xfrm>
                <a:off x="8658360" y="4211640"/>
                <a:ext cx="1839599" cy="110772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none" lIns="90000" tIns="46800" rIns="90000" bIns="46800" anchor="t" anchorCtr="0" compatLnSpc="0">
                <a:spAutoFit/>
              </a:bodyPr>
              <a:lstStyle/>
              <a:p>
                <a:pPr marL="0" marR="0" lvl="0" indent="0" algn="l" rtl="0" hangingPunct="1">
                  <a:lnSpc>
                    <a:spcPct val="9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r>
                  <a:rPr lang="en-GB" sz="20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rPr>
                  <a:t>flux infrarouge émis vers l'espace</a:t>
                </a:r>
              </a:p>
            </p:txBody>
          </p:sp>
        </p:grpSp>
      </p:grpSp>
      <p:sp>
        <p:nvSpPr>
          <p:cNvPr id="17" name="Connecteur droit 16"/>
          <p:cNvSpPr/>
          <p:nvPr/>
        </p:nvSpPr>
        <p:spPr>
          <a:xfrm flipH="1">
            <a:off x="6256440" y="2556000"/>
            <a:ext cx="2427120" cy="64764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8" name="Connecteur droit 17"/>
          <p:cNvSpPr/>
          <p:nvPr/>
        </p:nvSpPr>
        <p:spPr>
          <a:xfrm flipH="1">
            <a:off x="5892840" y="3564000"/>
            <a:ext cx="2790720" cy="142919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9" name="Connecteur droit 18"/>
          <p:cNvSpPr/>
          <p:nvPr/>
        </p:nvSpPr>
        <p:spPr>
          <a:xfrm flipH="1">
            <a:off x="8207279" y="4422600"/>
            <a:ext cx="487441" cy="972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0" name="Forme libre 19"/>
          <p:cNvSpPr/>
          <p:nvPr/>
        </p:nvSpPr>
        <p:spPr>
          <a:xfrm>
            <a:off x="162000" y="1757519"/>
            <a:ext cx="1366920" cy="411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1123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W/m</a:t>
            </a:r>
            <a:r>
              <a:rPr lang="en-GB" sz="1800" b="0" i="0" u="none" strike="noStrike" baseline="30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2</a:t>
            </a:r>
          </a:p>
        </p:txBody>
      </p:sp>
      <p:sp>
        <p:nvSpPr>
          <p:cNvPr id="21" name="Forme libre 20"/>
          <p:cNvSpPr/>
          <p:nvPr/>
        </p:nvSpPr>
        <p:spPr>
          <a:xfrm>
            <a:off x="7218360" y="5651640"/>
            <a:ext cx="1800360" cy="411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1123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latitude</a:t>
            </a:r>
          </a:p>
        </p:txBody>
      </p:sp>
      <p:sp>
        <p:nvSpPr>
          <p:cNvPr id="22" name="Forme libre 21"/>
          <p:cNvSpPr/>
          <p:nvPr/>
        </p:nvSpPr>
        <p:spPr>
          <a:xfrm>
            <a:off x="793800" y="3597120"/>
            <a:ext cx="7391520" cy="816120"/>
          </a:xfrm>
          <a:custGeom>
            <a:avLst/>
            <a:gdLst>
              <a:gd name="f0" fmla="val 0"/>
              <a:gd name="f1" fmla="val 1714"/>
              <a:gd name="f2" fmla="val 1383"/>
              <a:gd name="f3" fmla="val 1766"/>
              <a:gd name="f4" fmla="val 1615"/>
              <a:gd name="f5" fmla="val 1659"/>
              <a:gd name="f6" fmla="val 3794"/>
              <a:gd name="f7" fmla="val 1326"/>
              <a:gd name="f8" fmla="val 3858"/>
              <a:gd name="f9" fmla="val 1200"/>
              <a:gd name="f10" fmla="val 5667"/>
              <a:gd name="f11" fmla="val 730"/>
              <a:gd name="f12" fmla="val 7182"/>
              <a:gd name="f13" fmla="val 157"/>
              <a:gd name="f14" fmla="val 8019"/>
              <a:gd name="f15" fmla="val 8718"/>
              <a:gd name="f16" fmla="val 166"/>
              <a:gd name="f17" fmla="val 9577"/>
              <a:gd name="f18" fmla="val 547"/>
              <a:gd name="f19" fmla="val 9524"/>
              <a:gd name="f20" fmla="val 9470"/>
              <a:gd name="f21" fmla="val 10349"/>
              <a:gd name="f22" fmla="val 391"/>
              <a:gd name="f23" fmla="val 11546"/>
              <a:gd name="f24" fmla="val 78"/>
              <a:gd name="f25" fmla="val 12690"/>
              <a:gd name="f26" fmla="val 52"/>
              <a:gd name="f27" fmla="val 14020"/>
              <a:gd name="f28" fmla="val 651"/>
              <a:gd name="f29" fmla="val 16387"/>
              <a:gd name="f30" fmla="val 1330"/>
              <a:gd name="f31" fmla="val 18994"/>
              <a:gd name="f32" fmla="val 2087"/>
              <a:gd name="f33" fmla="val 19912"/>
              <a:gd name="f34" fmla="val 2211"/>
              <a:gd name="f35" fmla="val 20531"/>
              <a:gd name="f36" fmla="val 2266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0532" h="2267">
                <a:moveTo>
                  <a:pt x="f0" y="f1"/>
                </a:moveTo>
                <a:cubicBezTo>
                  <a:pt x="f2" y="f3"/>
                  <a:pt x="f4" y="f5"/>
                  <a:pt x="f4" y="f5"/>
                </a:cubicBezTo>
                <a:cubicBezTo>
                  <a:pt x="f4" y="f5"/>
                  <a:pt x="f6" y="f7"/>
                  <a:pt x="f8" y="f9"/>
                </a:cubicBezTo>
                <a:cubicBezTo>
                  <a:pt x="f8" y="f9"/>
                  <a:pt x="f10" y="f11"/>
                  <a:pt x="f10" y="f11"/>
                </a:cubicBezTo>
                <a:cubicBezTo>
                  <a:pt x="f10" y="f11"/>
                  <a:pt x="f12" y="f13"/>
                  <a:pt x="f12" y="f13"/>
                </a:cubicBezTo>
                <a:cubicBezTo>
                  <a:pt x="f12" y="f13"/>
                  <a:pt x="f14" y="f0"/>
                  <a:pt x="f14" y="f0"/>
                </a:cubicBezTo>
                <a:cubicBezTo>
                  <a:pt x="f14" y="f0"/>
                  <a:pt x="f15" y="f16"/>
                  <a:pt x="f15" y="f16"/>
                </a:cubicBezTo>
                <a:cubicBezTo>
                  <a:pt x="f15" y="f16"/>
                  <a:pt x="f17" y="f18"/>
                  <a:pt x="f19" y="f18"/>
                </a:cubicBezTo>
                <a:cubicBezTo>
                  <a:pt x="f20" y="f18"/>
                  <a:pt x="f21" y="f22"/>
                  <a:pt x="f21" y="f22"/>
                </a:cubicBezTo>
                <a:cubicBezTo>
                  <a:pt x="f21" y="f22"/>
                  <a:pt x="f23" y="f24"/>
                  <a:pt x="f23" y="f24"/>
                </a:cubicBezTo>
                <a:cubicBezTo>
                  <a:pt x="f23" y="f24"/>
                  <a:pt x="f25" y="f26"/>
                  <a:pt x="f25" y="f26"/>
                </a:cubicBezTo>
                <a:cubicBezTo>
                  <a:pt x="f25" y="f26"/>
                  <a:pt x="f27" y="f28"/>
                  <a:pt x="f27" y="f28"/>
                </a:cubicBezTo>
                <a:cubicBezTo>
                  <a:pt x="f27" y="f28"/>
                  <a:pt x="f29" y="f30"/>
                  <a:pt x="f29" y="f30"/>
                </a:cubicBezTo>
                <a:cubicBezTo>
                  <a:pt x="f29" y="f30"/>
                  <a:pt x="f31" y="f32"/>
                  <a:pt x="f31" y="f32"/>
                </a:cubicBezTo>
                <a:cubicBezTo>
                  <a:pt x="f31" y="f32"/>
                  <a:pt x="f33" y="f34"/>
                  <a:pt x="f33" y="f34"/>
                </a:cubicBezTo>
                <a:cubicBezTo>
                  <a:pt x="f33" y="f34"/>
                  <a:pt x="f35" y="f36"/>
                  <a:pt x="f35" y="f36"/>
                </a:cubicBezTo>
              </a:path>
            </a:pathLst>
          </a:custGeom>
          <a:noFill/>
          <a:ln w="36000">
            <a:solidFill>
              <a:srgbClr val="FF9966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3" name="Forme libre 22"/>
          <p:cNvSpPr/>
          <p:nvPr/>
        </p:nvSpPr>
        <p:spPr>
          <a:xfrm>
            <a:off x="3216239" y="3209760"/>
            <a:ext cx="2857680" cy="646200"/>
          </a:xfrm>
          <a:custGeom>
            <a:avLst/>
            <a:gdLst>
              <a:gd name="f0" fmla="val 0"/>
              <a:gd name="f1" fmla="val 3363"/>
              <a:gd name="f2" fmla="val 138"/>
              <a:gd name="f3" fmla="val 3713"/>
              <a:gd name="f4" fmla="val 28"/>
              <a:gd name="f5" fmla="val 5435"/>
              <a:gd name="f6" fmla="val 6350"/>
              <a:gd name="f7" fmla="val 635"/>
              <a:gd name="f8" fmla="val 7292"/>
              <a:gd name="f9" fmla="val 1187"/>
              <a:gd name="f10" fmla="val 7938"/>
              <a:gd name="f11" fmla="val 1795"/>
              <a:gd name="f12" fmla="val 1657"/>
              <a:gd name="f13" fmla="val 6081"/>
              <a:gd name="f14" fmla="val 1105"/>
              <a:gd name="f15" fmla="val 4870"/>
              <a:gd name="f16" fmla="val 4063"/>
              <a:gd name="f17" fmla="val 1298"/>
              <a:gd name="f18" fmla="val 2798"/>
              <a:gd name="f19" fmla="val 1574"/>
              <a:gd name="f20" fmla="val 1910"/>
              <a:gd name="f21" fmla="val 1160"/>
              <a:gd name="f22" fmla="val 1157"/>
              <a:gd name="f23" fmla="val 994"/>
              <a:gd name="f24" fmla="val 1353"/>
              <a:gd name="f25" fmla="val 753"/>
              <a:gd name="f26" fmla="val 718"/>
              <a:gd name="f27" fmla="val 1588"/>
              <a:gd name="f28" fmla="val 276"/>
              <a:gd name="f29" fmla="val 2072"/>
              <a:gd name="f30" fmla="val 2718"/>
              <a:gd name="f31" fmla="val 387"/>
              <a:gd name="f32" fmla="val 3283"/>
              <a:gd name="f33" fmla="val 166"/>
              <a:gd name="f34" fmla="val 3310"/>
              <a:gd name="f35" fmla="val 194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7939" h="1796">
                <a:moveTo>
                  <a:pt x="f1" y="f2"/>
                </a:moveTo>
                <a:lnTo>
                  <a:pt x="f3" y="f0"/>
                </a:lnTo>
                <a:lnTo>
                  <a:pt x="f3" y="f4"/>
                </a:lnTo>
                <a:lnTo>
                  <a:pt x="f5" y="f2"/>
                </a:ln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8" y="f12"/>
                </a:lnTo>
                <a:lnTo>
                  <a:pt x="f13" y="f14"/>
                </a:lnTo>
                <a:lnTo>
                  <a:pt x="f15" y="f14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2" y="f23"/>
                </a:lnTo>
                <a:lnTo>
                  <a:pt x="f0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2"/>
                </a:lnTo>
                <a:lnTo>
                  <a:pt x="f30" y="f31"/>
                </a:lnTo>
                <a:lnTo>
                  <a:pt x="f32" y="f33"/>
                </a:lnTo>
                <a:lnTo>
                  <a:pt x="f34" y="f35"/>
                </a:lnTo>
                <a:lnTo>
                  <a:pt x="f1" y="f2"/>
                </a:ln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4" name="Forme libre 23"/>
          <p:cNvSpPr/>
          <p:nvPr/>
        </p:nvSpPr>
        <p:spPr>
          <a:xfrm>
            <a:off x="6161040" y="3944880"/>
            <a:ext cx="2024279" cy="1301759"/>
          </a:xfrm>
          <a:custGeom>
            <a:avLst/>
            <a:gdLst>
              <a:gd name="f0" fmla="val 0"/>
              <a:gd name="f1" fmla="val 5596"/>
              <a:gd name="f2" fmla="val 1380"/>
              <a:gd name="f3" fmla="val 5569"/>
              <a:gd name="f4" fmla="val 5623"/>
              <a:gd name="f5" fmla="val 3616"/>
              <a:gd name="f6" fmla="val 5435"/>
              <a:gd name="f7" fmla="val 5058"/>
              <a:gd name="f8" fmla="val 3368"/>
              <a:gd name="f9" fmla="val 4601"/>
              <a:gd name="f10" fmla="val 3478"/>
              <a:gd name="f11" fmla="val 4063"/>
              <a:gd name="f12" fmla="val 3257"/>
              <a:gd name="f13" fmla="val 3794"/>
              <a:gd name="f14" fmla="val 3230"/>
              <a:gd name="f15" fmla="val 3309"/>
              <a:gd name="f16" fmla="val 2843"/>
              <a:gd name="f17" fmla="val 2933"/>
              <a:gd name="f18" fmla="val 2318"/>
              <a:gd name="f19" fmla="val 2744"/>
              <a:gd name="f20" fmla="val 2374"/>
              <a:gd name="f21" fmla="val 1964"/>
              <a:gd name="f22" fmla="val 1766"/>
              <a:gd name="f23" fmla="val 1399"/>
              <a:gd name="f24" fmla="val 1269"/>
              <a:gd name="f25" fmla="val 672"/>
              <a:gd name="f26" fmla="val 607"/>
              <a:gd name="f27" fmla="val 1453"/>
              <a:gd name="f28" fmla="val 413"/>
              <a:gd name="f29" fmla="val 2986"/>
              <a:gd name="f30" fmla="val 855"/>
              <a:gd name="f31" fmla="val 4332"/>
              <a:gd name="f32" fmla="val 1187"/>
              <a:gd name="f33" fmla="val 4951"/>
              <a:gd name="f34" fmla="val 1297"/>
              <a:gd name="f35" fmla="val 53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5624" h="3617">
                <a:moveTo>
                  <a:pt x="f1" y="f2"/>
                </a:moveTo>
                <a:lnTo>
                  <a:pt x="f3" y="f2"/>
                </a:lnTo>
                <a:lnTo>
                  <a:pt x="f4" y="f5"/>
                </a:lnTo>
                <a:lnTo>
                  <a:pt x="f6" y="f5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0" y="f0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4"/>
                </a:lnTo>
                <a:lnTo>
                  <a:pt x="f1" y="f2"/>
                </a:ln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5" name="Forme libre 24"/>
          <p:cNvSpPr/>
          <p:nvPr/>
        </p:nvSpPr>
        <p:spPr>
          <a:xfrm>
            <a:off x="803160" y="3230640"/>
            <a:ext cx="7391520" cy="2027160"/>
          </a:xfrm>
          <a:custGeom>
            <a:avLst/>
            <a:gdLst>
              <a:gd name="f0" fmla="val 0"/>
              <a:gd name="f1" fmla="val 5382"/>
              <a:gd name="f2" fmla="val 1211"/>
              <a:gd name="f3" fmla="val 5272"/>
              <a:gd name="f4" fmla="val 1319"/>
              <a:gd name="f5" fmla="val 5217"/>
              <a:gd name="f6" fmla="val 1292"/>
              <a:gd name="f7" fmla="val 1265"/>
              <a:gd name="f8" fmla="val 5327"/>
              <a:gd name="f9" fmla="val 1830"/>
              <a:gd name="f10" fmla="val 4775"/>
              <a:gd name="f11" fmla="val 2207"/>
              <a:gd name="f12" fmla="val 4692"/>
              <a:gd name="f13" fmla="val 2583"/>
              <a:gd name="f14" fmla="val 4057"/>
              <a:gd name="f15" fmla="val 2826"/>
              <a:gd name="f16" fmla="val 4085"/>
              <a:gd name="f17" fmla="val 4467"/>
              <a:gd name="f18" fmla="val 2980"/>
              <a:gd name="f19" fmla="val 5920"/>
              <a:gd name="f20" fmla="val 1738"/>
              <a:gd name="f21" fmla="val 6808"/>
              <a:gd name="f22" fmla="val 1186"/>
              <a:gd name="f23" fmla="val 7749"/>
              <a:gd name="f24" fmla="val 413"/>
              <a:gd name="f25" fmla="val 8799"/>
              <a:gd name="f26" fmla="val 26"/>
              <a:gd name="f27" fmla="val 9445"/>
              <a:gd name="f28" fmla="val 302"/>
              <a:gd name="f29" fmla="val 9821"/>
              <a:gd name="f30" fmla="val 219"/>
              <a:gd name="f31" fmla="val 10171"/>
              <a:gd name="f32" fmla="val 10522"/>
              <a:gd name="f33" fmla="val 11491"/>
              <a:gd name="f34" fmla="val 12378"/>
              <a:gd name="f35" fmla="val 137"/>
              <a:gd name="f36" fmla="val 13320"/>
              <a:gd name="f37" fmla="val 661"/>
              <a:gd name="f38" fmla="val 14100"/>
              <a:gd name="f39" fmla="val 1213"/>
              <a:gd name="f40" fmla="val 14881"/>
              <a:gd name="f41" fmla="val 2069"/>
              <a:gd name="f42" fmla="val 16226"/>
              <a:gd name="f43" fmla="val 3284"/>
              <a:gd name="f44" fmla="val 17652"/>
              <a:gd name="f45" fmla="val 4416"/>
              <a:gd name="f46" fmla="val 17867"/>
              <a:gd name="f47" fmla="val 4333"/>
              <a:gd name="f48" fmla="val 18675"/>
              <a:gd name="f49" fmla="val 19293"/>
              <a:gd name="f50" fmla="val 5437"/>
              <a:gd name="f51" fmla="val 19939"/>
              <a:gd name="f52" fmla="val 20531"/>
              <a:gd name="f53" fmla="val 563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0532" h="5632">
                <a:moveTo>
                  <a:pt x="f0" y="f1"/>
                </a:moveTo>
                <a:cubicBezTo>
                  <a:pt x="f2" y="f3"/>
                  <a:pt x="f4" y="f5"/>
                  <a:pt x="f6" y="f3"/>
                </a:cubicBezTo>
                <a:cubicBezTo>
                  <a:pt x="f7" y="f8"/>
                  <a:pt x="f9" y="f10"/>
                  <a:pt x="f9" y="f10"/>
                </a:cubicBezTo>
                <a:cubicBezTo>
                  <a:pt x="f9" y="f10"/>
                  <a:pt x="f11" y="f12"/>
                  <a:pt x="f11" y="f12"/>
                </a:cubicBezTo>
                <a:cubicBezTo>
                  <a:pt x="f11" y="f12"/>
                  <a:pt x="f13" y="f14"/>
                  <a:pt x="f13" y="f14"/>
                </a:cubicBezTo>
                <a:cubicBezTo>
                  <a:pt x="f13" y="f14"/>
                  <a:pt x="f15" y="f16"/>
                  <a:pt x="f15" y="f16"/>
                </a:cubicBezTo>
                <a:cubicBezTo>
                  <a:pt x="f15" y="f16"/>
                  <a:pt x="f17" y="f18"/>
                  <a:pt x="f17" y="f18"/>
                </a:cubicBezTo>
                <a:cubicBezTo>
                  <a:pt x="f17" y="f18"/>
                  <a:pt x="f19" y="f20"/>
                  <a:pt x="f19" y="f20"/>
                </a:cubicBezTo>
                <a:cubicBezTo>
                  <a:pt x="f19" y="f20"/>
                  <a:pt x="f21" y="f22"/>
                  <a:pt x="f21" y="f22"/>
                </a:cubicBezTo>
                <a:cubicBezTo>
                  <a:pt x="f21" y="f22"/>
                  <a:pt x="f23" y="f24"/>
                  <a:pt x="f23" y="f24"/>
                </a:cubicBezTo>
                <a:cubicBezTo>
                  <a:pt x="f23" y="f24"/>
                  <a:pt x="f25" y="f26"/>
                  <a:pt x="f25" y="f26"/>
                </a:cubicBezTo>
                <a:cubicBezTo>
                  <a:pt x="f25" y="f26"/>
                  <a:pt x="f27" y="f28"/>
                  <a:pt x="f27" y="f28"/>
                </a:cubicBezTo>
                <a:cubicBezTo>
                  <a:pt x="f27" y="f28"/>
                  <a:pt x="f29" y="f30"/>
                  <a:pt x="f29" y="f30"/>
                </a:cubicBezTo>
                <a:cubicBezTo>
                  <a:pt x="f29" y="f30"/>
                  <a:pt x="f31" y="f0"/>
                  <a:pt x="f31" y="f0"/>
                </a:cubicBezTo>
                <a:cubicBezTo>
                  <a:pt x="f31" y="f0"/>
                  <a:pt x="f32" y="f0"/>
                  <a:pt x="f32" y="f0"/>
                </a:cubicBezTo>
                <a:cubicBezTo>
                  <a:pt x="f32" y="f0"/>
                  <a:pt x="f33" y="f0"/>
                  <a:pt x="f33" y="f0"/>
                </a:cubicBezTo>
                <a:cubicBezTo>
                  <a:pt x="f33" y="f0"/>
                  <a:pt x="f34" y="f35"/>
                  <a:pt x="f34" y="f35"/>
                </a:cubicBezTo>
                <a:cubicBezTo>
                  <a:pt x="f34" y="f35"/>
                  <a:pt x="f36" y="f37"/>
                  <a:pt x="f36" y="f37"/>
                </a:cubicBezTo>
                <a:cubicBezTo>
                  <a:pt x="f36" y="f37"/>
                  <a:pt x="f38" y="f39"/>
                  <a:pt x="f38" y="f39"/>
                </a:cubicBezTo>
                <a:cubicBezTo>
                  <a:pt x="f38" y="f39"/>
                  <a:pt x="f40" y="f41"/>
                  <a:pt x="f40" y="f41"/>
                </a:cubicBezTo>
                <a:cubicBezTo>
                  <a:pt x="f40" y="f41"/>
                  <a:pt x="f42" y="f43"/>
                  <a:pt x="f42" y="f43"/>
                </a:cubicBezTo>
                <a:cubicBezTo>
                  <a:pt x="f42" y="f43"/>
                  <a:pt x="f44" y="f45"/>
                  <a:pt x="f44" y="f45"/>
                </a:cubicBezTo>
                <a:cubicBezTo>
                  <a:pt x="f44" y="f45"/>
                  <a:pt x="f46" y="f47"/>
                  <a:pt x="f46" y="f47"/>
                </a:cubicBezTo>
                <a:cubicBezTo>
                  <a:pt x="f46" y="f47"/>
                  <a:pt x="f48" y="f8"/>
                  <a:pt x="f48" y="f8"/>
                </a:cubicBezTo>
                <a:cubicBezTo>
                  <a:pt x="f48" y="f8"/>
                  <a:pt x="f49" y="f50"/>
                  <a:pt x="f49" y="f50"/>
                </a:cubicBezTo>
                <a:cubicBezTo>
                  <a:pt x="f49" y="f50"/>
                  <a:pt x="f51" y="f50"/>
                  <a:pt x="f51" y="f50"/>
                </a:cubicBezTo>
                <a:lnTo>
                  <a:pt x="f52" y="f53"/>
                </a:lnTo>
              </a:path>
            </a:pathLst>
          </a:custGeom>
          <a:noFill/>
          <a:ln w="36000">
            <a:solidFill>
              <a:srgbClr val="000000"/>
            </a:solidFill>
            <a:custDash>
              <a:ds d="100000" sp="100000"/>
            </a:custDash>
            <a:round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6" name="Forme libre 25"/>
          <p:cNvSpPr/>
          <p:nvPr/>
        </p:nvSpPr>
        <p:spPr>
          <a:xfrm>
            <a:off x="3497400" y="3782879"/>
            <a:ext cx="2198519" cy="422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excès d'énergie</a:t>
            </a:r>
          </a:p>
        </p:txBody>
      </p:sp>
      <p:sp>
        <p:nvSpPr>
          <p:cNvPr id="27" name="Connecteur droit 26"/>
          <p:cNvSpPr/>
          <p:nvPr/>
        </p:nvSpPr>
        <p:spPr>
          <a:xfrm flipV="1">
            <a:off x="3186000" y="3462119"/>
            <a:ext cx="862199" cy="50796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8" name="Connecteur droit 27"/>
          <p:cNvSpPr/>
          <p:nvPr/>
        </p:nvSpPr>
        <p:spPr>
          <a:xfrm>
            <a:off x="3186000" y="3944880"/>
            <a:ext cx="281159" cy="180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9" name="Forme libre 28"/>
          <p:cNvSpPr/>
          <p:nvPr/>
        </p:nvSpPr>
        <p:spPr>
          <a:xfrm>
            <a:off x="3498840" y="4621320"/>
            <a:ext cx="2217599" cy="422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déficit d'énergie</a:t>
            </a:r>
          </a:p>
        </p:txBody>
      </p:sp>
      <p:sp>
        <p:nvSpPr>
          <p:cNvPr id="30" name="Connecteur droit 29"/>
          <p:cNvSpPr/>
          <p:nvPr/>
        </p:nvSpPr>
        <p:spPr>
          <a:xfrm flipV="1">
            <a:off x="5502240" y="4616280"/>
            <a:ext cx="2043000" cy="23976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1" name="Connecteur droit 30"/>
          <p:cNvSpPr/>
          <p:nvPr/>
        </p:nvSpPr>
        <p:spPr>
          <a:xfrm flipH="1" flipV="1">
            <a:off x="1351080" y="4437000"/>
            <a:ext cx="2084399" cy="41904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78000" y="2087640"/>
            <a:ext cx="9896400" cy="50925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rme libre 2"/>
          <p:cNvSpPr/>
          <p:nvPr/>
        </p:nvSpPr>
        <p:spPr>
          <a:xfrm>
            <a:off x="304920" y="324000"/>
            <a:ext cx="10153440" cy="1320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224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600" b="0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La circulation générale atmosphérique vue à travers la distribution spatiale de la végétation</a:t>
            </a:r>
          </a:p>
        </p:txBody>
      </p:sp>
      <p:sp>
        <p:nvSpPr>
          <p:cNvPr id="4" name="Connecteur droit 3"/>
          <p:cNvSpPr/>
          <p:nvPr/>
        </p:nvSpPr>
        <p:spPr>
          <a:xfrm>
            <a:off x="233280" y="1619280"/>
            <a:ext cx="10153800" cy="1440"/>
          </a:xfrm>
          <a:prstGeom prst="line">
            <a:avLst/>
          </a:prstGeom>
          <a:noFill/>
          <a:ln w="9360">
            <a:solidFill>
              <a:srgbClr val="FFFFFF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5" name="Connecteur droit 4"/>
          <p:cNvSpPr/>
          <p:nvPr/>
        </p:nvSpPr>
        <p:spPr>
          <a:xfrm>
            <a:off x="0" y="4572000"/>
            <a:ext cx="10691640" cy="1440"/>
          </a:xfrm>
          <a:prstGeom prst="line">
            <a:avLst/>
          </a:prstGeom>
          <a:noFill/>
          <a:ln w="9360">
            <a:solidFill>
              <a:srgbClr val="FFFFFF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6" name="Connecteur droit 5"/>
          <p:cNvSpPr/>
          <p:nvPr/>
        </p:nvSpPr>
        <p:spPr>
          <a:xfrm>
            <a:off x="233280" y="3780000"/>
            <a:ext cx="10692000" cy="1440"/>
          </a:xfrm>
          <a:prstGeom prst="line">
            <a:avLst/>
          </a:prstGeom>
          <a:noFill/>
          <a:ln w="9360">
            <a:solidFill>
              <a:srgbClr val="FFFFFF"/>
            </a:solidFill>
            <a:custDash>
              <a:ds d="4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7" name="Connecteur droit 6"/>
          <p:cNvSpPr/>
          <p:nvPr/>
        </p:nvSpPr>
        <p:spPr>
          <a:xfrm>
            <a:off x="216000" y="5435640"/>
            <a:ext cx="10691640" cy="1440"/>
          </a:xfrm>
          <a:prstGeom prst="line">
            <a:avLst/>
          </a:prstGeom>
          <a:noFill/>
          <a:ln w="9360">
            <a:solidFill>
              <a:srgbClr val="FFFFFF"/>
            </a:solidFill>
            <a:custDash>
              <a:ds d="4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8" name="Connecteur droit 7"/>
          <p:cNvSpPr/>
          <p:nvPr/>
        </p:nvSpPr>
        <p:spPr>
          <a:xfrm>
            <a:off x="216000" y="6300720"/>
            <a:ext cx="10691640" cy="1800"/>
          </a:xfrm>
          <a:prstGeom prst="line">
            <a:avLst/>
          </a:prstGeom>
          <a:noFill/>
          <a:ln w="9360">
            <a:solidFill>
              <a:srgbClr val="FFFFFF"/>
            </a:solidFill>
            <a:custDash>
              <a:ds d="4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9" name="Connecteur droit 8"/>
          <p:cNvSpPr/>
          <p:nvPr/>
        </p:nvSpPr>
        <p:spPr>
          <a:xfrm>
            <a:off x="127080" y="2987640"/>
            <a:ext cx="10691640" cy="1800"/>
          </a:xfrm>
          <a:prstGeom prst="line">
            <a:avLst/>
          </a:prstGeom>
          <a:noFill/>
          <a:ln w="9360">
            <a:solidFill>
              <a:srgbClr val="FFFFFF"/>
            </a:solidFill>
            <a:custDash>
              <a:ds d="4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0" name="Forme libre 9"/>
          <p:cNvSpPr/>
          <p:nvPr/>
        </p:nvSpPr>
        <p:spPr>
          <a:xfrm>
            <a:off x="10314000" y="4379760"/>
            <a:ext cx="576360" cy="375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99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0°</a:t>
            </a:r>
          </a:p>
        </p:txBody>
      </p:sp>
      <p:sp>
        <p:nvSpPr>
          <p:cNvPr id="11" name="Forme libre 10"/>
          <p:cNvSpPr/>
          <p:nvPr/>
        </p:nvSpPr>
        <p:spPr>
          <a:xfrm>
            <a:off x="10242720" y="3635279"/>
            <a:ext cx="576000" cy="375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99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30°</a:t>
            </a:r>
          </a:p>
        </p:txBody>
      </p:sp>
      <p:sp>
        <p:nvSpPr>
          <p:cNvPr id="12" name="Forme libre 11"/>
          <p:cNvSpPr/>
          <p:nvPr/>
        </p:nvSpPr>
        <p:spPr>
          <a:xfrm>
            <a:off x="10242720" y="5292720"/>
            <a:ext cx="576000" cy="375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99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30°</a:t>
            </a:r>
          </a:p>
        </p:txBody>
      </p:sp>
      <p:sp>
        <p:nvSpPr>
          <p:cNvPr id="13" name="Forme libre 12"/>
          <p:cNvSpPr/>
          <p:nvPr/>
        </p:nvSpPr>
        <p:spPr>
          <a:xfrm>
            <a:off x="10242720" y="2771640"/>
            <a:ext cx="576000" cy="375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99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60°</a:t>
            </a:r>
          </a:p>
        </p:txBody>
      </p:sp>
      <p:sp>
        <p:nvSpPr>
          <p:cNvPr id="14" name="Forme libre 13"/>
          <p:cNvSpPr/>
          <p:nvPr/>
        </p:nvSpPr>
        <p:spPr>
          <a:xfrm>
            <a:off x="10242720" y="6156360"/>
            <a:ext cx="576000" cy="375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99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60°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3920" y="1415880"/>
            <a:ext cx="10220400" cy="53215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rme libre 2"/>
          <p:cNvSpPr/>
          <p:nvPr/>
        </p:nvSpPr>
        <p:spPr>
          <a:xfrm>
            <a:off x="3056400" y="539640"/>
            <a:ext cx="4543920" cy="422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0" tIns="0" rIns="0" bIns="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Météosat canal vapeur d'eau 29 Mars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23799" y="2068560"/>
            <a:ext cx="3121200" cy="2254320"/>
          </a:xfrm>
          <a:custGeom>
            <a:avLst/>
            <a:gdLst>
              <a:gd name="f0" fmla="val 0"/>
              <a:gd name="f1" fmla="val 1873"/>
              <a:gd name="f2" fmla="val 6184"/>
              <a:gd name="f3" fmla="val 1768"/>
              <a:gd name="f4" fmla="val 6049"/>
              <a:gd name="f5" fmla="val 1680"/>
              <a:gd name="f6" fmla="val 5588"/>
              <a:gd name="f7" fmla="val 1623"/>
              <a:gd name="f8" fmla="val 5353"/>
              <a:gd name="f9" fmla="val 1566"/>
              <a:gd name="f10" fmla="val 5118"/>
              <a:gd name="f11" fmla="val 1580"/>
              <a:gd name="f12" fmla="val 5022"/>
              <a:gd name="f13" fmla="val 1561"/>
              <a:gd name="f14" fmla="val 4769"/>
              <a:gd name="f15" fmla="val 1543"/>
              <a:gd name="f16" fmla="val 4515"/>
              <a:gd name="f17" fmla="val 1530"/>
              <a:gd name="f18" fmla="val 4114"/>
              <a:gd name="f19" fmla="val 1499"/>
              <a:gd name="f20" fmla="val 3832"/>
              <a:gd name="f21" fmla="val 1474"/>
              <a:gd name="f22" fmla="val 3548"/>
              <a:gd name="f23" fmla="val 1479"/>
              <a:gd name="f24" fmla="val 3325"/>
              <a:gd name="f25" fmla="val 1405"/>
              <a:gd name="f26" fmla="val 3083"/>
              <a:gd name="f27" fmla="val 1331"/>
              <a:gd name="f28" fmla="val 2842"/>
              <a:gd name="f29" fmla="val 1149"/>
              <a:gd name="f30" fmla="val 2546"/>
              <a:gd name="f31" fmla="val 1055"/>
              <a:gd name="f32" fmla="val 2363"/>
              <a:gd name="f33" fmla="val 961"/>
              <a:gd name="f34" fmla="val 2180"/>
              <a:gd name="f35" fmla="val 943"/>
              <a:gd name="f36" fmla="val 2098"/>
              <a:gd name="f37" fmla="val 849"/>
              <a:gd name="f38" fmla="val 1974"/>
              <a:gd name="f39" fmla="val 762"/>
              <a:gd name="f40" fmla="val 1851"/>
              <a:gd name="f41" fmla="val 605"/>
              <a:gd name="f42" fmla="val 1726"/>
              <a:gd name="f43" fmla="val 524"/>
              <a:gd name="f44" fmla="val 1638"/>
              <a:gd name="f45" fmla="val 443"/>
              <a:gd name="f46" fmla="val 1550"/>
              <a:gd name="f47" fmla="val 442"/>
              <a:gd name="f48" fmla="val 1538"/>
              <a:gd name="f49" fmla="val 361"/>
              <a:gd name="f50" fmla="val 1426"/>
              <a:gd name="f51" fmla="val 280"/>
              <a:gd name="f52" fmla="val 1315"/>
              <a:gd name="f53" fmla="val 1102"/>
              <a:gd name="f54" fmla="val 18"/>
              <a:gd name="f55" fmla="val 949"/>
              <a:gd name="f56" fmla="val 37"/>
              <a:gd name="f57" fmla="val 796"/>
              <a:gd name="f58" fmla="val 324"/>
              <a:gd name="f59" fmla="val 601"/>
              <a:gd name="f60" fmla="val 480"/>
              <a:gd name="f61" fmla="val 500"/>
              <a:gd name="f62" fmla="val 637"/>
              <a:gd name="f63" fmla="val 400"/>
              <a:gd name="f64" fmla="val 737"/>
              <a:gd name="f65" fmla="val 377"/>
              <a:gd name="f66" fmla="val 329"/>
              <a:gd name="f67" fmla="val 1155"/>
              <a:gd name="f68" fmla="val 282"/>
              <a:gd name="f69" fmla="val 259"/>
              <a:gd name="f70" fmla="val 1723"/>
              <a:gd name="f71" fmla="val 206"/>
              <a:gd name="f72" fmla="val 1923"/>
              <a:gd name="f73" fmla="val 153"/>
              <a:gd name="f74" fmla="val 2111"/>
              <a:gd name="f75" fmla="val 11"/>
              <a:gd name="f76" fmla="val 2248"/>
              <a:gd name="f77" fmla="val 22"/>
              <a:gd name="f78" fmla="val 224"/>
              <a:gd name="f79" fmla="val 2554"/>
              <a:gd name="f80" fmla="val 277"/>
              <a:gd name="f81" fmla="val 2866"/>
              <a:gd name="f82" fmla="val 3585"/>
              <a:gd name="f83" fmla="val 3966"/>
              <a:gd name="f84" fmla="val 4340"/>
              <a:gd name="f85" fmla="val 335"/>
              <a:gd name="f86" fmla="val 4503"/>
              <a:gd name="f87" fmla="val 4828"/>
              <a:gd name="f88" fmla="val 5153"/>
              <a:gd name="f89" fmla="val 5346"/>
              <a:gd name="f90" fmla="val 347"/>
              <a:gd name="f91" fmla="val 5928"/>
              <a:gd name="f92" fmla="val 382"/>
              <a:gd name="f93" fmla="val 6510"/>
              <a:gd name="f94" fmla="val 418"/>
              <a:gd name="f95" fmla="val 8008"/>
              <a:gd name="f96" fmla="val 8339"/>
              <a:gd name="f97" fmla="val 542"/>
              <a:gd name="f98" fmla="val 8670"/>
              <a:gd name="f99" fmla="val 643"/>
              <a:gd name="f100" fmla="val 8077"/>
              <a:gd name="f101" fmla="val 872"/>
              <a:gd name="f102" fmla="val 7902"/>
              <a:gd name="f103" fmla="val 972"/>
              <a:gd name="f104" fmla="val 7727"/>
              <a:gd name="f105" fmla="val 1072"/>
              <a:gd name="f106" fmla="val 7501"/>
              <a:gd name="f107" fmla="val 1096"/>
              <a:gd name="f108" fmla="val 7302"/>
              <a:gd name="f109" fmla="val 7102"/>
              <a:gd name="f110" fmla="val 1201"/>
              <a:gd name="f111" fmla="val 6959"/>
              <a:gd name="f112" fmla="val 1238"/>
              <a:gd name="f113" fmla="val 6702"/>
              <a:gd name="f114" fmla="val 1302"/>
              <a:gd name="f115" fmla="val 6445"/>
              <a:gd name="f116" fmla="val 1366"/>
              <a:gd name="f117" fmla="val 6009"/>
              <a:gd name="f118" fmla="val 1467"/>
              <a:gd name="f119" fmla="val 5753"/>
              <a:gd name="f120" fmla="val 1527"/>
              <a:gd name="f121" fmla="val 5497"/>
              <a:gd name="f122" fmla="val 1586"/>
              <a:gd name="f123" fmla="val 5359"/>
              <a:gd name="f124" fmla="val 1597"/>
              <a:gd name="f125" fmla="val 1645"/>
              <a:gd name="f126" fmla="val 4947"/>
              <a:gd name="f127" fmla="val 1692"/>
              <a:gd name="f128" fmla="val 4734"/>
              <a:gd name="f129" fmla="val 1750"/>
              <a:gd name="f130" fmla="val 1798"/>
              <a:gd name="f131" fmla="val 4296"/>
              <a:gd name="f132" fmla="val 1845"/>
              <a:gd name="f133" fmla="val 4042"/>
              <a:gd name="f134" fmla="val 1880"/>
              <a:gd name="f135" fmla="val 3829"/>
              <a:gd name="f136" fmla="val 1939"/>
              <a:gd name="f137" fmla="val 3616"/>
              <a:gd name="f138" fmla="val 1997"/>
              <a:gd name="f139" fmla="val 3417"/>
              <a:gd name="f140" fmla="val 2074"/>
              <a:gd name="f141" fmla="val 3254"/>
              <a:gd name="f142" fmla="val 2140"/>
              <a:gd name="f143" fmla="val 3091"/>
              <a:gd name="f144" fmla="val 2205"/>
              <a:gd name="f145" fmla="val 2980"/>
              <a:gd name="f146" fmla="val 2228"/>
              <a:gd name="f147" fmla="val 2328"/>
              <a:gd name="f148" fmla="val 2753"/>
              <a:gd name="f149" fmla="val 2428"/>
              <a:gd name="f150" fmla="val 2635"/>
              <a:gd name="f151" fmla="val 2605"/>
              <a:gd name="f152" fmla="val 2573"/>
              <a:gd name="f153" fmla="val 2740"/>
              <a:gd name="f154" fmla="val 2510"/>
              <a:gd name="f155" fmla="val 2876"/>
              <a:gd name="f156" fmla="val 2498"/>
              <a:gd name="f157" fmla="val 2971"/>
              <a:gd name="f158" fmla="val 3159"/>
              <a:gd name="f159" fmla="val 3348"/>
              <a:gd name="f160" fmla="val 2530"/>
              <a:gd name="f161" fmla="val 3661"/>
              <a:gd name="f162" fmla="val 3885"/>
              <a:gd name="f163" fmla="val 2586"/>
              <a:gd name="f164" fmla="val 4108"/>
              <a:gd name="f165" fmla="val 2660"/>
              <a:gd name="f166" fmla="val 4350"/>
              <a:gd name="f167" fmla="val 2680"/>
              <a:gd name="f168" fmla="val 4521"/>
              <a:gd name="f169" fmla="val 2699"/>
              <a:gd name="f170" fmla="val 4691"/>
              <a:gd name="f171" fmla="val 2691"/>
              <a:gd name="f172" fmla="val 4751"/>
              <a:gd name="f173" fmla="val 4927"/>
              <a:gd name="f174" fmla="val 2668"/>
              <a:gd name="f175" fmla="val 5104"/>
              <a:gd name="f176" fmla="val 2642"/>
              <a:gd name="f177" fmla="val 5394"/>
              <a:gd name="f178" fmla="val 2579"/>
              <a:gd name="f179" fmla="val 5600"/>
              <a:gd name="f180" fmla="val 5806"/>
              <a:gd name="f181" fmla="val 2386"/>
              <a:gd name="f182" fmla="val 6072"/>
              <a:gd name="f183" fmla="val 2273"/>
              <a:gd name="f184" fmla="val 6166"/>
              <a:gd name="f185" fmla="val 2159"/>
              <a:gd name="f186" fmla="val 6261"/>
              <a:gd name="f187" fmla="val 1954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8671" h="6262">
                <a:moveTo>
                  <a:pt x="f1" y="f2"/>
                </a:moveTo>
                <a:cubicBezTo>
                  <a:pt x="f3" y="f4"/>
                  <a:pt x="f5" y="f6"/>
                  <a:pt x="f7" y="f8"/>
                </a:cubicBezTo>
                <a:cubicBezTo>
                  <a:pt x="f9" y="f10"/>
                  <a:pt x="f11" y="f12"/>
                  <a:pt x="f13" y="f14"/>
                </a:cubicBez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cubicBezTo>
                  <a:pt x="f33" y="f34"/>
                  <a:pt x="f35" y="f36"/>
                  <a:pt x="f37" y="f38"/>
                </a:cubicBezTo>
                <a:cubicBezTo>
                  <a:pt x="f39" y="f40"/>
                  <a:pt x="f41" y="f42"/>
                  <a:pt x="f43" y="f44"/>
                </a:cubicBezTo>
                <a:cubicBezTo>
                  <a:pt x="f45" y="f46"/>
                  <a:pt x="f47" y="f48"/>
                  <a:pt x="f49" y="f50"/>
                </a:cubicBezTo>
                <a:cubicBezTo>
                  <a:pt x="f51" y="f52"/>
                  <a:pt x="f0" y="f53"/>
                  <a:pt x="f54" y="f55"/>
                </a:cubicBezTo>
                <a:cubicBezTo>
                  <a:pt x="f56" y="f57"/>
                  <a:pt x="f58" y="f59"/>
                  <a:pt x="f60" y="f61"/>
                </a:cubicBezTo>
                <a:cubicBezTo>
                  <a:pt x="f62" y="f63"/>
                  <a:pt x="f64" y="f65"/>
                  <a:pt x="f55" y="f66"/>
                </a:cubicBezTo>
                <a:cubicBezTo>
                  <a:pt x="f67" y="f68"/>
                  <a:pt x="f17" y="f69"/>
                  <a:pt x="f70" y="f71"/>
                </a:cubicBezTo>
                <a:cubicBezTo>
                  <a:pt x="f72" y="f73"/>
                  <a:pt x="f38" y="f0"/>
                  <a:pt x="f74" y="f75"/>
                </a:cubicBezTo>
                <a:cubicBezTo>
                  <a:pt x="f76" y="f77"/>
                  <a:pt x="f76" y="f78"/>
                  <a:pt x="f79" y="f80"/>
                </a:cubicBezTo>
                <a:cubicBezTo>
                  <a:pt x="f81" y="f66"/>
                  <a:pt x="f82" y="f58"/>
                  <a:pt x="f83" y="f66"/>
                </a:cubicBezTo>
                <a:cubicBezTo>
                  <a:pt x="f84" y="f85"/>
                  <a:pt x="f86" y="f58"/>
                  <a:pt x="f87" y="f66"/>
                </a:cubicBezTo>
                <a:cubicBezTo>
                  <a:pt x="f88" y="f85"/>
                  <a:pt x="f89" y="f90"/>
                  <a:pt x="f91" y="f92"/>
                </a:cubicBezTo>
                <a:cubicBezTo>
                  <a:pt x="f93" y="f94"/>
                  <a:pt x="f95" y="f47"/>
                  <a:pt x="f96" y="f97"/>
                </a:cubicBezTo>
                <a:cubicBezTo>
                  <a:pt x="f98" y="f99"/>
                  <a:pt x="f100" y="f101"/>
                  <a:pt x="f102" y="f103"/>
                </a:cubicBezTo>
                <a:cubicBezTo>
                  <a:pt x="f104" y="f105"/>
                  <a:pt x="f106" y="f107"/>
                  <a:pt x="f108" y="f29"/>
                </a:cubicBezTo>
                <a:cubicBezTo>
                  <a:pt x="f109" y="f110"/>
                  <a:pt x="f111" y="f112"/>
                  <a:pt x="f113" y="f114"/>
                </a:cubicBezTo>
                <a:cubicBezTo>
                  <a:pt x="f115" y="f116"/>
                  <a:pt x="f117" y="f118"/>
                  <a:pt x="f119" y="f120"/>
                </a:cubicBezTo>
                <a:cubicBezTo>
                  <a:pt x="f121" y="f122"/>
                  <a:pt x="f123" y="f124"/>
                  <a:pt x="f88" y="f125"/>
                </a:cubicBezTo>
                <a:cubicBezTo>
                  <a:pt x="f126" y="f127"/>
                  <a:pt x="f128" y="f129"/>
                  <a:pt x="f16" y="f130"/>
                </a:cubicBezTo>
                <a:cubicBezTo>
                  <a:pt x="f131" y="f132"/>
                  <a:pt x="f133" y="f134"/>
                  <a:pt x="f135" y="f136"/>
                </a:cubicBezTo>
                <a:cubicBezTo>
                  <a:pt x="f137" y="f138"/>
                  <a:pt x="f139" y="f140"/>
                  <a:pt x="f141" y="f142"/>
                </a:cubicBezTo>
                <a:cubicBezTo>
                  <a:pt x="f143" y="f144"/>
                  <a:pt x="f145" y="f146"/>
                  <a:pt x="f81" y="f147"/>
                </a:cubicBezTo>
                <a:cubicBezTo>
                  <a:pt x="f148" y="f149"/>
                  <a:pt x="f150" y="f151"/>
                  <a:pt x="f152" y="f153"/>
                </a:cubicBezTo>
                <a:cubicBezTo>
                  <a:pt x="f154" y="f155"/>
                  <a:pt x="f156" y="f157"/>
                  <a:pt x="f156" y="f158"/>
                </a:cubicBezTo>
                <a:cubicBezTo>
                  <a:pt x="f156" y="f159"/>
                  <a:pt x="f160" y="f161"/>
                  <a:pt x="f79" y="f162"/>
                </a:cubicBezTo>
                <a:cubicBezTo>
                  <a:pt x="f163" y="f164"/>
                  <a:pt x="f165" y="f166"/>
                  <a:pt x="f167" y="f168"/>
                </a:cubicBezTo>
                <a:cubicBezTo>
                  <a:pt x="f169" y="f170"/>
                  <a:pt x="f171" y="f172"/>
                  <a:pt x="f167" y="f173"/>
                </a:cubicBezTo>
                <a:cubicBezTo>
                  <a:pt x="f174" y="f175"/>
                  <a:pt x="f176" y="f177"/>
                  <a:pt x="f178" y="f179"/>
                </a:cubicBezTo>
                <a:cubicBezTo>
                  <a:pt x="f154" y="f180"/>
                  <a:pt x="f181" y="f182"/>
                  <a:pt x="f183" y="f184"/>
                </a:cubicBezTo>
                <a:cubicBezTo>
                  <a:pt x="f185" y="f186"/>
                  <a:pt x="f187" y="f2"/>
                  <a:pt x="f1" y="f2"/>
                </a:cubicBez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Forme libre 2"/>
          <p:cNvSpPr/>
          <p:nvPr/>
        </p:nvSpPr>
        <p:spPr>
          <a:xfrm>
            <a:off x="1876320" y="3432239"/>
            <a:ext cx="425520" cy="771480"/>
          </a:xfrm>
          <a:custGeom>
            <a:avLst/>
            <a:gdLst>
              <a:gd name="f0" fmla="val 0"/>
              <a:gd name="f1" fmla="val 86"/>
              <a:gd name="f2" fmla="val 1958"/>
              <a:gd name="f3" fmla="val 45"/>
              <a:gd name="f4" fmla="val 1818"/>
              <a:gd name="f5" fmla="val 154"/>
              <a:gd name="f6" fmla="val 1563"/>
              <a:gd name="f7" fmla="val 146"/>
              <a:gd name="f8" fmla="val 1299"/>
              <a:gd name="f9" fmla="val 139"/>
              <a:gd name="f10" fmla="val 1035"/>
              <a:gd name="f11" fmla="val 552"/>
              <a:gd name="f12" fmla="val 351"/>
              <a:gd name="f13" fmla="val 91"/>
              <a:gd name="f14" fmla="val 149"/>
              <a:gd name="f15" fmla="val 275"/>
              <a:gd name="f16" fmla="val 131"/>
              <a:gd name="f17" fmla="val 451"/>
              <a:gd name="f18" fmla="val 87"/>
              <a:gd name="f19" fmla="val 626"/>
              <a:gd name="f20" fmla="val 43"/>
              <a:gd name="f21" fmla="val 1019"/>
              <a:gd name="f22" fmla="val 1100"/>
              <a:gd name="f23" fmla="val 114"/>
              <a:gd name="f24" fmla="val 1181"/>
              <a:gd name="f25" fmla="val 227"/>
              <a:gd name="f26" fmla="val 992"/>
              <a:gd name="f27" fmla="val 588"/>
              <a:gd name="f28" fmla="val 938"/>
              <a:gd name="f29" fmla="val 799"/>
              <a:gd name="f30" fmla="val 884"/>
              <a:gd name="f31" fmla="val 1010"/>
              <a:gd name="f32" fmla="val 789"/>
              <a:gd name="f33" fmla="val 1185"/>
              <a:gd name="f34" fmla="val 755"/>
              <a:gd name="f35" fmla="val 1378"/>
              <a:gd name="f36" fmla="val 720"/>
              <a:gd name="f37" fmla="val 1572"/>
              <a:gd name="f38" fmla="val 796"/>
              <a:gd name="f39" fmla="val 1835"/>
              <a:gd name="f40" fmla="val 735"/>
              <a:gd name="f41" fmla="val 675"/>
              <a:gd name="f42" fmla="val 2080"/>
              <a:gd name="f43" fmla="val 498"/>
              <a:gd name="f44" fmla="val 2143"/>
              <a:gd name="f45" fmla="val 390"/>
              <a:gd name="f46" fmla="val 282"/>
              <a:gd name="f47" fmla="val 2002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1182" h="2144">
                <a:moveTo>
                  <a:pt x="f1" y="f2"/>
                </a:moveTo>
                <a:cubicBezTo>
                  <a:pt x="f3" y="f4"/>
                  <a:pt x="f5" y="f6"/>
                  <a:pt x="f7" y="f8"/>
                </a:cubicBezTo>
                <a:cubicBezTo>
                  <a:pt x="f9" y="f10"/>
                  <a:pt x="f0" y="f11"/>
                  <a:pt x="f3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0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40" y="f2"/>
                </a:cubicBezTo>
                <a:cubicBezTo>
                  <a:pt x="f41" y="f42"/>
                  <a:pt x="f43" y="f44"/>
                  <a:pt x="f45" y="f44"/>
                </a:cubicBezTo>
                <a:cubicBezTo>
                  <a:pt x="f46" y="f44"/>
                  <a:pt x="f5" y="f47"/>
                  <a:pt x="f1" y="f2"/>
                </a:cubicBez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" name="Forme libre 3"/>
          <p:cNvSpPr/>
          <p:nvPr/>
        </p:nvSpPr>
        <p:spPr>
          <a:xfrm>
            <a:off x="2293920" y="3583080"/>
            <a:ext cx="380880" cy="631800"/>
          </a:xfrm>
          <a:custGeom>
            <a:avLst/>
            <a:gdLst>
              <a:gd name="f0" fmla="val 0"/>
              <a:gd name="f1" fmla="val 87"/>
              <a:gd name="f2" fmla="val 1607"/>
              <a:gd name="f3" fmla="val 47"/>
              <a:gd name="f4" fmla="val 1494"/>
              <a:gd name="f5" fmla="val 155"/>
              <a:gd name="f6" fmla="val 1291"/>
              <a:gd name="f7" fmla="val 148"/>
              <a:gd name="f8" fmla="val 1080"/>
              <a:gd name="f9" fmla="val 142"/>
              <a:gd name="f10" fmla="val 868"/>
              <a:gd name="f11" fmla="val 484"/>
              <a:gd name="f12" fmla="val 322"/>
              <a:gd name="f13" fmla="val 93"/>
              <a:gd name="f14" fmla="val 160"/>
              <a:gd name="f15" fmla="val 303"/>
              <a:gd name="f16" fmla="val 153"/>
              <a:gd name="f17" fmla="val 450"/>
              <a:gd name="f18" fmla="val 111"/>
              <a:gd name="f19" fmla="val 599"/>
              <a:gd name="f20" fmla="val 69"/>
              <a:gd name="f21" fmla="val 854"/>
              <a:gd name="f22" fmla="val 955"/>
              <a:gd name="f23" fmla="val 48"/>
              <a:gd name="f24" fmla="val 1057"/>
              <a:gd name="f25" fmla="val 97"/>
              <a:gd name="f26" fmla="val 1056"/>
              <a:gd name="f27" fmla="val 280"/>
              <a:gd name="f28" fmla="val 385"/>
              <a:gd name="f29" fmla="val 489"/>
              <a:gd name="f30" fmla="val 982"/>
              <a:gd name="f31" fmla="val 553"/>
              <a:gd name="f32" fmla="val 935"/>
              <a:gd name="f33" fmla="val 680"/>
              <a:gd name="f34" fmla="val 887"/>
              <a:gd name="f35" fmla="val 807"/>
              <a:gd name="f36" fmla="val 787"/>
              <a:gd name="f37" fmla="val 990"/>
              <a:gd name="f38" fmla="val 754"/>
              <a:gd name="f39" fmla="val 1144"/>
              <a:gd name="f40" fmla="val 720"/>
              <a:gd name="f41" fmla="val 1298"/>
              <a:gd name="f42" fmla="val 794"/>
              <a:gd name="f43" fmla="val 1508"/>
              <a:gd name="f44" fmla="val 733"/>
              <a:gd name="f45" fmla="val 673"/>
              <a:gd name="f46" fmla="val 1706"/>
              <a:gd name="f47" fmla="val 497"/>
              <a:gd name="f48" fmla="val 1754"/>
              <a:gd name="f49" fmla="val 390"/>
              <a:gd name="f50" fmla="val 283"/>
              <a:gd name="f51" fmla="val 164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1058" h="1755">
                <a:moveTo>
                  <a:pt x="f1" y="f2"/>
                </a:moveTo>
                <a:cubicBezTo>
                  <a:pt x="f3" y="f4"/>
                  <a:pt x="f5" y="f6"/>
                  <a:pt x="f7" y="f8"/>
                </a:cubicBezTo>
                <a:cubicBezTo>
                  <a:pt x="f9" y="f10"/>
                  <a:pt x="f0" y="f11"/>
                  <a:pt x="f3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0"/>
                  <a:pt x="f22" y="f23"/>
                </a:cubicBezTo>
                <a:cubicBezTo>
                  <a:pt x="f24" y="f25"/>
                  <a:pt x="f26" y="f27"/>
                  <a:pt x="f26" y="f28"/>
                </a:cubicBezTo>
                <a:cubicBezTo>
                  <a:pt x="f26" y="f29"/>
                  <a:pt x="f30" y="f31"/>
                  <a:pt x="f32" y="f33"/>
                </a:cubicBezTo>
                <a:cubicBezTo>
                  <a:pt x="f34" y="f35"/>
                  <a:pt x="f36" y="f37"/>
                  <a:pt x="f38" y="f39"/>
                </a:cubicBezTo>
                <a:cubicBezTo>
                  <a:pt x="f40" y="f41"/>
                  <a:pt x="f42" y="f43"/>
                  <a:pt x="f44" y="f2"/>
                </a:cubicBezTo>
                <a:cubicBezTo>
                  <a:pt x="f45" y="f46"/>
                  <a:pt x="f47" y="f48"/>
                  <a:pt x="f49" y="f48"/>
                </a:cubicBezTo>
                <a:cubicBezTo>
                  <a:pt x="f50" y="f48"/>
                  <a:pt x="f5" y="f51"/>
                  <a:pt x="f1" y="f2"/>
                </a:cubicBez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2722680" y="3714840"/>
            <a:ext cx="426960" cy="515879"/>
          </a:xfrm>
          <a:custGeom>
            <a:avLst/>
            <a:gdLst>
              <a:gd name="f0" fmla="val 0"/>
              <a:gd name="f1" fmla="val 88"/>
              <a:gd name="f2" fmla="val 1310"/>
              <a:gd name="f3" fmla="val 47"/>
              <a:gd name="f4" fmla="val 1216"/>
              <a:gd name="f5" fmla="val 156"/>
              <a:gd name="f6" fmla="val 1045"/>
              <a:gd name="f7" fmla="val 148"/>
              <a:gd name="f8" fmla="val 869"/>
              <a:gd name="f9" fmla="val 141"/>
              <a:gd name="f10" fmla="val 693"/>
              <a:gd name="f11" fmla="val 370"/>
              <a:gd name="f12" fmla="val 234"/>
              <a:gd name="f13" fmla="val 93"/>
              <a:gd name="f14" fmla="val 98"/>
              <a:gd name="f15" fmla="val 277"/>
              <a:gd name="f16" fmla="val 87"/>
              <a:gd name="f17" fmla="val 453"/>
              <a:gd name="f18" fmla="val 58"/>
              <a:gd name="f19" fmla="val 631"/>
              <a:gd name="f20" fmla="val 28"/>
              <a:gd name="f21" fmla="val 1023"/>
              <a:gd name="f22" fmla="val 1104"/>
              <a:gd name="f23" fmla="val 75"/>
              <a:gd name="f24" fmla="val 1185"/>
              <a:gd name="f25" fmla="val 151"/>
              <a:gd name="f26" fmla="val 996"/>
              <a:gd name="f27" fmla="val 393"/>
              <a:gd name="f28" fmla="val 943"/>
              <a:gd name="f29" fmla="val 534"/>
              <a:gd name="f30" fmla="val 889"/>
              <a:gd name="f31" fmla="val 675"/>
              <a:gd name="f32" fmla="val 794"/>
              <a:gd name="f33" fmla="val 793"/>
              <a:gd name="f34" fmla="val 759"/>
              <a:gd name="f35" fmla="val 922"/>
              <a:gd name="f36" fmla="val 725"/>
              <a:gd name="f37" fmla="val 1051"/>
              <a:gd name="f38" fmla="val 800"/>
              <a:gd name="f39" fmla="val 1227"/>
              <a:gd name="f40" fmla="val 740"/>
              <a:gd name="f41" fmla="val 679"/>
              <a:gd name="f42" fmla="val 1393"/>
              <a:gd name="f43" fmla="val 500"/>
              <a:gd name="f44" fmla="val 1433"/>
              <a:gd name="f45" fmla="val 392"/>
              <a:gd name="f46" fmla="val 284"/>
              <a:gd name="f47" fmla="val 134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1186" h="1434">
                <a:moveTo>
                  <a:pt x="f1" y="f2"/>
                </a:moveTo>
                <a:cubicBezTo>
                  <a:pt x="f3" y="f4"/>
                  <a:pt x="f5" y="f6"/>
                  <a:pt x="f7" y="f8"/>
                </a:cubicBezTo>
                <a:cubicBezTo>
                  <a:pt x="f9" y="f10"/>
                  <a:pt x="f0" y="f11"/>
                  <a:pt x="f3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0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40" y="f2"/>
                </a:cubicBezTo>
                <a:cubicBezTo>
                  <a:pt x="f41" y="f42"/>
                  <a:pt x="f43" y="f44"/>
                  <a:pt x="f45" y="f44"/>
                </a:cubicBezTo>
                <a:cubicBezTo>
                  <a:pt x="f46" y="f44"/>
                  <a:pt x="f5" y="f47"/>
                  <a:pt x="f1" y="f2"/>
                </a:cubicBez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3230640" y="4106880"/>
            <a:ext cx="806400" cy="190440"/>
          </a:xfrm>
          <a:custGeom>
            <a:avLst/>
            <a:gdLst>
              <a:gd name="f0" fmla="val 0"/>
              <a:gd name="f1" fmla="val 1435"/>
              <a:gd name="f2" fmla="val 511"/>
              <a:gd name="f3" fmla="val 1246"/>
              <a:gd name="f4" fmla="val 505"/>
              <a:gd name="f5" fmla="val 1038"/>
              <a:gd name="f6" fmla="val 429"/>
              <a:gd name="f7" fmla="val 889"/>
              <a:gd name="f8" fmla="val 424"/>
              <a:gd name="f9" fmla="val 740"/>
              <a:gd name="f10" fmla="val 418"/>
              <a:gd name="f11" fmla="val 672"/>
              <a:gd name="f12" fmla="val 529"/>
              <a:gd name="f13" fmla="val 532"/>
              <a:gd name="f14" fmla="val 494"/>
              <a:gd name="f15" fmla="val 391"/>
              <a:gd name="f16" fmla="val 460"/>
              <a:gd name="f17" fmla="val 266"/>
              <a:gd name="f18" fmla="val 17"/>
              <a:gd name="f19" fmla="val 197"/>
              <a:gd name="f20" fmla="val 37"/>
              <a:gd name="f21" fmla="val 127"/>
              <a:gd name="f22" fmla="val 477"/>
              <a:gd name="f23" fmla="val 87"/>
              <a:gd name="f24" fmla="val 57"/>
              <a:gd name="f25" fmla="val 869"/>
              <a:gd name="f26" fmla="val 27"/>
              <a:gd name="f27" fmla="val 1018"/>
              <a:gd name="f28" fmla="val 1178"/>
              <a:gd name="f29" fmla="val 23"/>
              <a:gd name="f30" fmla="val 1340"/>
              <a:gd name="f31" fmla="val 46"/>
              <a:gd name="f32" fmla="val 1483"/>
              <a:gd name="f33" fmla="val 161"/>
              <a:gd name="f34" fmla="val 1646"/>
              <a:gd name="f35" fmla="val 1808"/>
              <a:gd name="f36" fmla="val 232"/>
              <a:gd name="f37" fmla="val 2104"/>
              <a:gd name="f38" fmla="val 186"/>
              <a:gd name="f39" fmla="val 2172"/>
              <a:gd name="f40" fmla="val 2240"/>
              <a:gd name="f41" fmla="val 278"/>
              <a:gd name="f42" fmla="val 2165"/>
              <a:gd name="f43" fmla="val 2043"/>
              <a:gd name="f44" fmla="val 1921"/>
              <a:gd name="f45" fmla="val 524"/>
              <a:gd name="f46" fmla="val 1625"/>
              <a:gd name="f47" fmla="val 51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241" h="530">
                <a:moveTo>
                  <a:pt x="f1" y="f2"/>
                </a:moveTo>
                <a:cubicBezTo>
                  <a:pt x="f3" y="f4"/>
                  <a:pt x="f5" y="f6"/>
                  <a:pt x="f7" y="f8"/>
                </a:cubicBezTo>
                <a:cubicBezTo>
                  <a:pt x="f9" y="f10"/>
                  <a:pt x="f11" y="f12"/>
                  <a:pt x="f13" y="f14"/>
                </a:cubicBezTo>
                <a:cubicBezTo>
                  <a:pt x="f15" y="f16"/>
                  <a:pt x="f0" y="f17"/>
                  <a:pt x="f18" y="f19"/>
                </a:cubicBezTo>
                <a:cubicBezTo>
                  <a:pt x="f20" y="f21"/>
                  <a:pt x="f22" y="f23"/>
                  <a:pt x="f11" y="f24"/>
                </a:cubicBezTo>
                <a:cubicBezTo>
                  <a:pt x="f25" y="f26"/>
                  <a:pt x="f27" y="f0"/>
                  <a:pt x="f28" y="f29"/>
                </a:cubicBezTo>
                <a:cubicBezTo>
                  <a:pt x="f30" y="f31"/>
                  <a:pt x="f32" y="f33"/>
                  <a:pt x="f34" y="f19"/>
                </a:cubicBezTo>
                <a:cubicBezTo>
                  <a:pt x="f35" y="f36"/>
                  <a:pt x="f37" y="f38"/>
                  <a:pt x="f39" y="f36"/>
                </a:cubicBezTo>
                <a:cubicBezTo>
                  <a:pt x="f40" y="f41"/>
                  <a:pt x="f42" y="f6"/>
                  <a:pt x="f43" y="f22"/>
                </a:cubicBezTo>
                <a:cubicBezTo>
                  <a:pt x="f44" y="f45"/>
                  <a:pt x="f46" y="f47"/>
                  <a:pt x="f1" y="f2"/>
                </a:cubicBez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7" name="Connecteur droit 6"/>
          <p:cNvSpPr/>
          <p:nvPr/>
        </p:nvSpPr>
        <p:spPr>
          <a:xfrm>
            <a:off x="800280" y="4100400"/>
            <a:ext cx="9483480" cy="1800"/>
          </a:xfrm>
          <a:prstGeom prst="line">
            <a:avLst/>
          </a:prstGeom>
          <a:noFill/>
          <a:ln w="9360">
            <a:solidFill>
              <a:srgbClr val="000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8" name="Connecteur droit 7"/>
          <p:cNvSpPr/>
          <p:nvPr/>
        </p:nvSpPr>
        <p:spPr>
          <a:xfrm>
            <a:off x="774719" y="4757760"/>
            <a:ext cx="9483841" cy="144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9" name="Connecteur droit 8"/>
          <p:cNvSpPr/>
          <p:nvPr/>
        </p:nvSpPr>
        <p:spPr>
          <a:xfrm>
            <a:off x="657360" y="2006640"/>
            <a:ext cx="9480240" cy="1440"/>
          </a:xfrm>
          <a:prstGeom prst="line">
            <a:avLst/>
          </a:prstGeom>
          <a:noFill/>
          <a:ln w="9360">
            <a:solidFill>
              <a:srgbClr val="000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0" name="Forme libre 9"/>
          <p:cNvSpPr/>
          <p:nvPr/>
        </p:nvSpPr>
        <p:spPr>
          <a:xfrm>
            <a:off x="6264360" y="4097160"/>
            <a:ext cx="365040" cy="190800"/>
          </a:xfrm>
          <a:custGeom>
            <a:avLst/>
            <a:gdLst>
              <a:gd name="f0" fmla="val 0"/>
              <a:gd name="f1" fmla="val 649"/>
              <a:gd name="f2" fmla="val 512"/>
              <a:gd name="f3" fmla="val 564"/>
              <a:gd name="f4" fmla="val 506"/>
              <a:gd name="f5" fmla="val 468"/>
              <a:gd name="f6" fmla="val 430"/>
              <a:gd name="f7" fmla="val 401"/>
              <a:gd name="f8" fmla="val 425"/>
              <a:gd name="f9" fmla="val 335"/>
              <a:gd name="f10" fmla="val 419"/>
              <a:gd name="f11" fmla="val 304"/>
              <a:gd name="f12" fmla="val 530"/>
              <a:gd name="f13" fmla="val 240"/>
              <a:gd name="f14" fmla="val 495"/>
              <a:gd name="f15" fmla="val 175"/>
              <a:gd name="f16" fmla="val 461"/>
              <a:gd name="f17" fmla="val 267"/>
              <a:gd name="f18" fmla="val 8"/>
              <a:gd name="f19" fmla="val 198"/>
              <a:gd name="f20" fmla="val 17"/>
              <a:gd name="f21" fmla="val 128"/>
              <a:gd name="f22" fmla="val 215"/>
              <a:gd name="f23" fmla="val 88"/>
              <a:gd name="f24" fmla="val 58"/>
              <a:gd name="f25" fmla="val 392"/>
              <a:gd name="f26" fmla="val 28"/>
              <a:gd name="f27" fmla="val 459"/>
              <a:gd name="f28" fmla="val 533"/>
              <a:gd name="f29" fmla="val 24"/>
              <a:gd name="f30" fmla="val 605"/>
              <a:gd name="f31" fmla="val 47"/>
              <a:gd name="f32" fmla="val 671"/>
              <a:gd name="f33" fmla="val 162"/>
              <a:gd name="f34" fmla="val 743"/>
              <a:gd name="f35" fmla="val 816"/>
              <a:gd name="f36" fmla="val 233"/>
              <a:gd name="f37" fmla="val 950"/>
              <a:gd name="f38" fmla="val 187"/>
              <a:gd name="f39" fmla="val 982"/>
              <a:gd name="f40" fmla="val 1013"/>
              <a:gd name="f41" fmla="val 279"/>
              <a:gd name="f42" fmla="val 978"/>
              <a:gd name="f43" fmla="val 923"/>
              <a:gd name="f44" fmla="val 478"/>
              <a:gd name="f45" fmla="val 868"/>
              <a:gd name="f46" fmla="val 525"/>
              <a:gd name="f47" fmla="val 734"/>
              <a:gd name="f48" fmla="val 519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1014" h="531">
                <a:moveTo>
                  <a:pt x="f1" y="f2"/>
                </a:moveTo>
                <a:cubicBezTo>
                  <a:pt x="f3" y="f4"/>
                  <a:pt x="f5" y="f6"/>
                  <a:pt x="f7" y="f8"/>
                </a:cubicBezTo>
                <a:cubicBezTo>
                  <a:pt x="f9" y="f10"/>
                  <a:pt x="f11" y="f12"/>
                  <a:pt x="f13" y="f14"/>
                </a:cubicBezTo>
                <a:cubicBezTo>
                  <a:pt x="f15" y="f16"/>
                  <a:pt x="f0" y="f17"/>
                  <a:pt x="f18" y="f19"/>
                </a:cubicBezTo>
                <a:cubicBezTo>
                  <a:pt x="f20" y="f21"/>
                  <a:pt x="f22" y="f23"/>
                  <a:pt x="f11" y="f24"/>
                </a:cubicBezTo>
                <a:cubicBezTo>
                  <a:pt x="f25" y="f26"/>
                  <a:pt x="f27" y="f0"/>
                  <a:pt x="f28" y="f29"/>
                </a:cubicBezTo>
                <a:cubicBezTo>
                  <a:pt x="f30" y="f31"/>
                  <a:pt x="f32" y="f33"/>
                  <a:pt x="f34" y="f19"/>
                </a:cubicBezTo>
                <a:cubicBezTo>
                  <a:pt x="f35" y="f36"/>
                  <a:pt x="f37" y="f38"/>
                  <a:pt x="f39" y="f36"/>
                </a:cubicBezTo>
                <a:cubicBezTo>
                  <a:pt x="f40" y="f41"/>
                  <a:pt x="f42" y="f6"/>
                  <a:pt x="f43" y="f44"/>
                </a:cubicBezTo>
                <a:cubicBezTo>
                  <a:pt x="f45" y="f46"/>
                  <a:pt x="f47" y="f48"/>
                  <a:pt x="f1" y="f2"/>
                </a:cubicBez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1" name="Forme libre 10"/>
          <p:cNvSpPr/>
          <p:nvPr/>
        </p:nvSpPr>
        <p:spPr>
          <a:xfrm>
            <a:off x="7211880" y="4100400"/>
            <a:ext cx="698759" cy="192240"/>
          </a:xfrm>
          <a:custGeom>
            <a:avLst/>
            <a:gdLst>
              <a:gd name="f0" fmla="val 0"/>
              <a:gd name="f1" fmla="val 1244"/>
              <a:gd name="f2" fmla="val 516"/>
              <a:gd name="f3" fmla="val 1081"/>
              <a:gd name="f4" fmla="val 511"/>
              <a:gd name="f5" fmla="val 899"/>
              <a:gd name="f6" fmla="val 435"/>
              <a:gd name="f7" fmla="val 772"/>
              <a:gd name="f8" fmla="val 428"/>
              <a:gd name="f9" fmla="val 643"/>
              <a:gd name="f10" fmla="val 421"/>
              <a:gd name="f11" fmla="val 584"/>
              <a:gd name="f12" fmla="val 534"/>
              <a:gd name="f13" fmla="val 461"/>
              <a:gd name="f14" fmla="val 499"/>
              <a:gd name="f15" fmla="val 339"/>
              <a:gd name="f16" fmla="val 463"/>
              <a:gd name="f17" fmla="val 270"/>
              <a:gd name="f18" fmla="val 16"/>
              <a:gd name="f19" fmla="val 200"/>
              <a:gd name="f20" fmla="val 33"/>
              <a:gd name="f21" fmla="val 129"/>
              <a:gd name="f22" fmla="val 413"/>
              <a:gd name="f23" fmla="val 87"/>
              <a:gd name="f24" fmla="val 59"/>
              <a:gd name="f25" fmla="val 754"/>
              <a:gd name="f26" fmla="val 30"/>
              <a:gd name="f27" fmla="val 882"/>
              <a:gd name="f28" fmla="val 1022"/>
              <a:gd name="f29" fmla="val 23"/>
              <a:gd name="f30" fmla="val 1162"/>
              <a:gd name="f31" fmla="val 47"/>
              <a:gd name="f32" fmla="val 1285"/>
              <a:gd name="f33" fmla="val 165"/>
              <a:gd name="f34" fmla="val 1426"/>
              <a:gd name="f35" fmla="val 1565"/>
              <a:gd name="f36" fmla="val 235"/>
              <a:gd name="f37" fmla="val 1823"/>
              <a:gd name="f38" fmla="val 188"/>
              <a:gd name="f39" fmla="val 1882"/>
              <a:gd name="f40" fmla="val 1941"/>
              <a:gd name="f41" fmla="val 283"/>
              <a:gd name="f42" fmla="val 1876"/>
              <a:gd name="f43" fmla="val 1771"/>
              <a:gd name="f44" fmla="val 481"/>
              <a:gd name="f45" fmla="val 1666"/>
              <a:gd name="f46" fmla="val 527"/>
              <a:gd name="f47" fmla="val 1408"/>
              <a:gd name="f48" fmla="val 523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1942" h="535">
                <a:moveTo>
                  <a:pt x="f1" y="f2"/>
                </a:moveTo>
                <a:cubicBezTo>
                  <a:pt x="f3" y="f4"/>
                  <a:pt x="f5" y="f6"/>
                  <a:pt x="f7" y="f8"/>
                </a:cubicBezTo>
                <a:cubicBezTo>
                  <a:pt x="f9" y="f10"/>
                  <a:pt x="f11" y="f12"/>
                  <a:pt x="f13" y="f14"/>
                </a:cubicBezTo>
                <a:cubicBezTo>
                  <a:pt x="f15" y="f16"/>
                  <a:pt x="f0" y="f17"/>
                  <a:pt x="f18" y="f19"/>
                </a:cubicBezTo>
                <a:cubicBezTo>
                  <a:pt x="f20" y="f21"/>
                  <a:pt x="f22" y="f23"/>
                  <a:pt x="f11" y="f24"/>
                </a:cubicBezTo>
                <a:cubicBezTo>
                  <a:pt x="f25" y="f26"/>
                  <a:pt x="f27" y="f0"/>
                  <a:pt x="f28" y="f29"/>
                </a:cubicBezTo>
                <a:cubicBezTo>
                  <a:pt x="f30" y="f31"/>
                  <a:pt x="f32" y="f33"/>
                  <a:pt x="f34" y="f19"/>
                </a:cubicBezTo>
                <a:cubicBezTo>
                  <a:pt x="f35" y="f36"/>
                  <a:pt x="f37" y="f38"/>
                  <a:pt x="f39" y="f36"/>
                </a:cubicBezTo>
                <a:cubicBezTo>
                  <a:pt x="f40" y="f41"/>
                  <a:pt x="f42" y="f6"/>
                  <a:pt x="f43" y="f44"/>
                </a:cubicBezTo>
                <a:cubicBezTo>
                  <a:pt x="f45" y="f46"/>
                  <a:pt x="f47" y="f48"/>
                  <a:pt x="f1" y="f2"/>
                </a:cubicBez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2" name="Forme libre 11"/>
          <p:cNvSpPr/>
          <p:nvPr/>
        </p:nvSpPr>
        <p:spPr>
          <a:xfrm>
            <a:off x="6750000" y="4097160"/>
            <a:ext cx="362160" cy="190800"/>
          </a:xfrm>
          <a:custGeom>
            <a:avLst/>
            <a:gdLst>
              <a:gd name="f0" fmla="val 0"/>
              <a:gd name="f1" fmla="val 644"/>
              <a:gd name="f2" fmla="val 512"/>
              <a:gd name="f3" fmla="val 560"/>
              <a:gd name="f4" fmla="val 506"/>
              <a:gd name="f5" fmla="val 466"/>
              <a:gd name="f6" fmla="val 430"/>
              <a:gd name="f7" fmla="val 400"/>
              <a:gd name="f8" fmla="val 425"/>
              <a:gd name="f9" fmla="val 332"/>
              <a:gd name="f10" fmla="val 419"/>
              <a:gd name="f11" fmla="val 301"/>
              <a:gd name="f12" fmla="val 530"/>
              <a:gd name="f13" fmla="val 237"/>
              <a:gd name="f14" fmla="val 495"/>
              <a:gd name="f15" fmla="val 173"/>
              <a:gd name="f16" fmla="val 461"/>
              <a:gd name="f17" fmla="val 267"/>
              <a:gd name="f18" fmla="val 8"/>
              <a:gd name="f19" fmla="val 198"/>
              <a:gd name="f20" fmla="val 17"/>
              <a:gd name="f21" fmla="val 128"/>
              <a:gd name="f22" fmla="val 213"/>
              <a:gd name="f23" fmla="val 88"/>
              <a:gd name="f24" fmla="val 58"/>
              <a:gd name="f25" fmla="val 390"/>
              <a:gd name="f26" fmla="val 28"/>
              <a:gd name="f27" fmla="val 457"/>
              <a:gd name="f28" fmla="val 529"/>
              <a:gd name="f29" fmla="val 24"/>
              <a:gd name="f30" fmla="val 602"/>
              <a:gd name="f31" fmla="val 47"/>
              <a:gd name="f32" fmla="val 665"/>
              <a:gd name="f33" fmla="val 162"/>
              <a:gd name="f34" fmla="val 740"/>
              <a:gd name="f35" fmla="val 812"/>
              <a:gd name="f36" fmla="val 233"/>
              <a:gd name="f37" fmla="val 945"/>
              <a:gd name="f38" fmla="val 187"/>
              <a:gd name="f39" fmla="val 975"/>
              <a:gd name="f40" fmla="val 1005"/>
              <a:gd name="f41" fmla="val 279"/>
              <a:gd name="f42" fmla="val 972"/>
              <a:gd name="f43" fmla="val 918"/>
              <a:gd name="f44" fmla="val 478"/>
              <a:gd name="f45" fmla="val 864"/>
              <a:gd name="f46" fmla="val 525"/>
              <a:gd name="f47" fmla="val 730"/>
              <a:gd name="f48" fmla="val 519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1006" h="531">
                <a:moveTo>
                  <a:pt x="f1" y="f2"/>
                </a:moveTo>
                <a:cubicBezTo>
                  <a:pt x="f3" y="f4"/>
                  <a:pt x="f5" y="f6"/>
                  <a:pt x="f7" y="f8"/>
                </a:cubicBezTo>
                <a:cubicBezTo>
                  <a:pt x="f9" y="f10"/>
                  <a:pt x="f11" y="f12"/>
                  <a:pt x="f13" y="f14"/>
                </a:cubicBezTo>
                <a:cubicBezTo>
                  <a:pt x="f15" y="f16"/>
                  <a:pt x="f0" y="f17"/>
                  <a:pt x="f18" y="f19"/>
                </a:cubicBezTo>
                <a:cubicBezTo>
                  <a:pt x="f20" y="f21"/>
                  <a:pt x="f22" y="f23"/>
                  <a:pt x="f11" y="f24"/>
                </a:cubicBezTo>
                <a:cubicBezTo>
                  <a:pt x="f25" y="f26"/>
                  <a:pt x="f27" y="f0"/>
                  <a:pt x="f28" y="f29"/>
                </a:cubicBezTo>
                <a:cubicBezTo>
                  <a:pt x="f30" y="f31"/>
                  <a:pt x="f32" y="f33"/>
                  <a:pt x="f34" y="f19"/>
                </a:cubicBezTo>
                <a:cubicBezTo>
                  <a:pt x="f35" y="f36"/>
                  <a:pt x="f37" y="f38"/>
                  <a:pt x="f39" y="f36"/>
                </a:cubicBezTo>
                <a:cubicBezTo>
                  <a:pt x="f40" y="f41"/>
                  <a:pt x="f42" y="f6"/>
                  <a:pt x="f43" y="f44"/>
                </a:cubicBezTo>
                <a:cubicBezTo>
                  <a:pt x="f45" y="f46"/>
                  <a:pt x="f47" y="f48"/>
                  <a:pt x="f1" y="f2"/>
                </a:cubicBez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3" name="Forme libre 12"/>
          <p:cNvSpPr/>
          <p:nvPr/>
        </p:nvSpPr>
        <p:spPr>
          <a:xfrm>
            <a:off x="8037360" y="4100400"/>
            <a:ext cx="360359" cy="192240"/>
          </a:xfrm>
          <a:custGeom>
            <a:avLst/>
            <a:gdLst>
              <a:gd name="f0" fmla="val 0"/>
              <a:gd name="f1" fmla="val 640"/>
              <a:gd name="f2" fmla="val 516"/>
              <a:gd name="f3" fmla="val 556"/>
              <a:gd name="f4" fmla="val 511"/>
              <a:gd name="f5" fmla="val 462"/>
              <a:gd name="f6" fmla="val 435"/>
              <a:gd name="f7" fmla="val 397"/>
              <a:gd name="f8" fmla="val 428"/>
              <a:gd name="f9" fmla="val 330"/>
              <a:gd name="f10" fmla="val 421"/>
              <a:gd name="f11" fmla="val 300"/>
              <a:gd name="f12" fmla="val 534"/>
              <a:gd name="f13" fmla="val 236"/>
              <a:gd name="f14" fmla="val 499"/>
              <a:gd name="f15" fmla="val 172"/>
              <a:gd name="f16" fmla="val 463"/>
              <a:gd name="f17" fmla="val 270"/>
              <a:gd name="f18" fmla="val 8"/>
              <a:gd name="f19" fmla="val 200"/>
              <a:gd name="f20" fmla="val 17"/>
              <a:gd name="f21" fmla="val 129"/>
              <a:gd name="f22" fmla="val 212"/>
              <a:gd name="f23" fmla="val 87"/>
              <a:gd name="f24" fmla="val 59"/>
              <a:gd name="f25" fmla="val 388"/>
              <a:gd name="f26" fmla="val 30"/>
              <a:gd name="f27" fmla="val 454"/>
              <a:gd name="f28" fmla="val 527"/>
              <a:gd name="f29" fmla="val 23"/>
              <a:gd name="f30" fmla="val 599"/>
              <a:gd name="f31" fmla="val 47"/>
              <a:gd name="f32" fmla="val 662"/>
              <a:gd name="f33" fmla="val 165"/>
              <a:gd name="f34" fmla="val 735"/>
              <a:gd name="f35" fmla="val 808"/>
              <a:gd name="f36" fmla="val 235"/>
              <a:gd name="f37" fmla="val 939"/>
              <a:gd name="f38" fmla="val 188"/>
              <a:gd name="f39" fmla="val 970"/>
              <a:gd name="f40" fmla="val 1000"/>
              <a:gd name="f41" fmla="val 283"/>
              <a:gd name="f42" fmla="val 966"/>
              <a:gd name="f43" fmla="val 912"/>
              <a:gd name="f44" fmla="val 481"/>
              <a:gd name="f45" fmla="val 858"/>
              <a:gd name="f46" fmla="val 726"/>
              <a:gd name="f47" fmla="val 523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1001" h="535">
                <a:moveTo>
                  <a:pt x="f1" y="f2"/>
                </a:moveTo>
                <a:cubicBezTo>
                  <a:pt x="f3" y="f4"/>
                  <a:pt x="f5" y="f6"/>
                  <a:pt x="f7" y="f8"/>
                </a:cubicBezTo>
                <a:cubicBezTo>
                  <a:pt x="f9" y="f10"/>
                  <a:pt x="f11" y="f12"/>
                  <a:pt x="f13" y="f14"/>
                </a:cubicBezTo>
                <a:cubicBezTo>
                  <a:pt x="f15" y="f16"/>
                  <a:pt x="f0" y="f17"/>
                  <a:pt x="f18" y="f19"/>
                </a:cubicBezTo>
                <a:cubicBezTo>
                  <a:pt x="f20" y="f21"/>
                  <a:pt x="f22" y="f23"/>
                  <a:pt x="f11" y="f24"/>
                </a:cubicBezTo>
                <a:cubicBezTo>
                  <a:pt x="f25" y="f26"/>
                  <a:pt x="f27" y="f0"/>
                  <a:pt x="f28" y="f29"/>
                </a:cubicBezTo>
                <a:cubicBezTo>
                  <a:pt x="f30" y="f31"/>
                  <a:pt x="f32" y="f33"/>
                  <a:pt x="f34" y="f19"/>
                </a:cubicBezTo>
                <a:cubicBezTo>
                  <a:pt x="f35" y="f36"/>
                  <a:pt x="f37" y="f38"/>
                  <a:pt x="f39" y="f36"/>
                </a:cubicBezTo>
                <a:cubicBezTo>
                  <a:pt x="f40" y="f41"/>
                  <a:pt x="f42" y="f6"/>
                  <a:pt x="f43" y="f44"/>
                </a:cubicBezTo>
                <a:cubicBezTo>
                  <a:pt x="f45" y="f28"/>
                  <a:pt x="f46" y="f47"/>
                  <a:pt x="f1" y="f2"/>
                </a:cubicBez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4" name="Forme libre 13"/>
          <p:cNvSpPr/>
          <p:nvPr/>
        </p:nvSpPr>
        <p:spPr>
          <a:xfrm>
            <a:off x="7434360" y="1805039"/>
            <a:ext cx="244440" cy="415800"/>
          </a:xfrm>
          <a:custGeom>
            <a:avLst/>
            <a:gdLst>
              <a:gd name="f0" fmla="val 0"/>
              <a:gd name="f1" fmla="val 680"/>
              <a:gd name="f2" fmla="val 672"/>
              <a:gd name="f3" fmla="val 1155"/>
              <a:gd name="f4" fmla="val 558"/>
              <a:gd name="f5" fmla="val 1139"/>
              <a:gd name="f6" fmla="val 464"/>
              <a:gd name="f7" fmla="val 1110"/>
              <a:gd name="f8" fmla="val 385"/>
              <a:gd name="f9" fmla="val 1061"/>
              <a:gd name="f10" fmla="val 325"/>
              <a:gd name="f11" fmla="val 1028"/>
              <a:gd name="f12" fmla="val 291"/>
              <a:gd name="f13" fmla="val 978"/>
              <a:gd name="f14" fmla="val 225"/>
              <a:gd name="f15" fmla="val 949"/>
              <a:gd name="f16" fmla="val 198"/>
              <a:gd name="f17" fmla="val 891"/>
              <a:gd name="f18" fmla="val 184"/>
              <a:gd name="f19" fmla="val 874"/>
              <a:gd name="f20" fmla="val 788"/>
              <a:gd name="f21" fmla="val 784"/>
              <a:gd name="f22" fmla="val 331"/>
              <a:gd name="f23" fmla="val 738"/>
              <a:gd name="f24" fmla="val 345"/>
              <a:gd name="f25" fmla="val 733"/>
              <a:gd name="f26" fmla="val 371"/>
              <a:gd name="f27" fmla="val 730"/>
              <a:gd name="f28" fmla="val 419"/>
              <a:gd name="f29" fmla="val 721"/>
              <a:gd name="f30" fmla="val 725"/>
              <a:gd name="f31" fmla="val 750"/>
              <a:gd name="f32" fmla="val 599"/>
              <a:gd name="f33" fmla="val 759"/>
              <a:gd name="f34" fmla="val 639"/>
              <a:gd name="f35" fmla="val 780"/>
              <a:gd name="f36" fmla="val 679"/>
              <a:gd name="f37" fmla="val 826"/>
              <a:gd name="f38" fmla="val 666"/>
              <a:gd name="f39" fmla="val 854"/>
              <a:gd name="f40" fmla="val 645"/>
              <a:gd name="f41" fmla="val 883"/>
              <a:gd name="f42" fmla="val 572"/>
              <a:gd name="f43" fmla="val 928"/>
              <a:gd name="f44" fmla="val 505"/>
              <a:gd name="f45" fmla="val 937"/>
              <a:gd name="f46" fmla="val 304"/>
              <a:gd name="f47" fmla="val 924"/>
              <a:gd name="f48" fmla="val 921"/>
              <a:gd name="f49" fmla="val 271"/>
              <a:gd name="f50" fmla="val 251"/>
              <a:gd name="f51" fmla="val 817"/>
              <a:gd name="f52" fmla="val 178"/>
              <a:gd name="f53" fmla="val 111"/>
              <a:gd name="f54" fmla="val 84"/>
              <a:gd name="f55" fmla="val 31"/>
              <a:gd name="f56" fmla="val 634"/>
              <a:gd name="f57" fmla="val 581"/>
              <a:gd name="f58" fmla="val 528"/>
              <a:gd name="f59" fmla="val 71"/>
              <a:gd name="f60" fmla="val 444"/>
              <a:gd name="f61" fmla="val 412"/>
              <a:gd name="f62" fmla="val 165"/>
              <a:gd name="f63" fmla="val 396"/>
              <a:gd name="f64" fmla="val 231"/>
              <a:gd name="f65" fmla="val 391"/>
              <a:gd name="f66" fmla="val 285"/>
              <a:gd name="f67" fmla="val 365"/>
              <a:gd name="f68" fmla="val 374"/>
              <a:gd name="f69" fmla="val 491"/>
              <a:gd name="f70" fmla="val 420"/>
              <a:gd name="f71" fmla="val 449"/>
              <a:gd name="f72" fmla="val 524"/>
              <a:gd name="f73" fmla="val 519"/>
              <a:gd name="f74" fmla="val 544"/>
              <a:gd name="f75" fmla="val 439"/>
              <a:gd name="f76" fmla="val 569"/>
              <a:gd name="f77" fmla="val 602"/>
              <a:gd name="f78" fmla="val 619"/>
              <a:gd name="f79" fmla="val 614"/>
              <a:gd name="f80" fmla="val 598"/>
              <a:gd name="f81" fmla="val 357"/>
              <a:gd name="f82" fmla="val 353"/>
              <a:gd name="f83" fmla="val 246"/>
              <a:gd name="f84" fmla="val 11"/>
              <a:gd name="f85" fmla="val 85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680" h="1156">
                <a:moveTo>
                  <a:pt x="f2" y="f3"/>
                </a:moveTo>
                <a:cubicBezTo>
                  <a:pt x="f4" y="f5"/>
                  <a:pt x="f6" y="f7"/>
                  <a:pt x="f8" y="f9"/>
                </a:cubicBezTo>
                <a:cubicBezTo>
                  <a:pt x="f10" y="f11"/>
                  <a:pt x="f12" y="f13"/>
                  <a:pt x="f14" y="f15"/>
                </a:cubicBezTo>
                <a:cubicBezTo>
                  <a:pt x="f16" y="f17"/>
                  <a:pt x="f18" y="f19"/>
                  <a:pt x="f14" y="f20"/>
                </a:cubicBezTo>
                <a:cubicBezTo>
                  <a:pt x="f14" y="f21"/>
                  <a:pt x="f22" y="f23"/>
                  <a:pt x="f24" y="f25"/>
                </a:cubicBezTo>
                <a:cubicBezTo>
                  <a:pt x="f26" y="f27"/>
                  <a:pt x="f28" y="f29"/>
                  <a:pt x="f28" y="f29"/>
                </a:cubicBezTo>
                <a:cubicBezTo>
                  <a:pt x="f6" y="f30"/>
                  <a:pt x="f4" y="f31"/>
                  <a:pt x="f32" y="f33"/>
                </a:cubicBezTo>
                <a:cubicBezTo>
                  <a:pt x="f34" y="f35"/>
                  <a:pt x="f36" y="f37"/>
                  <a:pt x="f38" y="f39"/>
                </a:cubicBezTo>
                <a:cubicBezTo>
                  <a:pt x="f40" y="f41"/>
                  <a:pt x="f42" y="f43"/>
                  <a:pt x="f44" y="f45"/>
                </a:cubicBezTo>
                <a:cubicBezTo>
                  <a:pt x="f46" y="f47"/>
                  <a:pt x="f8" y="f48"/>
                  <a:pt x="f49" y="f19"/>
                </a:cubicBezTo>
                <a:cubicBezTo>
                  <a:pt x="f50" y="f51"/>
                  <a:pt x="f52" y="f35"/>
                  <a:pt x="f53" y="f27"/>
                </a:cubicBezTo>
                <a:cubicBezTo>
                  <a:pt x="f54" y="f1"/>
                  <a:pt x="f55" y="f56"/>
                  <a:pt x="f55" y="f57"/>
                </a:cubicBezTo>
                <a:cubicBezTo>
                  <a:pt x="f55" y="f58"/>
                  <a:pt x="f59" y="f60"/>
                  <a:pt x="f53" y="f61"/>
                </a:cubicBezTo>
                <a:cubicBezTo>
                  <a:pt x="f62" y="f63"/>
                  <a:pt x="f64" y="f65"/>
                  <a:pt x="f66" y="f67"/>
                </a:cubicBezTo>
                <a:cubicBezTo>
                  <a:pt x="f67" y="f68"/>
                  <a:pt x="f6" y="f68"/>
                  <a:pt x="f69" y="f70"/>
                </a:cubicBezTo>
                <a:cubicBezTo>
                  <a:pt x="f44" y="f71"/>
                  <a:pt x="f72" y="f73"/>
                  <a:pt x="f69" y="f74"/>
                </a:cubicBezTo>
                <a:cubicBezTo>
                  <a:pt x="f75" y="f76"/>
                  <a:pt x="f6" y="f77"/>
                  <a:pt x="f26" y="f78"/>
                </a:cubicBezTo>
                <a:cubicBezTo>
                  <a:pt x="f12" y="f79"/>
                  <a:pt x="f18" y="f80"/>
                  <a:pt x="f53" y="f57"/>
                </a:cubicBezTo>
                <a:cubicBezTo>
                  <a:pt x="f53" y="f57"/>
                  <a:pt x="f0" y="f81"/>
                  <a:pt x="f0" y="f82"/>
                </a:cubicBezTo>
                <a:cubicBezTo>
                  <a:pt x="f0" y="f83"/>
                  <a:pt x="f84" y="f85"/>
                  <a:pt x="f84" y="f0"/>
                </a:cubicBez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  <a:tailEnd type="arrow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5" name="Forme libre 14"/>
          <p:cNvSpPr/>
          <p:nvPr/>
        </p:nvSpPr>
        <p:spPr>
          <a:xfrm>
            <a:off x="3532320" y="2719440"/>
            <a:ext cx="512640" cy="509399"/>
          </a:xfrm>
          <a:custGeom>
            <a:avLst/>
            <a:gdLst>
              <a:gd name="f0" fmla="val 0"/>
              <a:gd name="f1" fmla="val 354"/>
              <a:gd name="f2" fmla="val 1414"/>
              <a:gd name="f3" fmla="val 352"/>
              <a:gd name="f4" fmla="val 710"/>
              <a:gd name="f5" fmla="val 1423"/>
              <a:gd name="f6" fmla="val 106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1424" h="1415">
                <a:moveTo>
                  <a:pt x="f1" y="f2"/>
                </a:moveTo>
                <a:lnTo>
                  <a:pt x="f1" y="f3"/>
                </a:lnTo>
                <a:lnTo>
                  <a:pt x="f0" y="f3"/>
                </a:lnTo>
                <a:lnTo>
                  <a:pt x="f4" y="f0"/>
                </a:lnTo>
                <a:lnTo>
                  <a:pt x="f5" y="f3"/>
                </a:lnTo>
                <a:lnTo>
                  <a:pt x="f6" y="f3"/>
                </a:lnTo>
                <a:lnTo>
                  <a:pt x="f6" y="f2"/>
                </a:lnTo>
                <a:lnTo>
                  <a:pt x="f1" y="f2"/>
                </a:ln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6" name="Forme libre 15"/>
          <p:cNvSpPr/>
          <p:nvPr/>
        </p:nvSpPr>
        <p:spPr>
          <a:xfrm>
            <a:off x="3584520" y="4349880"/>
            <a:ext cx="3629160" cy="368279"/>
          </a:xfrm>
          <a:custGeom>
            <a:avLst/>
            <a:gdLst>
              <a:gd name="f0" fmla="val 0"/>
              <a:gd name="f1" fmla="val 10080"/>
              <a:gd name="f2" fmla="val 734"/>
              <a:gd name="f3" fmla="val 1103"/>
              <a:gd name="f4" fmla="val 1022"/>
              <a:gd name="f5" fmla="val 511"/>
              <a:gd name="f6" fmla="val 28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10081" h="1023">
                <a:moveTo>
                  <a:pt x="f1" y="f2"/>
                </a:moveTo>
                <a:lnTo>
                  <a:pt x="f3" y="f2"/>
                </a:lnTo>
                <a:lnTo>
                  <a:pt x="f3" y="f4"/>
                </a:lnTo>
                <a:lnTo>
                  <a:pt x="f0" y="f5"/>
                </a:lnTo>
                <a:lnTo>
                  <a:pt x="f3" y="f0"/>
                </a:lnTo>
                <a:lnTo>
                  <a:pt x="f3" y="f6"/>
                </a:lnTo>
                <a:lnTo>
                  <a:pt x="f1" y="f6"/>
                </a:lnTo>
                <a:lnTo>
                  <a:pt x="f1" y="f2"/>
                </a:ln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882359" y="4146479"/>
            <a:ext cx="708121" cy="297001"/>
            <a:chOff x="882359" y="4146479"/>
            <a:chExt cx="708121" cy="297001"/>
          </a:xfrm>
        </p:grpSpPr>
        <p:sp>
          <p:nvSpPr>
            <p:cNvPr id="18" name="Connecteur droit 17"/>
            <p:cNvSpPr/>
            <p:nvPr/>
          </p:nvSpPr>
          <p:spPr>
            <a:xfrm flipH="1">
              <a:off x="882359" y="4146479"/>
              <a:ext cx="258841" cy="297001"/>
            </a:xfrm>
            <a:prstGeom prst="line">
              <a:avLst/>
            </a:prstGeom>
            <a:noFill/>
            <a:ln w="31680">
              <a:solidFill>
                <a:srgbClr val="3333CC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9" name="Connecteur droit 18"/>
            <p:cNvSpPr/>
            <p:nvPr/>
          </p:nvSpPr>
          <p:spPr>
            <a:xfrm flipH="1">
              <a:off x="995400" y="4146479"/>
              <a:ext cx="257039" cy="297001"/>
            </a:xfrm>
            <a:prstGeom prst="line">
              <a:avLst/>
            </a:prstGeom>
            <a:noFill/>
            <a:ln w="31680">
              <a:solidFill>
                <a:srgbClr val="3333CC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20" name="Connecteur droit 19"/>
            <p:cNvSpPr/>
            <p:nvPr/>
          </p:nvSpPr>
          <p:spPr>
            <a:xfrm flipH="1">
              <a:off x="1106640" y="4146479"/>
              <a:ext cx="258480" cy="297001"/>
            </a:xfrm>
            <a:prstGeom prst="line">
              <a:avLst/>
            </a:prstGeom>
            <a:noFill/>
            <a:ln w="31680">
              <a:solidFill>
                <a:srgbClr val="3333CC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21" name="Connecteur droit 20"/>
            <p:cNvSpPr/>
            <p:nvPr/>
          </p:nvSpPr>
          <p:spPr>
            <a:xfrm flipH="1">
              <a:off x="1219320" y="4146479"/>
              <a:ext cx="258479" cy="297001"/>
            </a:xfrm>
            <a:prstGeom prst="line">
              <a:avLst/>
            </a:prstGeom>
            <a:noFill/>
            <a:ln w="31680">
              <a:solidFill>
                <a:srgbClr val="3333CC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22" name="Connecteur droit 21"/>
            <p:cNvSpPr/>
            <p:nvPr/>
          </p:nvSpPr>
          <p:spPr>
            <a:xfrm flipH="1">
              <a:off x="1333080" y="4146479"/>
              <a:ext cx="257400" cy="297001"/>
            </a:xfrm>
            <a:prstGeom prst="line">
              <a:avLst/>
            </a:prstGeom>
            <a:noFill/>
            <a:ln w="31680">
              <a:solidFill>
                <a:srgbClr val="3333CC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1658519" y="2616120"/>
            <a:ext cx="706681" cy="298440"/>
            <a:chOff x="1658519" y="2616120"/>
            <a:chExt cx="706681" cy="298440"/>
          </a:xfrm>
        </p:grpSpPr>
        <p:sp>
          <p:nvSpPr>
            <p:cNvPr id="24" name="Connecteur droit 23"/>
            <p:cNvSpPr/>
            <p:nvPr/>
          </p:nvSpPr>
          <p:spPr>
            <a:xfrm flipH="1">
              <a:off x="1658519" y="2616120"/>
              <a:ext cx="257400" cy="298440"/>
            </a:xfrm>
            <a:prstGeom prst="line">
              <a:avLst/>
            </a:prstGeom>
            <a:noFill/>
            <a:ln w="31680">
              <a:solidFill>
                <a:srgbClr val="CCCCFF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25" name="Connecteur droit 24"/>
            <p:cNvSpPr/>
            <p:nvPr/>
          </p:nvSpPr>
          <p:spPr>
            <a:xfrm flipH="1">
              <a:off x="1771560" y="2616120"/>
              <a:ext cx="255600" cy="298440"/>
            </a:xfrm>
            <a:prstGeom prst="line">
              <a:avLst/>
            </a:prstGeom>
            <a:noFill/>
            <a:ln w="31680">
              <a:solidFill>
                <a:srgbClr val="CCCCFF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26" name="Connecteur droit 25"/>
            <p:cNvSpPr/>
            <p:nvPr/>
          </p:nvSpPr>
          <p:spPr>
            <a:xfrm flipH="1">
              <a:off x="1882800" y="2616120"/>
              <a:ext cx="257040" cy="298440"/>
            </a:xfrm>
            <a:prstGeom prst="line">
              <a:avLst/>
            </a:prstGeom>
            <a:noFill/>
            <a:ln w="31680">
              <a:solidFill>
                <a:srgbClr val="CCCCFF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27" name="Connecteur droit 26"/>
            <p:cNvSpPr/>
            <p:nvPr/>
          </p:nvSpPr>
          <p:spPr>
            <a:xfrm flipH="1">
              <a:off x="1998719" y="2616120"/>
              <a:ext cx="255601" cy="298440"/>
            </a:xfrm>
            <a:prstGeom prst="line">
              <a:avLst/>
            </a:prstGeom>
            <a:noFill/>
            <a:ln w="31680">
              <a:solidFill>
                <a:srgbClr val="CCCCFF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28" name="Connecteur droit 27"/>
            <p:cNvSpPr/>
            <p:nvPr/>
          </p:nvSpPr>
          <p:spPr>
            <a:xfrm flipH="1">
              <a:off x="2108160" y="2616120"/>
              <a:ext cx="257040" cy="298440"/>
            </a:xfrm>
            <a:prstGeom prst="line">
              <a:avLst/>
            </a:prstGeom>
            <a:noFill/>
            <a:ln w="31680">
              <a:solidFill>
                <a:srgbClr val="CCCCFF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1819439" y="4146479"/>
            <a:ext cx="710641" cy="297001"/>
            <a:chOff x="1819439" y="4146479"/>
            <a:chExt cx="710641" cy="297001"/>
          </a:xfrm>
        </p:grpSpPr>
        <p:sp>
          <p:nvSpPr>
            <p:cNvPr id="30" name="Connecteur droit 29"/>
            <p:cNvSpPr/>
            <p:nvPr/>
          </p:nvSpPr>
          <p:spPr>
            <a:xfrm flipH="1">
              <a:off x="1819439" y="4146479"/>
              <a:ext cx="258481" cy="297001"/>
            </a:xfrm>
            <a:prstGeom prst="line">
              <a:avLst/>
            </a:prstGeom>
            <a:noFill/>
            <a:ln w="31680">
              <a:solidFill>
                <a:srgbClr val="CCCCFF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31" name="Connecteur droit 30"/>
            <p:cNvSpPr/>
            <p:nvPr/>
          </p:nvSpPr>
          <p:spPr>
            <a:xfrm flipH="1">
              <a:off x="1933560" y="4146479"/>
              <a:ext cx="257040" cy="297001"/>
            </a:xfrm>
            <a:prstGeom prst="line">
              <a:avLst/>
            </a:prstGeom>
            <a:noFill/>
            <a:ln w="31680">
              <a:solidFill>
                <a:srgbClr val="CCCCFF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32" name="Connecteur droit 31"/>
            <p:cNvSpPr/>
            <p:nvPr/>
          </p:nvSpPr>
          <p:spPr>
            <a:xfrm flipH="1">
              <a:off x="2044440" y="4146479"/>
              <a:ext cx="258840" cy="297001"/>
            </a:xfrm>
            <a:prstGeom prst="line">
              <a:avLst/>
            </a:prstGeom>
            <a:noFill/>
            <a:ln w="31680">
              <a:solidFill>
                <a:srgbClr val="CCCCFF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33" name="Connecteur droit 32"/>
            <p:cNvSpPr/>
            <p:nvPr/>
          </p:nvSpPr>
          <p:spPr>
            <a:xfrm flipH="1">
              <a:off x="2157120" y="4146479"/>
              <a:ext cx="258840" cy="297001"/>
            </a:xfrm>
            <a:prstGeom prst="line">
              <a:avLst/>
            </a:prstGeom>
            <a:noFill/>
            <a:ln w="31680">
              <a:solidFill>
                <a:srgbClr val="CCCCFF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34" name="Connecteur droit 33"/>
            <p:cNvSpPr/>
            <p:nvPr/>
          </p:nvSpPr>
          <p:spPr>
            <a:xfrm flipH="1">
              <a:off x="2271240" y="4146479"/>
              <a:ext cx="258840" cy="297001"/>
            </a:xfrm>
            <a:prstGeom prst="line">
              <a:avLst/>
            </a:prstGeom>
            <a:noFill/>
            <a:ln w="31680">
              <a:solidFill>
                <a:srgbClr val="CCCCFF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  <p:sp>
        <p:nvSpPr>
          <p:cNvPr id="35" name="Forme libre 34"/>
          <p:cNvSpPr/>
          <p:nvPr/>
        </p:nvSpPr>
        <p:spPr>
          <a:xfrm>
            <a:off x="1216079" y="3127320"/>
            <a:ext cx="7920" cy="135000"/>
          </a:xfrm>
          <a:custGeom>
            <a:avLst/>
            <a:gdLst>
              <a:gd name="f0" fmla="val 0"/>
              <a:gd name="f1" fmla="val 374"/>
              <a:gd name="f2" fmla="val 21"/>
              <a:gd name="f3" fmla="val 292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2" h="375">
                <a:moveTo>
                  <a:pt x="f0" y="f1"/>
                </a:moveTo>
                <a:lnTo>
                  <a:pt x="f2" y="f3"/>
                </a:lnTo>
                <a:lnTo>
                  <a:pt x="f0" y="f0"/>
                </a:ln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  <a:tailEnd type="arrow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6" name="Forme libre 35"/>
          <p:cNvSpPr/>
          <p:nvPr/>
        </p:nvSpPr>
        <p:spPr>
          <a:xfrm>
            <a:off x="2193840" y="2338560"/>
            <a:ext cx="155520" cy="26640"/>
          </a:xfrm>
          <a:custGeom>
            <a:avLst/>
            <a:gdLst>
              <a:gd name="f0" fmla="val 0"/>
              <a:gd name="f1" fmla="val 432"/>
              <a:gd name="f2" fmla="val 73"/>
              <a:gd name="f3" fmla="val 320"/>
              <a:gd name="f4" fmla="val 6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433" h="74">
                <a:moveTo>
                  <a:pt x="f0" y="f0"/>
                </a:moveTo>
                <a:lnTo>
                  <a:pt x="f1" y="f2"/>
                </a:lnTo>
                <a:lnTo>
                  <a:pt x="f3" y="f4"/>
                </a:ln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  <a:tailEnd type="arrow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7" name="Forme libre 36"/>
          <p:cNvSpPr/>
          <p:nvPr/>
        </p:nvSpPr>
        <p:spPr>
          <a:xfrm>
            <a:off x="1827360" y="1692360"/>
            <a:ext cx="245880" cy="414360"/>
          </a:xfrm>
          <a:custGeom>
            <a:avLst/>
            <a:gdLst>
              <a:gd name="f0" fmla="val 180"/>
              <a:gd name="f1" fmla="val 0"/>
              <a:gd name="f2" fmla="val 677"/>
              <a:gd name="f3" fmla="val 1151"/>
              <a:gd name="f4" fmla="val 562"/>
              <a:gd name="f5" fmla="val 1134"/>
              <a:gd name="f6" fmla="val 468"/>
              <a:gd name="f7" fmla="val 1106"/>
              <a:gd name="f8" fmla="val 387"/>
              <a:gd name="f9" fmla="val 1056"/>
              <a:gd name="f10" fmla="val 327"/>
              <a:gd name="f11" fmla="val 1023"/>
              <a:gd name="f12" fmla="val 293"/>
              <a:gd name="f13" fmla="val 974"/>
              <a:gd name="f14" fmla="val 227"/>
              <a:gd name="f15" fmla="val 945"/>
              <a:gd name="f16" fmla="val 200"/>
              <a:gd name="f17" fmla="val 888"/>
              <a:gd name="f18" fmla="val 187"/>
              <a:gd name="f19" fmla="val 871"/>
              <a:gd name="f20" fmla="val 784"/>
              <a:gd name="f21" fmla="val 780"/>
              <a:gd name="f22" fmla="val 334"/>
              <a:gd name="f23" fmla="val 734"/>
              <a:gd name="f24" fmla="val 347"/>
              <a:gd name="f25" fmla="val 731"/>
              <a:gd name="f26" fmla="val 374"/>
              <a:gd name="f27" fmla="val 727"/>
              <a:gd name="f28" fmla="val 422"/>
              <a:gd name="f29" fmla="val 718"/>
              <a:gd name="f30" fmla="val 722"/>
              <a:gd name="f31" fmla="val 748"/>
              <a:gd name="f32" fmla="val 603"/>
              <a:gd name="f33" fmla="val 755"/>
              <a:gd name="f34" fmla="val 643"/>
              <a:gd name="f35" fmla="val 776"/>
              <a:gd name="f36" fmla="val 683"/>
              <a:gd name="f37" fmla="val 821"/>
              <a:gd name="f38" fmla="val 670"/>
              <a:gd name="f39" fmla="val 850"/>
              <a:gd name="f40" fmla="val 650"/>
              <a:gd name="f41" fmla="val 879"/>
              <a:gd name="f42" fmla="val 576"/>
              <a:gd name="f43" fmla="val 924"/>
              <a:gd name="f44" fmla="val 508"/>
              <a:gd name="f45" fmla="val 933"/>
              <a:gd name="f46" fmla="val 307"/>
              <a:gd name="f47" fmla="val 921"/>
              <a:gd name="f48" fmla="val 916"/>
              <a:gd name="f49" fmla="val 274"/>
              <a:gd name="f50" fmla="val 254"/>
              <a:gd name="f51" fmla="val 813"/>
              <a:gd name="f52" fmla="val 112"/>
              <a:gd name="f53" fmla="val 85"/>
              <a:gd name="f54" fmla="val 32"/>
              <a:gd name="f55" fmla="val 632"/>
              <a:gd name="f56" fmla="val 578"/>
              <a:gd name="f57" fmla="val 529"/>
              <a:gd name="f58" fmla="val 72"/>
              <a:gd name="f59" fmla="val 442"/>
              <a:gd name="f60" fmla="val 409"/>
              <a:gd name="f61" fmla="val 166"/>
              <a:gd name="f62" fmla="val 393"/>
              <a:gd name="f63" fmla="val 233"/>
              <a:gd name="f64" fmla="val 388"/>
              <a:gd name="f65" fmla="val 287"/>
              <a:gd name="f66" fmla="val 364"/>
              <a:gd name="f67" fmla="val 368"/>
              <a:gd name="f68" fmla="val 373"/>
              <a:gd name="f69" fmla="val 495"/>
              <a:gd name="f70" fmla="val 418"/>
              <a:gd name="f71" fmla="val 447"/>
              <a:gd name="f72" fmla="val 516"/>
              <a:gd name="f73" fmla="val 541"/>
              <a:gd name="f74" fmla="val 441"/>
              <a:gd name="f75" fmla="val 566"/>
              <a:gd name="f76" fmla="val 599"/>
              <a:gd name="f77" fmla="val 615"/>
              <a:gd name="f78" fmla="val 611"/>
              <a:gd name="f79" fmla="val 594"/>
              <a:gd name="f80" fmla="val 356"/>
              <a:gd name="f81" fmla="val 352"/>
              <a:gd name="f82" fmla="val 245"/>
              <a:gd name="f83" fmla="val 12"/>
              <a:gd name="f84" fmla="val 84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684" h="1152">
                <a:moveTo>
                  <a:pt x="f2" y="f3"/>
                </a:moveTo>
                <a:cubicBezTo>
                  <a:pt x="f4" y="f5"/>
                  <a:pt x="f6" y="f7"/>
                  <a:pt x="f8" y="f9"/>
                </a:cubicBezTo>
                <a:cubicBezTo>
                  <a:pt x="f10" y="f11"/>
                  <a:pt x="f12" y="f13"/>
                  <a:pt x="f14" y="f15"/>
                </a:cubicBezTo>
                <a:cubicBezTo>
                  <a:pt x="f16" y="f17"/>
                  <a:pt x="f18" y="f19"/>
                  <a:pt x="f14" y="f20"/>
                </a:cubicBezTo>
                <a:cubicBezTo>
                  <a:pt x="f14" y="f21"/>
                  <a:pt x="f22" y="f23"/>
                  <a:pt x="f24" y="f25"/>
                </a:cubicBezTo>
                <a:cubicBezTo>
                  <a:pt x="f26" y="f27"/>
                  <a:pt x="f28" y="f29"/>
                  <a:pt x="f28" y="f29"/>
                </a:cubicBezTo>
                <a:cubicBezTo>
                  <a:pt x="f6" y="f30"/>
                  <a:pt x="f4" y="f31"/>
                  <a:pt x="f32" y="f33"/>
                </a:cubicBezTo>
                <a:cubicBezTo>
                  <a:pt x="f34" y="f35"/>
                  <a:pt x="f36" y="f37"/>
                  <a:pt x="f38" y="f39"/>
                </a:cubicBezTo>
                <a:cubicBezTo>
                  <a:pt x="f40" y="f41"/>
                  <a:pt x="f42" y="f43"/>
                  <a:pt x="f44" y="f45"/>
                </a:cubicBezTo>
                <a:cubicBezTo>
                  <a:pt x="f46" y="f47"/>
                  <a:pt x="f8" y="f48"/>
                  <a:pt x="f49" y="f19"/>
                </a:cubicBezTo>
                <a:cubicBezTo>
                  <a:pt x="f50" y="f51"/>
                  <a:pt x="f0" y="f35"/>
                  <a:pt x="f52" y="f27"/>
                </a:cubicBezTo>
                <a:cubicBezTo>
                  <a:pt x="f53" y="f2"/>
                  <a:pt x="f54" y="f55"/>
                  <a:pt x="f54" y="f56"/>
                </a:cubicBezTo>
                <a:cubicBezTo>
                  <a:pt x="f54" y="f57"/>
                  <a:pt x="f58" y="f59"/>
                  <a:pt x="f52" y="f60"/>
                </a:cubicBezTo>
                <a:cubicBezTo>
                  <a:pt x="f61" y="f62"/>
                  <a:pt x="f63" y="f64"/>
                  <a:pt x="f65" y="f66"/>
                </a:cubicBezTo>
                <a:cubicBezTo>
                  <a:pt x="f67" y="f68"/>
                  <a:pt x="f6" y="f68"/>
                  <a:pt x="f69" y="f70"/>
                </a:cubicBezTo>
                <a:cubicBezTo>
                  <a:pt x="f44" y="f71"/>
                  <a:pt x="f57" y="f72"/>
                  <a:pt x="f69" y="f73"/>
                </a:cubicBezTo>
                <a:cubicBezTo>
                  <a:pt x="f74" y="f75"/>
                  <a:pt x="f6" y="f76"/>
                  <a:pt x="f26" y="f77"/>
                </a:cubicBezTo>
                <a:cubicBezTo>
                  <a:pt x="f12" y="f78"/>
                  <a:pt x="f18" y="f79"/>
                  <a:pt x="f52" y="f56"/>
                </a:cubicBezTo>
                <a:cubicBezTo>
                  <a:pt x="f52" y="f56"/>
                  <a:pt x="f1" y="f80"/>
                  <a:pt x="f1" y="f81"/>
                </a:cubicBezTo>
                <a:cubicBezTo>
                  <a:pt x="f1" y="f82"/>
                  <a:pt x="f83" y="f84"/>
                  <a:pt x="f83" y="f1"/>
                </a:cubicBez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  <a:tailEnd type="arrow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grpSp>
        <p:nvGrpSpPr>
          <p:cNvPr id="38" name="Groupe 37"/>
          <p:cNvGrpSpPr/>
          <p:nvPr/>
        </p:nvGrpSpPr>
        <p:grpSpPr>
          <a:xfrm>
            <a:off x="3524399" y="3219839"/>
            <a:ext cx="704880" cy="375840"/>
            <a:chOff x="3524399" y="3219839"/>
            <a:chExt cx="704880" cy="375840"/>
          </a:xfrm>
        </p:grpSpPr>
        <p:sp>
          <p:nvSpPr>
            <p:cNvPr id="39" name="Forme libre 38"/>
            <p:cNvSpPr/>
            <p:nvPr/>
          </p:nvSpPr>
          <p:spPr>
            <a:xfrm>
              <a:off x="3524399" y="3225960"/>
              <a:ext cx="704880" cy="366480"/>
            </a:xfrm>
            <a:custGeom>
              <a:avLst>
                <a:gd name="f0" fmla="val 93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40" name="Groupe 39"/>
            <p:cNvGrpSpPr/>
            <p:nvPr/>
          </p:nvGrpSpPr>
          <p:grpSpPr>
            <a:xfrm>
              <a:off x="3524399" y="3219839"/>
              <a:ext cx="701640" cy="375840"/>
              <a:chOff x="3524399" y="3219839"/>
              <a:chExt cx="701640" cy="375840"/>
            </a:xfrm>
          </p:grpSpPr>
          <p:sp>
            <p:nvSpPr>
              <p:cNvPr id="41" name="Forme libre 40"/>
              <p:cNvSpPr/>
              <p:nvPr/>
            </p:nvSpPr>
            <p:spPr>
              <a:xfrm>
                <a:off x="3524399" y="3225960"/>
                <a:ext cx="701640" cy="363239"/>
              </a:xfrm>
              <a:custGeom>
                <a:avLst>
                  <a:gd name="f0" fmla="val 94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42" name="Groupe 41"/>
              <p:cNvGrpSpPr/>
              <p:nvPr/>
            </p:nvGrpSpPr>
            <p:grpSpPr>
              <a:xfrm>
                <a:off x="3524399" y="3219839"/>
                <a:ext cx="699840" cy="375840"/>
                <a:chOff x="3524399" y="3219839"/>
                <a:chExt cx="699840" cy="375840"/>
              </a:xfrm>
            </p:grpSpPr>
            <p:sp>
              <p:nvSpPr>
                <p:cNvPr id="43" name="Forme libre 42"/>
                <p:cNvSpPr/>
                <p:nvPr/>
              </p:nvSpPr>
              <p:spPr>
                <a:xfrm>
                  <a:off x="3524399" y="3225960"/>
                  <a:ext cx="699840" cy="361799"/>
                </a:xfrm>
                <a:custGeom>
                  <a:avLst>
                    <a:gd name="f0" fmla="val 94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44" name="Groupe 43"/>
                <p:cNvGrpSpPr/>
                <p:nvPr/>
              </p:nvGrpSpPr>
              <p:grpSpPr>
                <a:xfrm>
                  <a:off x="3524399" y="3219839"/>
                  <a:ext cx="699840" cy="375840"/>
                  <a:chOff x="3524399" y="3219839"/>
                  <a:chExt cx="699840" cy="375840"/>
                </a:xfrm>
              </p:grpSpPr>
              <p:sp>
                <p:nvSpPr>
                  <p:cNvPr id="45" name="Forme libre 44"/>
                  <p:cNvSpPr/>
                  <p:nvPr/>
                </p:nvSpPr>
                <p:spPr>
                  <a:xfrm>
                    <a:off x="3524399" y="3225960"/>
                    <a:ext cx="699840" cy="361799"/>
                  </a:xfrm>
                  <a:custGeom>
                    <a:avLst>
                      <a:gd name="f0" fmla="val 94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sp>
                <p:nvSpPr>
                  <p:cNvPr id="46" name="Forme libre 45"/>
                  <p:cNvSpPr/>
                  <p:nvPr/>
                </p:nvSpPr>
                <p:spPr>
                  <a:xfrm>
                    <a:off x="3548520" y="3219839"/>
                    <a:ext cx="653040" cy="375840"/>
                  </a:xfrm>
                  <a:custGeom>
                    <a:avLst>
                      <a:gd name="f0" fmla="val 94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>
                    <a:spAutoFit/>
                  </a:bodyPr>
                  <a:lstStyle/>
                  <a:p>
                    <a:pPr marL="0" marR="0" lvl="0" indent="0" algn="ctr" rtl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r>
                      <a:rPr lang="en-GB" sz="16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rPr>
                      <a:t>Moist</a:t>
                    </a:r>
                  </a:p>
                </p:txBody>
              </p:sp>
            </p:grpSp>
          </p:grpSp>
        </p:grpSp>
      </p:grpSp>
      <p:grpSp>
        <p:nvGrpSpPr>
          <p:cNvPr id="47" name="Groupe 46"/>
          <p:cNvGrpSpPr/>
          <p:nvPr/>
        </p:nvGrpSpPr>
        <p:grpSpPr>
          <a:xfrm>
            <a:off x="909720" y="3533760"/>
            <a:ext cx="220680" cy="322199"/>
            <a:chOff x="909720" y="3533760"/>
            <a:chExt cx="220680" cy="322199"/>
          </a:xfrm>
        </p:grpSpPr>
        <p:sp>
          <p:nvSpPr>
            <p:cNvPr id="48" name="Forme libre 47"/>
            <p:cNvSpPr/>
            <p:nvPr/>
          </p:nvSpPr>
          <p:spPr>
            <a:xfrm>
              <a:off x="909720" y="3693959"/>
              <a:ext cx="220680" cy="162000"/>
            </a:xfrm>
            <a:custGeom>
              <a:avLst/>
              <a:gdLst>
                <a:gd name="f0" fmla="val 0"/>
                <a:gd name="f1" fmla="val 613"/>
                <a:gd name="f2" fmla="val 447"/>
                <a:gd name="f3" fmla="val 307"/>
                <a:gd name="f4" fmla="val 314"/>
                <a:gd name="f5" fmla="val 177"/>
                <a:gd name="f6" fmla="val 222"/>
                <a:gd name="f7" fmla="val 269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614" h="448">
                  <a:moveTo>
                    <a:pt x="f1" y="f2"/>
                  </a:moveTo>
                  <a:cubicBezTo>
                    <a:pt x="f3" y="f2"/>
                    <a:pt x="f0" y="f4"/>
                    <a:pt x="f0" y="f5"/>
                  </a:cubicBezTo>
                  <a:lnTo>
                    <a:pt x="f0" y="f0"/>
                  </a:lnTo>
                  <a:cubicBezTo>
                    <a:pt x="f0" y="f6"/>
                    <a:pt x="f3" y="f7"/>
                    <a:pt x="f1" y="f7"/>
                  </a:cubicBezTo>
                  <a:lnTo>
                    <a:pt x="f1" y="f2"/>
                  </a:lnTo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49" name="Forme libre 48"/>
            <p:cNvSpPr/>
            <p:nvPr/>
          </p:nvSpPr>
          <p:spPr>
            <a:xfrm>
              <a:off x="909720" y="3533760"/>
              <a:ext cx="220680" cy="227160"/>
            </a:xfrm>
            <a:custGeom>
              <a:avLst/>
              <a:gdLst>
                <a:gd name="f0" fmla="val 0"/>
                <a:gd name="f1" fmla="val 449"/>
                <a:gd name="f2" fmla="val 269"/>
                <a:gd name="f3" fmla="val 204"/>
                <a:gd name="f4" fmla="val 90"/>
                <a:gd name="f5" fmla="val 409"/>
                <a:gd name="f6" fmla="val 613"/>
                <a:gd name="f7" fmla="val 177"/>
                <a:gd name="f8" fmla="val 361"/>
                <a:gd name="f9" fmla="val 628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614" h="629">
                  <a:moveTo>
                    <a:pt x="f0" y="f1"/>
                  </a:moveTo>
                  <a:cubicBezTo>
                    <a:pt x="f0" y="f2"/>
                    <a:pt x="f3" y="f4"/>
                    <a:pt x="f5" y="f4"/>
                  </a:cubicBezTo>
                  <a:lnTo>
                    <a:pt x="f5" y="f0"/>
                  </a:lnTo>
                  <a:lnTo>
                    <a:pt x="f6" y="f7"/>
                  </a:lnTo>
                  <a:lnTo>
                    <a:pt x="f5" y="f8"/>
                  </a:lnTo>
                  <a:lnTo>
                    <a:pt x="f5" y="f2"/>
                  </a:lnTo>
                  <a:cubicBezTo>
                    <a:pt x="f3" y="f2"/>
                    <a:pt x="f0" y="f1"/>
                    <a:pt x="f0" y="f9"/>
                  </a:cubicBezTo>
                  <a:lnTo>
                    <a:pt x="f0" y="f1"/>
                  </a:lnTo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  <p:grpSp>
        <p:nvGrpSpPr>
          <p:cNvPr id="50" name="Groupe 49"/>
          <p:cNvGrpSpPr/>
          <p:nvPr/>
        </p:nvGrpSpPr>
        <p:grpSpPr>
          <a:xfrm>
            <a:off x="909720" y="3227400"/>
            <a:ext cx="220680" cy="322200"/>
            <a:chOff x="909720" y="3227400"/>
            <a:chExt cx="220680" cy="322200"/>
          </a:xfrm>
        </p:grpSpPr>
        <p:sp>
          <p:nvSpPr>
            <p:cNvPr id="51" name="Forme libre 50"/>
            <p:cNvSpPr/>
            <p:nvPr/>
          </p:nvSpPr>
          <p:spPr>
            <a:xfrm>
              <a:off x="909720" y="3387600"/>
              <a:ext cx="220680" cy="162000"/>
            </a:xfrm>
            <a:custGeom>
              <a:avLst/>
              <a:gdLst>
                <a:gd name="f0" fmla="val 0"/>
                <a:gd name="f1" fmla="val 449"/>
                <a:gd name="f2" fmla="val 307"/>
                <a:gd name="f3" fmla="val 613"/>
                <a:gd name="f4" fmla="val 316"/>
                <a:gd name="f5" fmla="val 178"/>
                <a:gd name="f6" fmla="val 222"/>
                <a:gd name="f7" fmla="val 27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614" h="450">
                  <a:moveTo>
                    <a:pt x="f0" y="f1"/>
                  </a:moveTo>
                  <a:cubicBezTo>
                    <a:pt x="f2" y="f1"/>
                    <a:pt x="f3" y="f4"/>
                    <a:pt x="f3" y="f5"/>
                  </a:cubicBezTo>
                  <a:lnTo>
                    <a:pt x="f3" y="f0"/>
                  </a:lnTo>
                  <a:cubicBezTo>
                    <a:pt x="f3" y="f6"/>
                    <a:pt x="f2" y="f7"/>
                    <a:pt x="f0" y="f7"/>
                  </a:cubicBezTo>
                  <a:lnTo>
                    <a:pt x="f0" y="f1"/>
                  </a:lnTo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52" name="Forme libre 51"/>
            <p:cNvSpPr/>
            <p:nvPr/>
          </p:nvSpPr>
          <p:spPr>
            <a:xfrm>
              <a:off x="909720" y="3227400"/>
              <a:ext cx="220680" cy="225360"/>
            </a:xfrm>
            <a:custGeom>
              <a:avLst/>
              <a:gdLst>
                <a:gd name="f0" fmla="val 0"/>
                <a:gd name="f1" fmla="val 613"/>
                <a:gd name="f2" fmla="val 448"/>
                <a:gd name="f3" fmla="val 268"/>
                <a:gd name="f4" fmla="val 409"/>
                <a:gd name="f5" fmla="val 89"/>
                <a:gd name="f6" fmla="val 204"/>
                <a:gd name="f7" fmla="val 177"/>
                <a:gd name="f8" fmla="val 359"/>
                <a:gd name="f9" fmla="val 625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614" h="626">
                  <a:moveTo>
                    <a:pt x="f1" y="f2"/>
                  </a:moveTo>
                  <a:cubicBezTo>
                    <a:pt x="f1" y="f3"/>
                    <a:pt x="f4" y="f5"/>
                    <a:pt x="f6" y="f5"/>
                  </a:cubicBezTo>
                  <a:lnTo>
                    <a:pt x="f6" y="f0"/>
                  </a:lnTo>
                  <a:lnTo>
                    <a:pt x="f0" y="f7"/>
                  </a:lnTo>
                  <a:lnTo>
                    <a:pt x="f6" y="f8"/>
                  </a:lnTo>
                  <a:lnTo>
                    <a:pt x="f6" y="f3"/>
                  </a:lnTo>
                  <a:cubicBezTo>
                    <a:pt x="f4" y="f3"/>
                    <a:pt x="f1" y="f2"/>
                    <a:pt x="f1" y="f9"/>
                  </a:cubicBezTo>
                  <a:lnTo>
                    <a:pt x="f1" y="f2"/>
                  </a:lnTo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  <p:grpSp>
        <p:nvGrpSpPr>
          <p:cNvPr id="53" name="Groupe 52"/>
          <p:cNvGrpSpPr/>
          <p:nvPr/>
        </p:nvGrpSpPr>
        <p:grpSpPr>
          <a:xfrm>
            <a:off x="8923320" y="1960200"/>
            <a:ext cx="1211400" cy="341640"/>
            <a:chOff x="8923320" y="1960200"/>
            <a:chExt cx="1211400" cy="341640"/>
          </a:xfrm>
        </p:grpSpPr>
        <p:sp>
          <p:nvSpPr>
            <p:cNvPr id="54" name="Forme libre 53"/>
            <p:cNvSpPr/>
            <p:nvPr/>
          </p:nvSpPr>
          <p:spPr>
            <a:xfrm>
              <a:off x="8923320" y="1971720"/>
              <a:ext cx="1211400" cy="323640"/>
            </a:xfrm>
            <a:custGeom>
              <a:avLst>
                <a:gd name="f0" fmla="val 105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55" name="Groupe 54"/>
            <p:cNvGrpSpPr/>
            <p:nvPr/>
          </p:nvGrpSpPr>
          <p:grpSpPr>
            <a:xfrm>
              <a:off x="8923320" y="1960200"/>
              <a:ext cx="1208159" cy="341640"/>
              <a:chOff x="8923320" y="1960200"/>
              <a:chExt cx="1208159" cy="341640"/>
            </a:xfrm>
          </p:grpSpPr>
          <p:sp>
            <p:nvSpPr>
              <p:cNvPr id="56" name="Forme libre 55"/>
              <p:cNvSpPr/>
              <p:nvPr/>
            </p:nvSpPr>
            <p:spPr>
              <a:xfrm>
                <a:off x="8923320" y="1971720"/>
                <a:ext cx="1208159" cy="320760"/>
              </a:xfrm>
              <a:custGeom>
                <a:avLst>
                  <a:gd name="f0" fmla="val 106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57" name="Groupe 56"/>
              <p:cNvGrpSpPr/>
              <p:nvPr/>
            </p:nvGrpSpPr>
            <p:grpSpPr>
              <a:xfrm>
                <a:off x="8923320" y="1960200"/>
                <a:ext cx="1206359" cy="341640"/>
                <a:chOff x="8923320" y="1960200"/>
                <a:chExt cx="1206359" cy="341640"/>
              </a:xfrm>
            </p:grpSpPr>
            <p:sp>
              <p:nvSpPr>
                <p:cNvPr id="58" name="Forme libre 57"/>
                <p:cNvSpPr/>
                <p:nvPr/>
              </p:nvSpPr>
              <p:spPr>
                <a:xfrm>
                  <a:off x="8923320" y="1971720"/>
                  <a:ext cx="1206359" cy="318960"/>
                </a:xfrm>
                <a:custGeom>
                  <a:avLst>
                    <a:gd name="f0" fmla="val 108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59" name="Groupe 58"/>
                <p:cNvGrpSpPr/>
                <p:nvPr/>
              </p:nvGrpSpPr>
              <p:grpSpPr>
                <a:xfrm>
                  <a:off x="8923320" y="1960200"/>
                  <a:ext cx="1206359" cy="341640"/>
                  <a:chOff x="8923320" y="1960200"/>
                  <a:chExt cx="1206359" cy="341640"/>
                </a:xfrm>
              </p:grpSpPr>
              <p:sp>
                <p:nvSpPr>
                  <p:cNvPr id="60" name="Forme libre 59"/>
                  <p:cNvSpPr/>
                  <p:nvPr/>
                </p:nvSpPr>
                <p:spPr>
                  <a:xfrm>
                    <a:off x="8923320" y="1971720"/>
                    <a:ext cx="1206359" cy="318960"/>
                  </a:xfrm>
                  <a:custGeom>
                    <a:avLst>
                      <a:gd name="f0" fmla="val 108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sp>
                <p:nvSpPr>
                  <p:cNvPr id="61" name="Forme libre 60"/>
                  <p:cNvSpPr/>
                  <p:nvPr/>
                </p:nvSpPr>
                <p:spPr>
                  <a:xfrm>
                    <a:off x="9011880" y="1960200"/>
                    <a:ext cx="1028879" cy="341640"/>
                  </a:xfrm>
                  <a:custGeom>
                    <a:avLst>
                      <a:gd name="f0" fmla="val 108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>
                    <a:spAutoFit/>
                  </a:bodyPr>
                  <a:lstStyle/>
                  <a:p>
                    <a:pPr marL="0" marR="0" lvl="0" indent="0" algn="ctr" rtl="0" hangingPunct="1">
                      <a:lnSpc>
                        <a:spcPct val="9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r>
                      <a:rPr lang="en-GB" sz="1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rPr>
                      <a:t>Tropopause</a:t>
                    </a:r>
                  </a:p>
                </p:txBody>
              </p:sp>
            </p:grpSp>
          </p:grpSp>
        </p:grpSp>
      </p:grpSp>
      <p:grpSp>
        <p:nvGrpSpPr>
          <p:cNvPr id="62" name="Groupe 61"/>
          <p:cNvGrpSpPr/>
          <p:nvPr/>
        </p:nvGrpSpPr>
        <p:grpSpPr>
          <a:xfrm>
            <a:off x="8826480" y="4060800"/>
            <a:ext cx="1478160" cy="340920"/>
            <a:chOff x="8826480" y="4060800"/>
            <a:chExt cx="1478160" cy="340920"/>
          </a:xfrm>
        </p:grpSpPr>
        <p:sp>
          <p:nvSpPr>
            <p:cNvPr id="63" name="Forme libre 62"/>
            <p:cNvSpPr/>
            <p:nvPr/>
          </p:nvSpPr>
          <p:spPr>
            <a:xfrm>
              <a:off x="8826480" y="4071960"/>
              <a:ext cx="1478160" cy="324000"/>
            </a:xfrm>
            <a:custGeom>
              <a:avLst>
                <a:gd name="f0" fmla="val 105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64" name="Groupe 63"/>
            <p:cNvGrpSpPr/>
            <p:nvPr/>
          </p:nvGrpSpPr>
          <p:grpSpPr>
            <a:xfrm>
              <a:off x="8826480" y="4060800"/>
              <a:ext cx="1474919" cy="340920"/>
              <a:chOff x="8826480" y="4060800"/>
              <a:chExt cx="1474919" cy="340920"/>
            </a:xfrm>
          </p:grpSpPr>
          <p:sp>
            <p:nvSpPr>
              <p:cNvPr id="65" name="Forme libre 64"/>
              <p:cNvSpPr/>
              <p:nvPr/>
            </p:nvSpPr>
            <p:spPr>
              <a:xfrm>
                <a:off x="8826480" y="4071960"/>
                <a:ext cx="1474919" cy="320760"/>
              </a:xfrm>
              <a:custGeom>
                <a:avLst>
                  <a:gd name="f0" fmla="val 106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66" name="Groupe 65"/>
              <p:cNvGrpSpPr/>
              <p:nvPr/>
            </p:nvGrpSpPr>
            <p:grpSpPr>
              <a:xfrm>
                <a:off x="8826480" y="4060800"/>
                <a:ext cx="1473119" cy="340920"/>
                <a:chOff x="8826480" y="4060800"/>
                <a:chExt cx="1473119" cy="340920"/>
              </a:xfrm>
            </p:grpSpPr>
            <p:sp>
              <p:nvSpPr>
                <p:cNvPr id="67" name="Forme libre 66"/>
                <p:cNvSpPr/>
                <p:nvPr/>
              </p:nvSpPr>
              <p:spPr>
                <a:xfrm>
                  <a:off x="8826480" y="4071960"/>
                  <a:ext cx="1473119" cy="318960"/>
                </a:xfrm>
                <a:custGeom>
                  <a:avLst>
                    <a:gd name="f0" fmla="val 108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68" name="Groupe 67"/>
                <p:cNvGrpSpPr/>
                <p:nvPr/>
              </p:nvGrpSpPr>
              <p:grpSpPr>
                <a:xfrm>
                  <a:off x="8826480" y="4060800"/>
                  <a:ext cx="1473119" cy="340920"/>
                  <a:chOff x="8826480" y="4060800"/>
                  <a:chExt cx="1473119" cy="340920"/>
                </a:xfrm>
              </p:grpSpPr>
              <p:sp>
                <p:nvSpPr>
                  <p:cNvPr id="69" name="Forme libre 68"/>
                  <p:cNvSpPr/>
                  <p:nvPr/>
                </p:nvSpPr>
                <p:spPr>
                  <a:xfrm>
                    <a:off x="8826480" y="4071960"/>
                    <a:ext cx="1473119" cy="318960"/>
                  </a:xfrm>
                  <a:custGeom>
                    <a:avLst>
                      <a:gd name="f0" fmla="val 108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sp>
                <p:nvSpPr>
                  <p:cNvPr id="70" name="Forme libre 69"/>
                  <p:cNvSpPr/>
                  <p:nvPr/>
                </p:nvSpPr>
                <p:spPr>
                  <a:xfrm>
                    <a:off x="8917200" y="4060800"/>
                    <a:ext cx="1291680" cy="340920"/>
                  </a:xfrm>
                  <a:custGeom>
                    <a:avLst>
                      <a:gd name="f0" fmla="val 108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>
                    <a:spAutoFit/>
                  </a:bodyPr>
                  <a:lstStyle/>
                  <a:p>
                    <a:pPr marL="0" marR="0" lvl="0" indent="0" algn="ctr" rtl="0" hangingPunct="1">
                      <a:lnSpc>
                        <a:spcPct val="9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r>
                      <a:rPr lang="en-GB" sz="1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rPr>
                      <a:t>Boundary layer</a:t>
                    </a:r>
                  </a:p>
                </p:txBody>
              </p:sp>
            </p:grpSp>
          </p:grpSp>
        </p:grpSp>
      </p:grpSp>
      <p:grpSp>
        <p:nvGrpSpPr>
          <p:cNvPr id="71" name="Groupe 70"/>
          <p:cNvGrpSpPr/>
          <p:nvPr/>
        </p:nvGrpSpPr>
        <p:grpSpPr>
          <a:xfrm>
            <a:off x="7550280" y="1625760"/>
            <a:ext cx="477720" cy="340920"/>
            <a:chOff x="7550280" y="1625760"/>
            <a:chExt cx="477720" cy="340920"/>
          </a:xfrm>
        </p:grpSpPr>
        <p:sp>
          <p:nvSpPr>
            <p:cNvPr id="72" name="Forme libre 71"/>
            <p:cNvSpPr/>
            <p:nvPr/>
          </p:nvSpPr>
          <p:spPr>
            <a:xfrm>
              <a:off x="7550280" y="1635120"/>
              <a:ext cx="477720" cy="325440"/>
            </a:xfrm>
            <a:custGeom>
              <a:avLst>
                <a:gd name="f0" fmla="val 105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73" name="Groupe 72"/>
            <p:cNvGrpSpPr/>
            <p:nvPr/>
          </p:nvGrpSpPr>
          <p:grpSpPr>
            <a:xfrm>
              <a:off x="7550280" y="1625760"/>
              <a:ext cx="474480" cy="340920"/>
              <a:chOff x="7550280" y="1625760"/>
              <a:chExt cx="474480" cy="340920"/>
            </a:xfrm>
          </p:grpSpPr>
          <p:sp>
            <p:nvSpPr>
              <p:cNvPr id="74" name="Forme libre 73"/>
              <p:cNvSpPr/>
              <p:nvPr/>
            </p:nvSpPr>
            <p:spPr>
              <a:xfrm>
                <a:off x="7550280" y="1635120"/>
                <a:ext cx="474480" cy="322200"/>
              </a:xfrm>
              <a:custGeom>
                <a:avLst>
                  <a:gd name="f0" fmla="val 106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75" name="Groupe 74"/>
              <p:cNvGrpSpPr/>
              <p:nvPr/>
            </p:nvGrpSpPr>
            <p:grpSpPr>
              <a:xfrm>
                <a:off x="7550280" y="1625760"/>
                <a:ext cx="473040" cy="340920"/>
                <a:chOff x="7550280" y="1625760"/>
                <a:chExt cx="473040" cy="340920"/>
              </a:xfrm>
            </p:grpSpPr>
            <p:sp>
              <p:nvSpPr>
                <p:cNvPr id="76" name="Forme libre 75"/>
                <p:cNvSpPr/>
                <p:nvPr/>
              </p:nvSpPr>
              <p:spPr>
                <a:xfrm>
                  <a:off x="7550280" y="1635120"/>
                  <a:ext cx="473040" cy="322200"/>
                </a:xfrm>
                <a:custGeom>
                  <a:avLst>
                    <a:gd name="f0" fmla="val 106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77" name="Groupe 76"/>
                <p:cNvGrpSpPr/>
                <p:nvPr/>
              </p:nvGrpSpPr>
              <p:grpSpPr>
                <a:xfrm>
                  <a:off x="7550280" y="1625760"/>
                  <a:ext cx="473040" cy="340920"/>
                  <a:chOff x="7550280" y="1625760"/>
                  <a:chExt cx="473040" cy="340920"/>
                </a:xfrm>
              </p:grpSpPr>
              <p:sp>
                <p:nvSpPr>
                  <p:cNvPr id="78" name="Forme libre 77"/>
                  <p:cNvSpPr/>
                  <p:nvPr/>
                </p:nvSpPr>
                <p:spPr>
                  <a:xfrm>
                    <a:off x="7550280" y="1635120"/>
                    <a:ext cx="473040" cy="322200"/>
                  </a:xfrm>
                  <a:custGeom>
                    <a:avLst>
                      <a:gd name="f0" fmla="val 106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sp>
                <p:nvSpPr>
                  <p:cNvPr id="79" name="Forme libre 78"/>
                  <p:cNvSpPr/>
                  <p:nvPr/>
                </p:nvSpPr>
                <p:spPr>
                  <a:xfrm>
                    <a:off x="7558559" y="1625760"/>
                    <a:ext cx="456480" cy="340920"/>
                  </a:xfrm>
                  <a:custGeom>
                    <a:avLst>
                      <a:gd name="f0" fmla="val 106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>
                    <a:spAutoFit/>
                  </a:bodyPr>
                  <a:lstStyle/>
                  <a:p>
                    <a:pPr marL="0" marR="0" lvl="0" indent="0" algn="ctr" rtl="0" hangingPunct="1">
                      <a:lnSpc>
                        <a:spcPct val="9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r>
                      <a:rPr lang="en-GB" sz="1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rPr>
                      <a:t>LW</a:t>
                    </a:r>
                  </a:p>
                </p:txBody>
              </p:sp>
            </p:grpSp>
          </p:grpSp>
        </p:grpSp>
      </p:grpSp>
      <p:grpSp>
        <p:nvGrpSpPr>
          <p:cNvPr id="80" name="Groupe 79"/>
          <p:cNvGrpSpPr/>
          <p:nvPr/>
        </p:nvGrpSpPr>
        <p:grpSpPr>
          <a:xfrm>
            <a:off x="604800" y="1625760"/>
            <a:ext cx="841319" cy="340920"/>
            <a:chOff x="604800" y="1625760"/>
            <a:chExt cx="841319" cy="340920"/>
          </a:xfrm>
        </p:grpSpPr>
        <p:sp>
          <p:nvSpPr>
            <p:cNvPr id="81" name="Forme libre 80"/>
            <p:cNvSpPr/>
            <p:nvPr/>
          </p:nvSpPr>
          <p:spPr>
            <a:xfrm>
              <a:off x="604800" y="1635120"/>
              <a:ext cx="841319" cy="325440"/>
            </a:xfrm>
            <a:custGeom>
              <a:avLst>
                <a:gd name="f0" fmla="val 105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82" name="Groupe 81"/>
            <p:cNvGrpSpPr/>
            <p:nvPr/>
          </p:nvGrpSpPr>
          <p:grpSpPr>
            <a:xfrm>
              <a:off x="604800" y="1625760"/>
              <a:ext cx="838080" cy="340920"/>
              <a:chOff x="604800" y="1625760"/>
              <a:chExt cx="838080" cy="340920"/>
            </a:xfrm>
          </p:grpSpPr>
          <p:sp>
            <p:nvSpPr>
              <p:cNvPr id="83" name="Forme libre 82"/>
              <p:cNvSpPr/>
              <p:nvPr/>
            </p:nvSpPr>
            <p:spPr>
              <a:xfrm>
                <a:off x="604800" y="1635120"/>
                <a:ext cx="838080" cy="322200"/>
              </a:xfrm>
              <a:custGeom>
                <a:avLst>
                  <a:gd name="f0" fmla="val 106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84" name="Groupe 83"/>
              <p:cNvGrpSpPr/>
              <p:nvPr/>
            </p:nvGrpSpPr>
            <p:grpSpPr>
              <a:xfrm>
                <a:off x="604800" y="1625760"/>
                <a:ext cx="836640" cy="340920"/>
                <a:chOff x="604800" y="1625760"/>
                <a:chExt cx="836640" cy="340920"/>
              </a:xfrm>
            </p:grpSpPr>
            <p:sp>
              <p:nvSpPr>
                <p:cNvPr id="85" name="Forme libre 84"/>
                <p:cNvSpPr/>
                <p:nvPr/>
              </p:nvSpPr>
              <p:spPr>
                <a:xfrm>
                  <a:off x="604800" y="1635120"/>
                  <a:ext cx="836640" cy="322200"/>
                </a:xfrm>
                <a:custGeom>
                  <a:avLst>
                    <a:gd name="f0" fmla="val 106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86" name="Groupe 85"/>
                <p:cNvGrpSpPr/>
                <p:nvPr/>
              </p:nvGrpSpPr>
              <p:grpSpPr>
                <a:xfrm>
                  <a:off x="604800" y="1625760"/>
                  <a:ext cx="836640" cy="340920"/>
                  <a:chOff x="604800" y="1625760"/>
                  <a:chExt cx="836640" cy="340920"/>
                </a:xfrm>
              </p:grpSpPr>
              <p:sp>
                <p:nvSpPr>
                  <p:cNvPr id="87" name="Forme libre 86"/>
                  <p:cNvSpPr/>
                  <p:nvPr/>
                </p:nvSpPr>
                <p:spPr>
                  <a:xfrm>
                    <a:off x="604800" y="1635120"/>
                    <a:ext cx="836640" cy="322200"/>
                  </a:xfrm>
                  <a:custGeom>
                    <a:avLst>
                      <a:gd name="f0" fmla="val 106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sp>
                <p:nvSpPr>
                  <p:cNvPr id="88" name="Forme libre 87"/>
                  <p:cNvSpPr/>
                  <p:nvPr/>
                </p:nvSpPr>
                <p:spPr>
                  <a:xfrm>
                    <a:off x="636840" y="1625760"/>
                    <a:ext cx="773640" cy="340920"/>
                  </a:xfrm>
                  <a:custGeom>
                    <a:avLst>
                      <a:gd name="f0" fmla="val 106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>
                    <a:spAutoFit/>
                  </a:bodyPr>
                  <a:lstStyle/>
                  <a:p>
                    <a:pPr marL="0" marR="0" lvl="0" indent="0" algn="ctr" rtl="0" hangingPunct="1">
                      <a:lnSpc>
                        <a:spcPct val="9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r>
                      <a:rPr lang="en-GB" sz="1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rPr>
                      <a:t>LW/SW</a:t>
                    </a:r>
                  </a:p>
                </p:txBody>
              </p:sp>
            </p:grpSp>
          </p:grpSp>
        </p:grpSp>
      </p:grpSp>
      <p:sp>
        <p:nvSpPr>
          <p:cNvPr id="89" name="Forme libre 88"/>
          <p:cNvSpPr/>
          <p:nvPr/>
        </p:nvSpPr>
        <p:spPr>
          <a:xfrm>
            <a:off x="3700440" y="2006640"/>
            <a:ext cx="3629160" cy="366839"/>
          </a:xfrm>
          <a:custGeom>
            <a:avLst/>
            <a:gdLst>
              <a:gd name="f0" fmla="val 0"/>
              <a:gd name="f1" fmla="val 730"/>
              <a:gd name="f2" fmla="val 8977"/>
              <a:gd name="f3" fmla="val 1018"/>
              <a:gd name="f4" fmla="val 10080"/>
              <a:gd name="f5" fmla="val 509"/>
              <a:gd name="f6" fmla="val 28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10081" h="1019">
                <a:moveTo>
                  <a:pt x="f0" y="f1"/>
                </a:moveTo>
                <a:lnTo>
                  <a:pt x="f2" y="f1"/>
                </a:lnTo>
                <a:lnTo>
                  <a:pt x="f2" y="f3"/>
                </a:lnTo>
                <a:lnTo>
                  <a:pt x="f4" y="f5"/>
                </a:lnTo>
                <a:lnTo>
                  <a:pt x="f2" y="f0"/>
                </a:lnTo>
                <a:lnTo>
                  <a:pt x="f2" y="f6"/>
                </a:lnTo>
                <a:lnTo>
                  <a:pt x="f0" y="f6"/>
                </a:lnTo>
                <a:lnTo>
                  <a:pt x="f0" y="f1"/>
                </a:ln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pic>
        <p:nvPicPr>
          <p:cNvPr id="90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30520" y="2476440"/>
            <a:ext cx="420480" cy="4032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Forme libre 90"/>
          <p:cNvSpPr/>
          <p:nvPr/>
        </p:nvSpPr>
        <p:spPr>
          <a:xfrm>
            <a:off x="7794720" y="2516040"/>
            <a:ext cx="1270080" cy="533520"/>
          </a:xfrm>
          <a:custGeom>
            <a:avLst/>
            <a:gdLst>
              <a:gd name="f0" fmla="val 0"/>
              <a:gd name="f1" fmla="val 675"/>
              <a:gd name="f2" fmla="val 1476"/>
              <a:gd name="f3" fmla="val 412"/>
              <a:gd name="f4" fmla="val 1470"/>
              <a:gd name="f5" fmla="val 112"/>
              <a:gd name="f6" fmla="val 56"/>
              <a:gd name="f7" fmla="val 1358"/>
              <a:gd name="f8" fmla="val 1240"/>
              <a:gd name="f9" fmla="val 131"/>
              <a:gd name="f10" fmla="val 976"/>
              <a:gd name="f11" fmla="val 331"/>
              <a:gd name="f12" fmla="val 799"/>
              <a:gd name="f13" fmla="val 532"/>
              <a:gd name="f14" fmla="val 623"/>
              <a:gd name="f15" fmla="val 750"/>
              <a:gd name="f16" fmla="val 441"/>
              <a:gd name="f17" fmla="val 1256"/>
              <a:gd name="f18" fmla="val 306"/>
              <a:gd name="f19" fmla="val 1756"/>
              <a:gd name="f20" fmla="val 170"/>
              <a:gd name="f21" fmla="val 3315"/>
              <a:gd name="f22" fmla="val 3327"/>
              <a:gd name="f23" fmla="val 18"/>
              <a:gd name="f24" fmla="val 3340"/>
              <a:gd name="f25" fmla="val 29"/>
              <a:gd name="f26" fmla="val 1802"/>
              <a:gd name="f27" fmla="val 265"/>
              <a:gd name="f28" fmla="val 1325"/>
              <a:gd name="f29" fmla="val 424"/>
              <a:gd name="f30" fmla="val 844"/>
              <a:gd name="f31" fmla="val 582"/>
              <a:gd name="f32" fmla="val 600"/>
              <a:gd name="f33" fmla="val 806"/>
              <a:gd name="f34" fmla="val 455"/>
              <a:gd name="f35" fmla="val 958"/>
              <a:gd name="f36" fmla="val 312"/>
              <a:gd name="f37" fmla="val 1099"/>
              <a:gd name="f38" fmla="val 269"/>
              <a:gd name="f39" fmla="val 1270"/>
              <a:gd name="f40" fmla="val 1323"/>
              <a:gd name="f41" fmla="val 637"/>
              <a:gd name="f42" fmla="val 1376"/>
              <a:gd name="f43" fmla="val 1181"/>
              <a:gd name="f44" fmla="val 1318"/>
              <a:gd name="f45" fmla="val 1550"/>
              <a:gd name="f46" fmla="val 1265"/>
              <a:gd name="f47" fmla="val 1927"/>
              <a:gd name="f48" fmla="val 1200"/>
              <a:gd name="f49" fmla="val 2427"/>
              <a:gd name="f50" fmla="val 1058"/>
              <a:gd name="f51" fmla="val 2727"/>
              <a:gd name="f52" fmla="val 947"/>
              <a:gd name="f53" fmla="val 3021"/>
              <a:gd name="f54" fmla="val 841"/>
              <a:gd name="f55" fmla="val 3358"/>
              <a:gd name="f56" fmla="val 694"/>
              <a:gd name="f57" fmla="val 3322"/>
              <a:gd name="f58" fmla="val 3284"/>
              <a:gd name="f59" fmla="val 512"/>
              <a:gd name="f60" fmla="val 2839"/>
              <a:gd name="f61" fmla="val 364"/>
              <a:gd name="f62" fmla="val 2490"/>
              <a:gd name="f63" fmla="val 394"/>
              <a:gd name="f64" fmla="val 2145"/>
              <a:gd name="f65" fmla="val 429"/>
              <a:gd name="f66" fmla="val 1512"/>
              <a:gd name="f67" fmla="val 658"/>
              <a:gd name="f68" fmla="val 1250"/>
              <a:gd name="f69" fmla="val 771"/>
              <a:gd name="f70" fmla="val 994"/>
              <a:gd name="f71" fmla="val 877"/>
              <a:gd name="f72" fmla="val 775"/>
              <a:gd name="f73" fmla="val 1029"/>
              <a:gd name="f74" fmla="val 950"/>
              <a:gd name="f75" fmla="val 1041"/>
              <a:gd name="f76" fmla="val 1125"/>
              <a:gd name="f77" fmla="val 1053"/>
              <a:gd name="f78" fmla="val 2246"/>
              <a:gd name="f79" fmla="val 859"/>
              <a:gd name="f80" fmla="val 2308"/>
              <a:gd name="f81" fmla="val 829"/>
              <a:gd name="f82" fmla="val 2371"/>
              <a:gd name="f83" fmla="val 1319"/>
              <a:gd name="f84" fmla="val 912"/>
              <a:gd name="f85" fmla="val 864"/>
              <a:gd name="f86" fmla="val 817"/>
              <a:gd name="f87" fmla="val 2008"/>
              <a:gd name="f88" fmla="val 2297"/>
              <a:gd name="f89" fmla="val 553"/>
              <a:gd name="f90" fmla="val 2585"/>
              <a:gd name="f91" fmla="val 523"/>
              <a:gd name="f92" fmla="val 3078"/>
              <a:gd name="f93" fmla="val 3047"/>
              <a:gd name="f94" fmla="val 670"/>
              <a:gd name="f95" fmla="val 3009"/>
              <a:gd name="f96" fmla="val 747"/>
              <a:gd name="f97" fmla="val 2440"/>
              <a:gd name="f98" fmla="val 953"/>
              <a:gd name="f99" fmla="val 2084"/>
              <a:gd name="f100" fmla="val 1046"/>
              <a:gd name="f101" fmla="val 1726"/>
              <a:gd name="f102" fmla="val 1140"/>
              <a:gd name="f103" fmla="val 1235"/>
              <a:gd name="f104" fmla="val 887"/>
              <a:gd name="f105" fmla="val 1229"/>
              <a:gd name="f106" fmla="val 650"/>
              <a:gd name="f107" fmla="val 1217"/>
              <a:gd name="f108" fmla="val 1071"/>
              <a:gd name="f109" fmla="val 668"/>
              <a:gd name="f110" fmla="val 965"/>
              <a:gd name="f111" fmla="val 744"/>
              <a:gd name="f112" fmla="val 1006"/>
              <a:gd name="f113" fmla="val 676"/>
              <a:gd name="f114" fmla="val 1312"/>
              <a:gd name="f115" fmla="val 558"/>
              <a:gd name="f116" fmla="val 1612"/>
              <a:gd name="f117" fmla="val 447"/>
              <a:gd name="f118" fmla="val 2203"/>
              <a:gd name="f119" fmla="val 323"/>
              <a:gd name="f120" fmla="val 2508"/>
              <a:gd name="f121" fmla="val 282"/>
              <a:gd name="f122" fmla="val 2828"/>
              <a:gd name="f123" fmla="val 247"/>
              <a:gd name="f124" fmla="val 3027"/>
              <a:gd name="f125" fmla="val 293"/>
              <a:gd name="f126" fmla="val 3197"/>
              <a:gd name="f127" fmla="val 335"/>
              <a:gd name="f128" fmla="val 388"/>
              <a:gd name="f129" fmla="val 3503"/>
              <a:gd name="f130" fmla="val 470"/>
              <a:gd name="f131" fmla="val 3515"/>
              <a:gd name="f132" fmla="val 3527"/>
              <a:gd name="f133" fmla="val 646"/>
              <a:gd name="f134" fmla="val 3403"/>
              <a:gd name="f135" fmla="val 776"/>
              <a:gd name="f136" fmla="val 3253"/>
              <a:gd name="f137" fmla="val 3103"/>
              <a:gd name="f138" fmla="val 2859"/>
              <a:gd name="f139" fmla="val 2597"/>
              <a:gd name="f140" fmla="val 1117"/>
              <a:gd name="f141" fmla="val 2327"/>
              <a:gd name="f142" fmla="val 1959"/>
              <a:gd name="f143" fmla="val 1329"/>
              <a:gd name="f144" fmla="val 1644"/>
              <a:gd name="f145" fmla="val 1388"/>
              <a:gd name="f146" fmla="val 1447"/>
              <a:gd name="f147" fmla="val 937"/>
              <a:gd name="f148" fmla="val 1482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3528" h="1483">
                <a:moveTo>
                  <a:pt x="f1" y="f2"/>
                </a:moveTo>
                <a:cubicBezTo>
                  <a:pt x="f3" y="f4"/>
                  <a:pt x="f5" y="f4"/>
                  <a:pt x="f6" y="f7"/>
                </a:cubicBezTo>
                <a:cubicBezTo>
                  <a:pt x="f0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0"/>
                  <a:pt x="f22" y="f23"/>
                </a:cubicBezTo>
                <a:cubicBezTo>
                  <a:pt x="f24" y="f25"/>
                  <a:pt x="f26" y="f27"/>
                  <a:pt x="f28" y="f29"/>
                </a:cubicBezTo>
                <a:cubicBezTo>
                  <a:pt x="f30" y="f31"/>
                  <a:pt x="f32" y="f33"/>
                  <a:pt x="f34" y="f35"/>
                </a:cubicBezTo>
                <a:cubicBezTo>
                  <a:pt x="f36" y="f37"/>
                  <a:pt x="f38" y="f39"/>
                  <a:pt x="f34" y="f40"/>
                </a:cubicBezTo>
                <a:cubicBezTo>
                  <a:pt x="f41" y="f42"/>
                  <a:pt x="f43" y="f44"/>
                  <a:pt x="f45" y="f46"/>
                </a:cubicBezTo>
                <a:cubicBezTo>
                  <a:pt x="f47" y="f48"/>
                  <a:pt x="f49" y="f50"/>
                  <a:pt x="f51" y="f52"/>
                </a:cubicBezTo>
                <a:cubicBezTo>
                  <a:pt x="f53" y="f54"/>
                  <a:pt x="f55" y="f56"/>
                  <a:pt x="f57" y="f32"/>
                </a:cubicBezTo>
                <a:cubicBezTo>
                  <a:pt x="f58" y="f59"/>
                  <a:pt x="f60" y="f61"/>
                  <a:pt x="f62" y="f63"/>
                </a:cubicBezTo>
                <a:cubicBezTo>
                  <a:pt x="f64" y="f65"/>
                  <a:pt x="f66" y="f67"/>
                  <a:pt x="f68" y="f69"/>
                </a:cubicBezTo>
                <a:cubicBezTo>
                  <a:pt x="f70" y="f71"/>
                  <a:pt x="f72" y="f73"/>
                  <a:pt x="f74" y="f75"/>
                </a:cubicBezTo>
                <a:cubicBezTo>
                  <a:pt x="f76" y="f77"/>
                  <a:pt x="f78" y="f79"/>
                  <a:pt x="f80" y="f81"/>
                </a:cubicBezTo>
                <a:cubicBezTo>
                  <a:pt x="f82" y="f12"/>
                  <a:pt x="f83" y="f84"/>
                  <a:pt x="f83" y="f85"/>
                </a:cubicBezTo>
                <a:cubicBezTo>
                  <a:pt x="f83" y="f86"/>
                  <a:pt x="f87" y="f31"/>
                  <a:pt x="f88" y="f89"/>
                </a:cubicBezTo>
                <a:cubicBezTo>
                  <a:pt x="f90" y="f91"/>
                  <a:pt x="f92" y="f31"/>
                  <a:pt x="f93" y="f94"/>
                </a:cubicBezTo>
                <a:cubicBezTo>
                  <a:pt x="f95" y="f96"/>
                  <a:pt x="f97" y="f98"/>
                  <a:pt x="f99" y="f100"/>
                </a:cubicBezTo>
                <a:cubicBezTo>
                  <a:pt x="f101" y="f102"/>
                  <a:pt x="f76" y="f103"/>
                  <a:pt x="f104" y="f105"/>
                </a:cubicBezTo>
                <a:cubicBezTo>
                  <a:pt x="f106" y="f107"/>
                  <a:pt x="f32" y="f108"/>
                  <a:pt x="f109" y="f110"/>
                </a:cubicBezTo>
                <a:cubicBezTo>
                  <a:pt x="f111" y="f79"/>
                  <a:pt x="f112" y="f113"/>
                  <a:pt x="f114" y="f115"/>
                </a:cubicBezTo>
                <a:cubicBezTo>
                  <a:pt x="f116" y="f117"/>
                  <a:pt x="f118" y="f119"/>
                  <a:pt x="f120" y="f121"/>
                </a:cubicBezTo>
                <a:cubicBezTo>
                  <a:pt x="f122" y="f123"/>
                  <a:pt x="f124" y="f125"/>
                  <a:pt x="f126" y="f127"/>
                </a:cubicBezTo>
                <a:cubicBezTo>
                  <a:pt x="f55" y="f128"/>
                  <a:pt x="f129" y="f130"/>
                  <a:pt x="f131" y="f115"/>
                </a:cubicBezTo>
                <a:cubicBezTo>
                  <a:pt x="f132" y="f133"/>
                  <a:pt x="f134" y="f135"/>
                  <a:pt x="f136" y="f85"/>
                </a:cubicBezTo>
                <a:cubicBezTo>
                  <a:pt x="f137" y="f98"/>
                  <a:pt x="f138" y="f73"/>
                  <a:pt x="f139" y="f140"/>
                </a:cubicBezTo>
                <a:cubicBezTo>
                  <a:pt x="f141" y="f48"/>
                  <a:pt x="f142" y="f143"/>
                  <a:pt x="f144" y="f145"/>
                </a:cubicBezTo>
                <a:cubicBezTo>
                  <a:pt x="f28" y="f146"/>
                  <a:pt x="f147" y="f148"/>
                  <a:pt x="f1" y="f2"/>
                </a:cubicBez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92" name="Forme libre 91"/>
          <p:cNvSpPr/>
          <p:nvPr/>
        </p:nvSpPr>
        <p:spPr>
          <a:xfrm>
            <a:off x="355680" y="2330280"/>
            <a:ext cx="890639" cy="1837080"/>
          </a:xfrm>
          <a:custGeom>
            <a:avLst/>
            <a:gdLst>
              <a:gd name="f0" fmla="val 0"/>
              <a:gd name="f1" fmla="val 260"/>
              <a:gd name="f2" fmla="val 5067"/>
              <a:gd name="f3" fmla="val 422"/>
              <a:gd name="f4" fmla="val 896"/>
              <a:gd name="f5" fmla="val 5102"/>
              <a:gd name="f6" fmla="val 1233"/>
              <a:gd name="f7" fmla="val 5044"/>
              <a:gd name="f8" fmla="val 1569"/>
              <a:gd name="f9" fmla="val 4985"/>
              <a:gd name="f10" fmla="val 2087"/>
              <a:gd name="f11" fmla="val 4991"/>
              <a:gd name="f12" fmla="val 2281"/>
              <a:gd name="f13" fmla="val 4702"/>
              <a:gd name="f14" fmla="val 2474"/>
              <a:gd name="f15" fmla="val 4413"/>
              <a:gd name="f16" fmla="val 2393"/>
              <a:gd name="f17" fmla="val 3728"/>
              <a:gd name="f18" fmla="val 2405"/>
              <a:gd name="f19" fmla="val 3309"/>
              <a:gd name="f20" fmla="val 2417"/>
              <a:gd name="f21" fmla="val 2890"/>
              <a:gd name="f22" fmla="val 2661"/>
              <a:gd name="f23" fmla="val 2368"/>
              <a:gd name="f24" fmla="val 2200"/>
              <a:gd name="f25" fmla="val 2331"/>
              <a:gd name="f26" fmla="val 1740"/>
              <a:gd name="f27" fmla="val 2361"/>
              <a:gd name="f28" fmla="val 890"/>
              <a:gd name="f29" fmla="val 2193"/>
              <a:gd name="f30" fmla="val 537"/>
              <a:gd name="f31" fmla="val 2025"/>
              <a:gd name="f32" fmla="val 183"/>
              <a:gd name="f33" fmla="val 1738"/>
              <a:gd name="f34" fmla="val 154"/>
              <a:gd name="f35" fmla="val 1370"/>
              <a:gd name="f36" fmla="val 77"/>
              <a:gd name="f37" fmla="val 1002"/>
              <a:gd name="f38" fmla="val 285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475" h="5103">
                <a:moveTo>
                  <a:pt x="f1" y="f2"/>
                </a:moveTo>
                <a:cubicBezTo>
                  <a:pt x="f3" y="f2"/>
                  <a:pt x="f4" y="f5"/>
                  <a:pt x="f6" y="f7"/>
                </a:cubicBezTo>
                <a:cubicBezTo>
                  <a:pt x="f8" y="f9"/>
                  <a:pt x="f10" y="f11"/>
                  <a:pt x="f12" y="f13"/>
                </a:cubicBezTo>
                <a:cubicBezTo>
                  <a:pt x="f14" y="f15"/>
                  <a:pt x="f16" y="f17"/>
                  <a:pt x="f18" y="f19"/>
                </a:cubicBezTo>
                <a:cubicBezTo>
                  <a:pt x="f20" y="f21"/>
                  <a:pt x="f18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0"/>
                  <a:pt x="f38" y="f36"/>
                  <a:pt x="f0" y="f36"/>
                </a:cubicBez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93" name="Forme libre 92"/>
          <p:cNvSpPr/>
          <p:nvPr/>
        </p:nvSpPr>
        <p:spPr>
          <a:xfrm>
            <a:off x="474840" y="2316240"/>
            <a:ext cx="2840040" cy="1976400"/>
          </a:xfrm>
          <a:custGeom>
            <a:avLst/>
            <a:gdLst>
              <a:gd name="f0" fmla="val 0"/>
              <a:gd name="f1" fmla="val 5418"/>
              <a:gd name="f2" fmla="val 144"/>
              <a:gd name="f3" fmla="val 5413"/>
              <a:gd name="f4" fmla="val 488"/>
              <a:gd name="f5" fmla="val 5489"/>
              <a:gd name="f6" fmla="val 863"/>
              <a:gd name="f7" fmla="val 5395"/>
              <a:gd name="f8" fmla="val 1239"/>
              <a:gd name="f9" fmla="val 5301"/>
              <a:gd name="f10" fmla="val 2021"/>
              <a:gd name="f11" fmla="val 5348"/>
              <a:gd name="f12" fmla="val 2265"/>
              <a:gd name="f13" fmla="val 4853"/>
              <a:gd name="f14" fmla="val 2509"/>
              <a:gd name="f15" fmla="val 4358"/>
              <a:gd name="f16" fmla="val 2290"/>
              <a:gd name="f17" fmla="val 3101"/>
              <a:gd name="f18" fmla="val 2328"/>
              <a:gd name="f19" fmla="val 2422"/>
              <a:gd name="f20" fmla="val 2366"/>
              <a:gd name="f21" fmla="val 1744"/>
              <a:gd name="f22" fmla="val 2228"/>
              <a:gd name="f23" fmla="val 1156"/>
              <a:gd name="f24" fmla="val 2503"/>
              <a:gd name="f25" fmla="val 772"/>
              <a:gd name="f26" fmla="val 2779"/>
              <a:gd name="f27" fmla="val 388"/>
              <a:gd name="f28" fmla="val 3212"/>
              <a:gd name="f29" fmla="val 247"/>
              <a:gd name="f30" fmla="val 3968"/>
              <a:gd name="f31" fmla="val 124"/>
              <a:gd name="f32" fmla="val 4725"/>
              <a:gd name="f33" fmla="val 6397"/>
              <a:gd name="f34" fmla="val 53"/>
              <a:gd name="f35" fmla="val 7049"/>
              <a:gd name="f36" fmla="val 41"/>
              <a:gd name="f37" fmla="val 7701"/>
              <a:gd name="f38" fmla="val 29"/>
              <a:gd name="f39" fmla="val 7712"/>
              <a:gd name="f40" fmla="val 59"/>
              <a:gd name="f41" fmla="val 7888"/>
              <a:gd name="f42" fmla="val 64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7889" h="5490">
                <a:moveTo>
                  <a:pt x="f0" y="f1"/>
                </a:moveTo>
                <a:cubicBezTo>
                  <a:pt x="f2" y="f3"/>
                  <a:pt x="f4" y="f5"/>
                  <a:pt x="f6" y="f7"/>
                </a:cubicBezTo>
                <a:cubicBezTo>
                  <a:pt x="f8" y="f9"/>
                  <a:pt x="f10" y="f11"/>
                  <a:pt x="f12" y="f13"/>
                </a:cubicBezTo>
                <a:cubicBezTo>
                  <a:pt x="f14" y="f15"/>
                  <a:pt x="f16" y="f17"/>
                  <a:pt x="f18" y="f19"/>
                </a:cubicBezTo>
                <a:cubicBezTo>
                  <a:pt x="f20" y="f21"/>
                  <a:pt x="f22" y="f23"/>
                  <a:pt x="f24" y="f25"/>
                </a:cubicBezTo>
                <a:cubicBezTo>
                  <a:pt x="f26" y="f27"/>
                  <a:pt x="f28" y="f29"/>
                  <a:pt x="f30" y="f31"/>
                </a:cubicBezTo>
                <a:cubicBezTo>
                  <a:pt x="f32" y="f0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94" name="Forme libre 93"/>
          <p:cNvSpPr/>
          <p:nvPr/>
        </p:nvSpPr>
        <p:spPr>
          <a:xfrm>
            <a:off x="1309680" y="2948040"/>
            <a:ext cx="7920" cy="135000"/>
          </a:xfrm>
          <a:custGeom>
            <a:avLst/>
            <a:gdLst>
              <a:gd name="f0" fmla="val 0"/>
              <a:gd name="f1" fmla="val 374"/>
              <a:gd name="f2" fmla="val 21"/>
              <a:gd name="f3" fmla="val 292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2" h="375">
                <a:moveTo>
                  <a:pt x="f0" y="f1"/>
                </a:moveTo>
                <a:lnTo>
                  <a:pt x="f2" y="f3"/>
                </a:lnTo>
                <a:lnTo>
                  <a:pt x="f0" y="f0"/>
                </a:ln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  <a:tailEnd type="arrow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95" name="Forme libre 94"/>
          <p:cNvSpPr/>
          <p:nvPr/>
        </p:nvSpPr>
        <p:spPr>
          <a:xfrm>
            <a:off x="598320" y="2346480"/>
            <a:ext cx="157320" cy="25200"/>
          </a:xfrm>
          <a:custGeom>
            <a:avLst/>
            <a:gdLst>
              <a:gd name="f0" fmla="val 0"/>
              <a:gd name="f1" fmla="val 437"/>
              <a:gd name="f2" fmla="val 69"/>
              <a:gd name="f3" fmla="val 112"/>
              <a:gd name="f4" fmla="val 4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438" h="70">
                <a:moveTo>
                  <a:pt x="f1" y="f0"/>
                </a:moveTo>
                <a:lnTo>
                  <a:pt x="f0" y="f2"/>
                </a:lnTo>
                <a:lnTo>
                  <a:pt x="f3" y="f4"/>
                </a:ln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  <a:tailEnd type="arrow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96" name="Forme libre 95"/>
          <p:cNvSpPr/>
          <p:nvPr/>
        </p:nvSpPr>
        <p:spPr>
          <a:xfrm>
            <a:off x="1563839" y="2774880"/>
            <a:ext cx="1730160" cy="1165320"/>
          </a:xfrm>
          <a:custGeom>
            <a:avLst/>
            <a:gdLst>
              <a:gd name="f0" fmla="val 0"/>
              <a:gd name="f1" fmla="val 4806"/>
              <a:gd name="f2" fmla="val 4731"/>
              <a:gd name="f3" fmla="val 46"/>
              <a:gd name="f4" fmla="val 4581"/>
              <a:gd name="f5" fmla="val 199"/>
              <a:gd name="f6" fmla="val 4355"/>
              <a:gd name="f7" fmla="val 270"/>
              <a:gd name="f8" fmla="val 4130"/>
              <a:gd name="f9" fmla="val 340"/>
              <a:gd name="f10" fmla="val 3836"/>
              <a:gd name="f11" fmla="val 376"/>
              <a:gd name="f12" fmla="val 3441"/>
              <a:gd name="f13" fmla="val 435"/>
              <a:gd name="f14" fmla="val 3046"/>
              <a:gd name="f15" fmla="val 495"/>
              <a:gd name="f16" fmla="val 2497"/>
              <a:gd name="f17" fmla="val 529"/>
              <a:gd name="f18" fmla="val 2001"/>
              <a:gd name="f19" fmla="val 624"/>
              <a:gd name="f20" fmla="val 1506"/>
              <a:gd name="f21" fmla="val 718"/>
              <a:gd name="f22" fmla="val 800"/>
              <a:gd name="f23" fmla="val 830"/>
              <a:gd name="f24" fmla="val 474"/>
              <a:gd name="f25" fmla="val 988"/>
              <a:gd name="f26" fmla="val 148"/>
              <a:gd name="f27" fmla="val 1147"/>
              <a:gd name="f28" fmla="val 123"/>
              <a:gd name="f29" fmla="val 1277"/>
              <a:gd name="f30" fmla="val 61"/>
              <a:gd name="f31" fmla="val 1577"/>
              <a:gd name="f32" fmla="val 1877"/>
              <a:gd name="f33" fmla="val 80"/>
              <a:gd name="f34" fmla="val 2525"/>
              <a:gd name="f35" fmla="val 87"/>
              <a:gd name="f36" fmla="val 2802"/>
              <a:gd name="f37" fmla="val 93"/>
              <a:gd name="f38" fmla="val 3079"/>
              <a:gd name="f39" fmla="val 3149"/>
              <a:gd name="f40" fmla="val 323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4807" h="3238">
                <a:moveTo>
                  <a:pt x="f1" y="f0"/>
                </a:moveTo>
                <a:cubicBezTo>
                  <a:pt x="f2" y="f3"/>
                  <a:pt x="f4" y="f5"/>
                  <a:pt x="f6" y="f7"/>
                </a:cubicBezTo>
                <a:cubicBezTo>
                  <a:pt x="f8" y="f9"/>
                  <a:pt x="f10" y="f11"/>
                  <a:pt x="f12" y="f13"/>
                </a:cubicBezTo>
                <a:cubicBezTo>
                  <a:pt x="f14" y="f15"/>
                  <a:pt x="f16" y="f17"/>
                  <a:pt x="f18" y="f19"/>
                </a:cubicBezTo>
                <a:cubicBezTo>
                  <a:pt x="f20" y="f21"/>
                  <a:pt x="f22" y="f23"/>
                  <a:pt x="f24" y="f25"/>
                </a:cubicBezTo>
                <a:cubicBezTo>
                  <a:pt x="f26" y="f27"/>
                  <a:pt x="f28" y="f29"/>
                  <a:pt x="f30" y="f31"/>
                </a:cubicBezTo>
                <a:cubicBezTo>
                  <a:pt x="f0" y="f32"/>
                  <a:pt x="f33" y="f34"/>
                  <a:pt x="f35" y="f36"/>
                </a:cubicBezTo>
                <a:cubicBezTo>
                  <a:pt x="f37" y="f38"/>
                  <a:pt x="f35" y="f39"/>
                  <a:pt x="f35" y="f40"/>
                </a:cubicBez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97" name="Forme libre 96"/>
          <p:cNvSpPr/>
          <p:nvPr/>
        </p:nvSpPr>
        <p:spPr>
          <a:xfrm>
            <a:off x="2297160" y="2986200"/>
            <a:ext cx="154080" cy="27000"/>
          </a:xfrm>
          <a:custGeom>
            <a:avLst/>
            <a:gdLst>
              <a:gd name="f0" fmla="val 0"/>
              <a:gd name="f1" fmla="val 428"/>
              <a:gd name="f2" fmla="val 74"/>
              <a:gd name="f3" fmla="val 110"/>
              <a:gd name="f4" fmla="val 6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429" h="75">
                <a:moveTo>
                  <a:pt x="f1" y="f0"/>
                </a:moveTo>
                <a:lnTo>
                  <a:pt x="f0" y="f2"/>
                </a:lnTo>
                <a:lnTo>
                  <a:pt x="f3" y="f4"/>
                </a:ln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  <a:tailEnd type="arrow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98" name="Forme libre 97"/>
          <p:cNvSpPr/>
          <p:nvPr/>
        </p:nvSpPr>
        <p:spPr>
          <a:xfrm>
            <a:off x="1584360" y="3330720"/>
            <a:ext cx="4680" cy="133200"/>
          </a:xfrm>
          <a:custGeom>
            <a:avLst/>
            <a:gdLst>
              <a:gd name="f0" fmla="val 0"/>
              <a:gd name="f1" fmla="val 13"/>
              <a:gd name="f2" fmla="val 81"/>
              <a:gd name="f3" fmla="val 369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14" h="370">
                <a:moveTo>
                  <a:pt x="f0" y="f0"/>
                </a:moveTo>
                <a:lnTo>
                  <a:pt x="f1" y="f2"/>
                </a:lnTo>
                <a:lnTo>
                  <a:pt x="f0" y="f3"/>
                </a:ln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  <a:tailEnd type="arrow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grpSp>
        <p:nvGrpSpPr>
          <p:cNvPr id="99" name="Groupe 98"/>
          <p:cNvGrpSpPr/>
          <p:nvPr/>
        </p:nvGrpSpPr>
        <p:grpSpPr>
          <a:xfrm>
            <a:off x="6737400" y="3216600"/>
            <a:ext cx="530280" cy="375840"/>
            <a:chOff x="6737400" y="3216600"/>
            <a:chExt cx="530280" cy="375840"/>
          </a:xfrm>
        </p:grpSpPr>
        <p:sp>
          <p:nvSpPr>
            <p:cNvPr id="100" name="Forme libre 99"/>
            <p:cNvSpPr/>
            <p:nvPr/>
          </p:nvSpPr>
          <p:spPr>
            <a:xfrm>
              <a:off x="6737400" y="3222720"/>
              <a:ext cx="530280" cy="366480"/>
            </a:xfrm>
            <a:custGeom>
              <a:avLst>
                <a:gd name="f0" fmla="val 93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101" name="Groupe 100"/>
            <p:cNvGrpSpPr/>
            <p:nvPr/>
          </p:nvGrpSpPr>
          <p:grpSpPr>
            <a:xfrm>
              <a:off x="6737400" y="3216600"/>
              <a:ext cx="527040" cy="375840"/>
              <a:chOff x="6737400" y="3216600"/>
              <a:chExt cx="527040" cy="375840"/>
            </a:xfrm>
          </p:grpSpPr>
          <p:sp>
            <p:nvSpPr>
              <p:cNvPr id="102" name="Forme libre 101"/>
              <p:cNvSpPr/>
              <p:nvPr/>
            </p:nvSpPr>
            <p:spPr>
              <a:xfrm>
                <a:off x="6737400" y="3222720"/>
                <a:ext cx="527040" cy="363600"/>
              </a:xfrm>
              <a:custGeom>
                <a:avLst>
                  <a:gd name="f0" fmla="val 94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103" name="Groupe 102"/>
              <p:cNvGrpSpPr/>
              <p:nvPr/>
            </p:nvGrpSpPr>
            <p:grpSpPr>
              <a:xfrm>
                <a:off x="6737400" y="3216600"/>
                <a:ext cx="525240" cy="375840"/>
                <a:chOff x="6737400" y="3216600"/>
                <a:chExt cx="525240" cy="375840"/>
              </a:xfrm>
            </p:grpSpPr>
            <p:sp>
              <p:nvSpPr>
                <p:cNvPr id="104" name="Forme libre 103"/>
                <p:cNvSpPr/>
                <p:nvPr/>
              </p:nvSpPr>
              <p:spPr>
                <a:xfrm>
                  <a:off x="6737400" y="3222720"/>
                  <a:ext cx="525240" cy="361799"/>
                </a:xfrm>
                <a:custGeom>
                  <a:avLst>
                    <a:gd name="f0" fmla="val 94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105" name="Groupe 104"/>
                <p:cNvGrpSpPr/>
                <p:nvPr/>
              </p:nvGrpSpPr>
              <p:grpSpPr>
                <a:xfrm>
                  <a:off x="6737400" y="3216600"/>
                  <a:ext cx="525240" cy="375840"/>
                  <a:chOff x="6737400" y="3216600"/>
                  <a:chExt cx="525240" cy="375840"/>
                </a:xfrm>
              </p:grpSpPr>
              <p:sp>
                <p:nvSpPr>
                  <p:cNvPr id="106" name="Forme libre 105"/>
                  <p:cNvSpPr/>
                  <p:nvPr/>
                </p:nvSpPr>
                <p:spPr>
                  <a:xfrm>
                    <a:off x="6737400" y="3222720"/>
                    <a:ext cx="525240" cy="361799"/>
                  </a:xfrm>
                  <a:custGeom>
                    <a:avLst>
                      <a:gd name="f0" fmla="val 94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sp>
                <p:nvSpPr>
                  <p:cNvPr id="107" name="Forme libre 106"/>
                  <p:cNvSpPr/>
                  <p:nvPr/>
                </p:nvSpPr>
                <p:spPr>
                  <a:xfrm>
                    <a:off x="6750360" y="3216600"/>
                    <a:ext cx="499320" cy="375840"/>
                  </a:xfrm>
                  <a:custGeom>
                    <a:avLst>
                      <a:gd name="f0" fmla="val 94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>
                    <a:spAutoFit/>
                  </a:bodyPr>
                  <a:lstStyle/>
                  <a:p>
                    <a:pPr marL="0" marR="0" lvl="0" indent="0" algn="ctr" rtl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r>
                      <a:rPr lang="en-GB" sz="16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rPr>
                      <a:t>Dry</a:t>
                    </a:r>
                  </a:p>
                </p:txBody>
              </p:sp>
            </p:grpSp>
          </p:grpSp>
        </p:grpSp>
      </p:grpSp>
      <p:sp>
        <p:nvSpPr>
          <p:cNvPr id="108" name="Forme libre 107"/>
          <p:cNvSpPr/>
          <p:nvPr/>
        </p:nvSpPr>
        <p:spPr>
          <a:xfrm>
            <a:off x="6772320" y="2719440"/>
            <a:ext cx="514439" cy="509399"/>
          </a:xfrm>
          <a:custGeom>
            <a:avLst/>
            <a:gdLst>
              <a:gd name="f0" fmla="val 0"/>
              <a:gd name="f1" fmla="val 356"/>
              <a:gd name="f2" fmla="val 1061"/>
              <a:gd name="f3" fmla="val 713"/>
              <a:gd name="f4" fmla="val 1414"/>
              <a:gd name="f5" fmla="val 1428"/>
              <a:gd name="f6" fmla="val 107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1429" h="1415">
                <a:moveTo>
                  <a:pt x="f1" y="f0"/>
                </a:moveTo>
                <a:lnTo>
                  <a:pt x="f1" y="f2"/>
                </a:lnTo>
                <a:lnTo>
                  <a:pt x="f0" y="f2"/>
                </a:lnTo>
                <a:lnTo>
                  <a:pt x="f3" y="f4"/>
                </a:lnTo>
                <a:lnTo>
                  <a:pt x="f5" y="f2"/>
                </a:lnTo>
                <a:lnTo>
                  <a:pt x="f6" y="f2"/>
                </a:lnTo>
                <a:lnTo>
                  <a:pt x="f6" y="f0"/>
                </a:lnTo>
                <a:lnTo>
                  <a:pt x="f1" y="f0"/>
                </a:ln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09" name="Forme libre 108"/>
          <p:cNvSpPr/>
          <p:nvPr/>
        </p:nvSpPr>
        <p:spPr>
          <a:xfrm>
            <a:off x="7445519" y="3629160"/>
            <a:ext cx="249120" cy="414360"/>
          </a:xfrm>
          <a:custGeom>
            <a:avLst/>
            <a:gdLst>
              <a:gd name="f0" fmla="val 0"/>
              <a:gd name="f1" fmla="val 685"/>
              <a:gd name="f2" fmla="val 1151"/>
              <a:gd name="f3" fmla="val 571"/>
              <a:gd name="f4" fmla="val 1134"/>
              <a:gd name="f5" fmla="val 475"/>
              <a:gd name="f6" fmla="val 1106"/>
              <a:gd name="f7" fmla="val 393"/>
              <a:gd name="f8" fmla="val 1056"/>
              <a:gd name="f9" fmla="val 331"/>
              <a:gd name="f10" fmla="val 1023"/>
              <a:gd name="f11" fmla="val 298"/>
              <a:gd name="f12" fmla="val 975"/>
              <a:gd name="f13" fmla="val 229"/>
              <a:gd name="f14" fmla="val 946"/>
              <a:gd name="f15" fmla="val 202"/>
              <a:gd name="f16" fmla="val 889"/>
              <a:gd name="f17" fmla="val 189"/>
              <a:gd name="f18" fmla="val 872"/>
              <a:gd name="f19" fmla="val 785"/>
              <a:gd name="f20" fmla="val 782"/>
              <a:gd name="f21" fmla="val 339"/>
              <a:gd name="f22" fmla="val 735"/>
              <a:gd name="f23" fmla="val 352"/>
              <a:gd name="f24" fmla="val 731"/>
              <a:gd name="f25" fmla="val 379"/>
              <a:gd name="f26" fmla="val 726"/>
              <a:gd name="f27" fmla="val 427"/>
              <a:gd name="f28" fmla="val 719"/>
              <a:gd name="f29" fmla="val 723"/>
              <a:gd name="f30" fmla="val 747"/>
              <a:gd name="f31" fmla="val 611"/>
              <a:gd name="f32" fmla="val 755"/>
              <a:gd name="f33" fmla="val 652"/>
              <a:gd name="f34" fmla="val 777"/>
              <a:gd name="f35" fmla="val 692"/>
              <a:gd name="f36" fmla="val 822"/>
              <a:gd name="f37" fmla="val 679"/>
              <a:gd name="f38" fmla="val 851"/>
              <a:gd name="f39" fmla="val 658"/>
              <a:gd name="f40" fmla="val 880"/>
              <a:gd name="f41" fmla="val 584"/>
              <a:gd name="f42" fmla="val 925"/>
              <a:gd name="f43" fmla="val 515"/>
              <a:gd name="f44" fmla="val 933"/>
              <a:gd name="f45" fmla="val 312"/>
              <a:gd name="f46" fmla="val 921"/>
              <a:gd name="f47" fmla="val 917"/>
              <a:gd name="f48" fmla="val 277"/>
              <a:gd name="f49" fmla="val 256"/>
              <a:gd name="f50" fmla="val 815"/>
              <a:gd name="f51" fmla="val 182"/>
              <a:gd name="f52" fmla="val 113"/>
              <a:gd name="f53" fmla="val 86"/>
              <a:gd name="f54" fmla="val 678"/>
              <a:gd name="f55" fmla="val 32"/>
              <a:gd name="f56" fmla="val 633"/>
              <a:gd name="f57" fmla="val 579"/>
              <a:gd name="f58" fmla="val 530"/>
              <a:gd name="f59" fmla="val 72"/>
              <a:gd name="f60" fmla="val 444"/>
              <a:gd name="f61" fmla="val 411"/>
              <a:gd name="f62" fmla="val 168"/>
              <a:gd name="f63" fmla="val 395"/>
              <a:gd name="f64" fmla="val 236"/>
              <a:gd name="f65" fmla="val 390"/>
              <a:gd name="f66" fmla="val 291"/>
              <a:gd name="f67" fmla="val 365"/>
              <a:gd name="f68" fmla="val 372"/>
              <a:gd name="f69" fmla="val 373"/>
              <a:gd name="f70" fmla="val 502"/>
              <a:gd name="f71" fmla="val 419"/>
              <a:gd name="f72" fmla="val 448"/>
              <a:gd name="f73" fmla="val 535"/>
              <a:gd name="f74" fmla="val 518"/>
              <a:gd name="f75" fmla="val 542"/>
              <a:gd name="f76" fmla="val 567"/>
              <a:gd name="f77" fmla="val 600"/>
              <a:gd name="f78" fmla="val 616"/>
              <a:gd name="f79" fmla="val 612"/>
              <a:gd name="f80" fmla="val 595"/>
              <a:gd name="f81" fmla="val 356"/>
              <a:gd name="f82" fmla="val 353"/>
              <a:gd name="f83" fmla="val 246"/>
              <a:gd name="f84" fmla="val 12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693" h="1152">
                <a:moveTo>
                  <a:pt x="f1" y="f2"/>
                </a:moveTo>
                <a:cubicBezTo>
                  <a:pt x="f3" y="f4"/>
                  <a:pt x="f5" y="f6"/>
                  <a:pt x="f7" y="f8"/>
                </a:cubicBezTo>
                <a:cubicBezTo>
                  <a:pt x="f9" y="f10"/>
                  <a:pt x="f11" y="f12"/>
                  <a:pt x="f13" y="f14"/>
                </a:cubicBezTo>
                <a:cubicBezTo>
                  <a:pt x="f15" y="f16"/>
                  <a:pt x="f17" y="f18"/>
                  <a:pt x="f13" y="f19"/>
                </a:cubicBezTo>
                <a:cubicBezTo>
                  <a:pt x="f13" y="f20"/>
                  <a:pt x="f21" y="f22"/>
                  <a:pt x="f23" y="f24"/>
                </a:cubicBezTo>
                <a:cubicBezTo>
                  <a:pt x="f25" y="f26"/>
                  <a:pt x="f27" y="f28"/>
                  <a:pt x="f27" y="f28"/>
                </a:cubicBezTo>
                <a:cubicBezTo>
                  <a:pt x="f5" y="f29"/>
                  <a:pt x="f3" y="f30"/>
                  <a:pt x="f31" y="f32"/>
                </a:cubicBezTo>
                <a:cubicBezTo>
                  <a:pt x="f33" y="f34"/>
                  <a:pt x="f35" y="f36"/>
                  <a:pt x="f37" y="f38"/>
                </a:cubicBezTo>
                <a:cubicBezTo>
                  <a:pt x="f39" y="f40"/>
                  <a:pt x="f41" y="f42"/>
                  <a:pt x="f43" y="f44"/>
                </a:cubicBezTo>
                <a:cubicBezTo>
                  <a:pt x="f45" y="f46"/>
                  <a:pt x="f7" y="f47"/>
                  <a:pt x="f48" y="f18"/>
                </a:cubicBezTo>
                <a:cubicBezTo>
                  <a:pt x="f49" y="f50"/>
                  <a:pt x="f51" y="f34"/>
                  <a:pt x="f52" y="f26"/>
                </a:cubicBezTo>
                <a:cubicBezTo>
                  <a:pt x="f53" y="f54"/>
                  <a:pt x="f55" y="f56"/>
                  <a:pt x="f55" y="f57"/>
                </a:cubicBezTo>
                <a:cubicBezTo>
                  <a:pt x="f55" y="f58"/>
                  <a:pt x="f59" y="f60"/>
                  <a:pt x="f52" y="f61"/>
                </a:cubicBezTo>
                <a:cubicBezTo>
                  <a:pt x="f62" y="f63"/>
                  <a:pt x="f64" y="f65"/>
                  <a:pt x="f66" y="f67"/>
                </a:cubicBezTo>
                <a:cubicBezTo>
                  <a:pt x="f68" y="f69"/>
                  <a:pt x="f5" y="f69"/>
                  <a:pt x="f70" y="f71"/>
                </a:cubicBezTo>
                <a:cubicBezTo>
                  <a:pt x="f43" y="f72"/>
                  <a:pt x="f73" y="f74"/>
                  <a:pt x="f70" y="f75"/>
                </a:cubicBezTo>
                <a:cubicBezTo>
                  <a:pt x="f72" y="f76"/>
                  <a:pt x="f5" y="f77"/>
                  <a:pt x="f25" y="f78"/>
                </a:cubicBezTo>
                <a:cubicBezTo>
                  <a:pt x="f11" y="f79"/>
                  <a:pt x="f17" y="f80"/>
                  <a:pt x="f52" y="f57"/>
                </a:cubicBezTo>
                <a:cubicBezTo>
                  <a:pt x="f52" y="f57"/>
                  <a:pt x="f0" y="f81"/>
                  <a:pt x="f0" y="f82"/>
                </a:cubicBezTo>
                <a:cubicBezTo>
                  <a:pt x="f0" y="f83"/>
                  <a:pt x="f84" y="f53"/>
                  <a:pt x="f84" y="f0"/>
                </a:cubicBez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  <a:tailEnd type="arrow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grpSp>
        <p:nvGrpSpPr>
          <p:cNvPr id="110" name="Groupe 109"/>
          <p:cNvGrpSpPr/>
          <p:nvPr/>
        </p:nvGrpSpPr>
        <p:grpSpPr>
          <a:xfrm>
            <a:off x="7772400" y="3664079"/>
            <a:ext cx="501480" cy="340920"/>
            <a:chOff x="7772400" y="3664079"/>
            <a:chExt cx="501480" cy="340920"/>
          </a:xfrm>
        </p:grpSpPr>
        <p:sp>
          <p:nvSpPr>
            <p:cNvPr id="111" name="Forme libre 110"/>
            <p:cNvSpPr/>
            <p:nvPr/>
          </p:nvSpPr>
          <p:spPr>
            <a:xfrm>
              <a:off x="7772400" y="3675240"/>
              <a:ext cx="501480" cy="323640"/>
            </a:xfrm>
            <a:custGeom>
              <a:avLst>
                <a:gd name="f0" fmla="val 105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112" name="Groupe 111"/>
            <p:cNvGrpSpPr/>
            <p:nvPr/>
          </p:nvGrpSpPr>
          <p:grpSpPr>
            <a:xfrm>
              <a:off x="7772400" y="3664079"/>
              <a:ext cx="498600" cy="340920"/>
              <a:chOff x="7772400" y="3664079"/>
              <a:chExt cx="498600" cy="340920"/>
            </a:xfrm>
          </p:grpSpPr>
          <p:sp>
            <p:nvSpPr>
              <p:cNvPr id="113" name="Forme libre 112"/>
              <p:cNvSpPr/>
              <p:nvPr/>
            </p:nvSpPr>
            <p:spPr>
              <a:xfrm>
                <a:off x="7772400" y="3675240"/>
                <a:ext cx="498600" cy="320400"/>
              </a:xfrm>
              <a:custGeom>
                <a:avLst>
                  <a:gd name="f0" fmla="val 106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114" name="Groupe 113"/>
              <p:cNvGrpSpPr/>
              <p:nvPr/>
            </p:nvGrpSpPr>
            <p:grpSpPr>
              <a:xfrm>
                <a:off x="7772400" y="3664079"/>
                <a:ext cx="496800" cy="340920"/>
                <a:chOff x="7772400" y="3664079"/>
                <a:chExt cx="496800" cy="340920"/>
              </a:xfrm>
            </p:grpSpPr>
            <p:sp>
              <p:nvSpPr>
                <p:cNvPr id="115" name="Forme libre 114"/>
                <p:cNvSpPr/>
                <p:nvPr/>
              </p:nvSpPr>
              <p:spPr>
                <a:xfrm>
                  <a:off x="7772400" y="3675240"/>
                  <a:ext cx="496800" cy="318960"/>
                </a:xfrm>
                <a:custGeom>
                  <a:avLst>
                    <a:gd name="f0" fmla="val 108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116" name="Groupe 115"/>
                <p:cNvGrpSpPr/>
                <p:nvPr/>
              </p:nvGrpSpPr>
              <p:grpSpPr>
                <a:xfrm>
                  <a:off x="7772400" y="3664079"/>
                  <a:ext cx="496800" cy="340920"/>
                  <a:chOff x="7772400" y="3664079"/>
                  <a:chExt cx="496800" cy="340920"/>
                </a:xfrm>
              </p:grpSpPr>
              <p:sp>
                <p:nvSpPr>
                  <p:cNvPr id="117" name="Forme libre 116"/>
                  <p:cNvSpPr/>
                  <p:nvPr/>
                </p:nvSpPr>
                <p:spPr>
                  <a:xfrm>
                    <a:off x="7772400" y="3675240"/>
                    <a:ext cx="496800" cy="318960"/>
                  </a:xfrm>
                  <a:custGeom>
                    <a:avLst>
                      <a:gd name="f0" fmla="val 108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sp>
                <p:nvSpPr>
                  <p:cNvPr id="118" name="Forme libre 117"/>
                  <p:cNvSpPr/>
                  <p:nvPr/>
                </p:nvSpPr>
                <p:spPr>
                  <a:xfrm>
                    <a:off x="7796160" y="3664079"/>
                    <a:ext cx="447479" cy="340920"/>
                  </a:xfrm>
                  <a:custGeom>
                    <a:avLst>
                      <a:gd name="f0" fmla="val 108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>
                    <a:spAutoFit/>
                  </a:bodyPr>
                  <a:lstStyle/>
                  <a:p>
                    <a:pPr marL="0" marR="0" lvl="0" indent="0" algn="ctr" rtl="0" hangingPunct="1">
                      <a:lnSpc>
                        <a:spcPct val="9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r>
                      <a:rPr lang="en-GB" sz="1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rPr>
                      <a:t>SW</a:t>
                    </a:r>
                  </a:p>
                </p:txBody>
              </p:sp>
            </p:grpSp>
          </p:grpSp>
        </p:grpSp>
      </p:grpSp>
      <p:sp>
        <p:nvSpPr>
          <p:cNvPr id="119" name="Forme libre 118"/>
          <p:cNvSpPr/>
          <p:nvPr/>
        </p:nvSpPr>
        <p:spPr>
          <a:xfrm>
            <a:off x="8124840" y="4403880"/>
            <a:ext cx="200160" cy="334800"/>
          </a:xfrm>
          <a:custGeom>
            <a:avLst/>
            <a:gdLst>
              <a:gd name="f0" fmla="val 0"/>
              <a:gd name="f1" fmla="val 550"/>
              <a:gd name="f2" fmla="val 929"/>
              <a:gd name="f3" fmla="val 457"/>
              <a:gd name="f4" fmla="val 916"/>
              <a:gd name="f5" fmla="val 382"/>
              <a:gd name="f6" fmla="val 893"/>
              <a:gd name="f7" fmla="val 316"/>
              <a:gd name="f8" fmla="val 853"/>
              <a:gd name="f9" fmla="val 266"/>
              <a:gd name="f10" fmla="val 827"/>
              <a:gd name="f11" fmla="val 239"/>
              <a:gd name="f12" fmla="val 787"/>
              <a:gd name="f13" fmla="val 184"/>
              <a:gd name="f14" fmla="val 764"/>
              <a:gd name="f15" fmla="val 163"/>
              <a:gd name="f16" fmla="val 718"/>
              <a:gd name="f17" fmla="val 152"/>
              <a:gd name="f18" fmla="val 704"/>
              <a:gd name="f19" fmla="val 634"/>
              <a:gd name="f20" fmla="val 630"/>
              <a:gd name="f21" fmla="val 272"/>
              <a:gd name="f22" fmla="val 594"/>
              <a:gd name="f23" fmla="val 284"/>
              <a:gd name="f24" fmla="val 591"/>
              <a:gd name="f25" fmla="val 305"/>
              <a:gd name="f26" fmla="val 587"/>
              <a:gd name="f27" fmla="val 343"/>
              <a:gd name="f28" fmla="val 581"/>
              <a:gd name="f29" fmla="val 584"/>
              <a:gd name="f30" fmla="val 604"/>
              <a:gd name="f31" fmla="val 491"/>
              <a:gd name="f32" fmla="val 611"/>
              <a:gd name="f33" fmla="val 523"/>
              <a:gd name="f34" fmla="val 627"/>
              <a:gd name="f35" fmla="val 556"/>
              <a:gd name="f36" fmla="val 664"/>
              <a:gd name="f37" fmla="val 545"/>
              <a:gd name="f38" fmla="val 687"/>
              <a:gd name="f39" fmla="val 534"/>
              <a:gd name="f40" fmla="val 710"/>
              <a:gd name="f41" fmla="val 469"/>
              <a:gd name="f42" fmla="val 747"/>
              <a:gd name="f43" fmla="val 414"/>
              <a:gd name="f44" fmla="val 754"/>
              <a:gd name="f45" fmla="val 250"/>
              <a:gd name="f46" fmla="val 744"/>
              <a:gd name="f47" fmla="val 741"/>
              <a:gd name="f48" fmla="val 223"/>
              <a:gd name="f49" fmla="val 207"/>
              <a:gd name="f50" fmla="val 657"/>
              <a:gd name="f51" fmla="val 147"/>
              <a:gd name="f52" fmla="val 92"/>
              <a:gd name="f53" fmla="val 70"/>
              <a:gd name="f54" fmla="val 548"/>
              <a:gd name="f55" fmla="val 27"/>
              <a:gd name="f56" fmla="val 511"/>
              <a:gd name="f57" fmla="val 468"/>
              <a:gd name="f58" fmla="val 424"/>
              <a:gd name="f59" fmla="val 59"/>
              <a:gd name="f60" fmla="val 357"/>
              <a:gd name="f61" fmla="val 331"/>
              <a:gd name="f62" fmla="val 136"/>
              <a:gd name="f63" fmla="val 318"/>
              <a:gd name="f64" fmla="val 191"/>
              <a:gd name="f65" fmla="val 314"/>
              <a:gd name="f66" fmla="val 234"/>
              <a:gd name="f67" fmla="val 294"/>
              <a:gd name="f68" fmla="val 300"/>
              <a:gd name="f69" fmla="val 301"/>
              <a:gd name="f70" fmla="val 403"/>
              <a:gd name="f71" fmla="val 337"/>
              <a:gd name="f72" fmla="val 361"/>
              <a:gd name="f73" fmla="val 430"/>
              <a:gd name="f74" fmla="val 417"/>
              <a:gd name="f75" fmla="val 437"/>
              <a:gd name="f76" fmla="val 359"/>
              <a:gd name="f77" fmla="val 456"/>
              <a:gd name="f78" fmla="val 485"/>
              <a:gd name="f79" fmla="val 498"/>
              <a:gd name="f80" fmla="val 495"/>
              <a:gd name="f81" fmla="val 482"/>
              <a:gd name="f82" fmla="val 288"/>
              <a:gd name="f83" fmla="val 197"/>
              <a:gd name="f84" fmla="val 11"/>
              <a:gd name="f85" fmla="val 6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557" h="930">
                <a:moveTo>
                  <a:pt x="f1" y="f2"/>
                </a:moveTo>
                <a:cubicBezTo>
                  <a:pt x="f3" y="f4"/>
                  <a:pt x="f5" y="f6"/>
                  <a:pt x="f7" y="f8"/>
                </a:cubicBezTo>
                <a:cubicBezTo>
                  <a:pt x="f9" y="f10"/>
                  <a:pt x="f11" y="f12"/>
                  <a:pt x="f13" y="f14"/>
                </a:cubicBezTo>
                <a:cubicBezTo>
                  <a:pt x="f15" y="f16"/>
                  <a:pt x="f17" y="f18"/>
                  <a:pt x="f13" y="f19"/>
                </a:cubicBezTo>
                <a:cubicBezTo>
                  <a:pt x="f13" y="f20"/>
                  <a:pt x="f21" y="f22"/>
                  <a:pt x="f23" y="f24"/>
                </a:cubicBezTo>
                <a:cubicBezTo>
                  <a:pt x="f25" y="f26"/>
                  <a:pt x="f27" y="f28"/>
                  <a:pt x="f27" y="f28"/>
                </a:cubicBezTo>
                <a:cubicBezTo>
                  <a:pt x="f5" y="f29"/>
                  <a:pt x="f3" y="f30"/>
                  <a:pt x="f31" y="f32"/>
                </a:cubicBezTo>
                <a:cubicBezTo>
                  <a:pt x="f33" y="f34"/>
                  <a:pt x="f35" y="f36"/>
                  <a:pt x="f37" y="f38"/>
                </a:cubicBezTo>
                <a:cubicBezTo>
                  <a:pt x="f39" y="f40"/>
                  <a:pt x="f41" y="f42"/>
                  <a:pt x="f43" y="f44"/>
                </a:cubicBezTo>
                <a:cubicBezTo>
                  <a:pt x="f45" y="f46"/>
                  <a:pt x="f7" y="f47"/>
                  <a:pt x="f48" y="f18"/>
                </a:cubicBezTo>
                <a:cubicBezTo>
                  <a:pt x="f49" y="f50"/>
                  <a:pt x="f51" y="f34"/>
                  <a:pt x="f52" y="f26"/>
                </a:cubicBezTo>
                <a:cubicBezTo>
                  <a:pt x="f53" y="f54"/>
                  <a:pt x="f55" y="f56"/>
                  <a:pt x="f55" y="f57"/>
                </a:cubicBezTo>
                <a:cubicBezTo>
                  <a:pt x="f55" y="f58"/>
                  <a:pt x="f59" y="f60"/>
                  <a:pt x="f52" y="f61"/>
                </a:cubicBezTo>
                <a:cubicBezTo>
                  <a:pt x="f62" y="f63"/>
                  <a:pt x="f64" y="f65"/>
                  <a:pt x="f66" y="f67"/>
                </a:cubicBezTo>
                <a:cubicBezTo>
                  <a:pt x="f68" y="f69"/>
                  <a:pt x="f5" y="f69"/>
                  <a:pt x="f70" y="f71"/>
                </a:cubicBezTo>
                <a:cubicBezTo>
                  <a:pt x="f43" y="f72"/>
                  <a:pt x="f73" y="f74"/>
                  <a:pt x="f70" y="f75"/>
                </a:cubicBezTo>
                <a:cubicBezTo>
                  <a:pt x="f76" y="f77"/>
                  <a:pt x="f5" y="f78"/>
                  <a:pt x="f25" y="f79"/>
                </a:cubicBezTo>
                <a:cubicBezTo>
                  <a:pt x="f11" y="f80"/>
                  <a:pt x="f17" y="f81"/>
                  <a:pt x="f52" y="f57"/>
                </a:cubicBezTo>
                <a:cubicBezTo>
                  <a:pt x="f52" y="f57"/>
                  <a:pt x="f0" y="f82"/>
                  <a:pt x="f0" y="f23"/>
                </a:cubicBezTo>
                <a:cubicBezTo>
                  <a:pt x="f0" y="f83"/>
                  <a:pt x="f84" y="f85"/>
                  <a:pt x="f84" y="f0"/>
                </a:cubicBezTo>
              </a:path>
            </a:pathLst>
          </a:custGeom>
          <a:noFill/>
          <a:ln w="9360">
            <a:solidFill>
              <a:srgbClr val="000000"/>
            </a:solidFill>
            <a:prstDash val="solid"/>
            <a:round/>
            <a:tailEnd type="arrow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grpSp>
        <p:nvGrpSpPr>
          <p:cNvPr id="120" name="Groupe 119"/>
          <p:cNvGrpSpPr/>
          <p:nvPr/>
        </p:nvGrpSpPr>
        <p:grpSpPr>
          <a:xfrm>
            <a:off x="8359919" y="4397400"/>
            <a:ext cx="436320" cy="340920"/>
            <a:chOff x="8359919" y="4397400"/>
            <a:chExt cx="436320" cy="340920"/>
          </a:xfrm>
        </p:grpSpPr>
        <p:sp>
          <p:nvSpPr>
            <p:cNvPr id="121" name="Forme libre 120"/>
            <p:cNvSpPr/>
            <p:nvPr/>
          </p:nvSpPr>
          <p:spPr>
            <a:xfrm>
              <a:off x="8359919" y="4406759"/>
              <a:ext cx="436320" cy="325440"/>
            </a:xfrm>
            <a:custGeom>
              <a:avLst>
                <a:gd name="f0" fmla="val 105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122" name="Groupe 121"/>
            <p:cNvGrpSpPr/>
            <p:nvPr/>
          </p:nvGrpSpPr>
          <p:grpSpPr>
            <a:xfrm>
              <a:off x="8359919" y="4397400"/>
              <a:ext cx="433079" cy="340920"/>
              <a:chOff x="8359919" y="4397400"/>
              <a:chExt cx="433079" cy="340920"/>
            </a:xfrm>
          </p:grpSpPr>
          <p:sp>
            <p:nvSpPr>
              <p:cNvPr id="123" name="Forme libre 122"/>
              <p:cNvSpPr/>
              <p:nvPr/>
            </p:nvSpPr>
            <p:spPr>
              <a:xfrm>
                <a:off x="8359919" y="4406759"/>
                <a:ext cx="433079" cy="322560"/>
              </a:xfrm>
              <a:custGeom>
                <a:avLst>
                  <a:gd name="f0" fmla="val 106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124" name="Groupe 123"/>
              <p:cNvGrpSpPr/>
              <p:nvPr/>
            </p:nvGrpSpPr>
            <p:grpSpPr>
              <a:xfrm>
                <a:off x="8359919" y="4397400"/>
                <a:ext cx="431640" cy="340920"/>
                <a:chOff x="8359919" y="4397400"/>
                <a:chExt cx="431640" cy="340920"/>
              </a:xfrm>
            </p:grpSpPr>
            <p:sp>
              <p:nvSpPr>
                <p:cNvPr id="125" name="Forme libre 124"/>
                <p:cNvSpPr/>
                <p:nvPr/>
              </p:nvSpPr>
              <p:spPr>
                <a:xfrm>
                  <a:off x="8359919" y="4406759"/>
                  <a:ext cx="431640" cy="320760"/>
                </a:xfrm>
                <a:custGeom>
                  <a:avLst>
                    <a:gd name="f0" fmla="val 106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126" name="Groupe 125"/>
                <p:cNvGrpSpPr/>
                <p:nvPr/>
              </p:nvGrpSpPr>
              <p:grpSpPr>
                <a:xfrm>
                  <a:off x="8359919" y="4397400"/>
                  <a:ext cx="431640" cy="340920"/>
                  <a:chOff x="8359919" y="4397400"/>
                  <a:chExt cx="431640" cy="340920"/>
                </a:xfrm>
              </p:grpSpPr>
              <p:sp>
                <p:nvSpPr>
                  <p:cNvPr id="127" name="Forme libre 126"/>
                  <p:cNvSpPr/>
                  <p:nvPr/>
                </p:nvSpPr>
                <p:spPr>
                  <a:xfrm>
                    <a:off x="8359919" y="4406759"/>
                    <a:ext cx="431640" cy="320760"/>
                  </a:xfrm>
                  <a:custGeom>
                    <a:avLst>
                      <a:gd name="f0" fmla="val 106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sp>
                <p:nvSpPr>
                  <p:cNvPr id="128" name="Forme libre 127"/>
                  <p:cNvSpPr/>
                  <p:nvPr/>
                </p:nvSpPr>
                <p:spPr>
                  <a:xfrm>
                    <a:off x="8367840" y="4397400"/>
                    <a:ext cx="416880" cy="340920"/>
                  </a:xfrm>
                  <a:custGeom>
                    <a:avLst>
                      <a:gd name="f0" fmla="val 106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>
                    <a:spAutoFit/>
                  </a:bodyPr>
                  <a:lstStyle/>
                  <a:p>
                    <a:pPr marL="0" marR="0" lvl="0" indent="0" algn="ctr" rtl="0" hangingPunct="1">
                      <a:lnSpc>
                        <a:spcPct val="9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r>
                      <a:rPr lang="en-GB" sz="1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rPr>
                      <a:t>LH</a:t>
                    </a:r>
                  </a:p>
                </p:txBody>
              </p:sp>
            </p:grpSp>
          </p:grpSp>
        </p:grpSp>
      </p:grpSp>
      <p:grpSp>
        <p:nvGrpSpPr>
          <p:cNvPr id="129" name="Groupe 128"/>
          <p:cNvGrpSpPr/>
          <p:nvPr/>
        </p:nvGrpSpPr>
        <p:grpSpPr>
          <a:xfrm>
            <a:off x="590400" y="4397400"/>
            <a:ext cx="436679" cy="340920"/>
            <a:chOff x="590400" y="4397400"/>
            <a:chExt cx="436679" cy="340920"/>
          </a:xfrm>
        </p:grpSpPr>
        <p:sp>
          <p:nvSpPr>
            <p:cNvPr id="130" name="Forme libre 129"/>
            <p:cNvSpPr/>
            <p:nvPr/>
          </p:nvSpPr>
          <p:spPr>
            <a:xfrm>
              <a:off x="590400" y="4406759"/>
              <a:ext cx="436679" cy="325440"/>
            </a:xfrm>
            <a:custGeom>
              <a:avLst>
                <a:gd name="f0" fmla="val 105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131" name="Groupe 130"/>
            <p:cNvGrpSpPr/>
            <p:nvPr/>
          </p:nvGrpSpPr>
          <p:grpSpPr>
            <a:xfrm>
              <a:off x="590400" y="4397400"/>
              <a:ext cx="435239" cy="340920"/>
              <a:chOff x="590400" y="4397400"/>
              <a:chExt cx="435239" cy="340920"/>
            </a:xfrm>
          </p:grpSpPr>
          <p:sp>
            <p:nvSpPr>
              <p:cNvPr id="132" name="Forme libre 131"/>
              <p:cNvSpPr/>
              <p:nvPr/>
            </p:nvSpPr>
            <p:spPr>
              <a:xfrm>
                <a:off x="590400" y="4406759"/>
                <a:ext cx="435239" cy="322560"/>
              </a:xfrm>
              <a:custGeom>
                <a:avLst>
                  <a:gd name="f0" fmla="val 106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133" name="Groupe 132"/>
              <p:cNvGrpSpPr/>
              <p:nvPr/>
            </p:nvGrpSpPr>
            <p:grpSpPr>
              <a:xfrm>
                <a:off x="590400" y="4397400"/>
                <a:ext cx="433440" cy="340920"/>
                <a:chOff x="590400" y="4397400"/>
                <a:chExt cx="433440" cy="340920"/>
              </a:xfrm>
            </p:grpSpPr>
            <p:sp>
              <p:nvSpPr>
                <p:cNvPr id="134" name="Forme libre 133"/>
                <p:cNvSpPr/>
                <p:nvPr/>
              </p:nvSpPr>
              <p:spPr>
                <a:xfrm>
                  <a:off x="590400" y="4406759"/>
                  <a:ext cx="433440" cy="320760"/>
                </a:xfrm>
                <a:custGeom>
                  <a:avLst>
                    <a:gd name="f0" fmla="val 106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135" name="Groupe 134"/>
                <p:cNvGrpSpPr/>
                <p:nvPr/>
              </p:nvGrpSpPr>
              <p:grpSpPr>
                <a:xfrm>
                  <a:off x="590400" y="4397400"/>
                  <a:ext cx="432000" cy="340920"/>
                  <a:chOff x="590400" y="4397400"/>
                  <a:chExt cx="432000" cy="340920"/>
                </a:xfrm>
              </p:grpSpPr>
              <p:sp>
                <p:nvSpPr>
                  <p:cNvPr id="136" name="Forme libre 135"/>
                  <p:cNvSpPr/>
                  <p:nvPr/>
                </p:nvSpPr>
                <p:spPr>
                  <a:xfrm>
                    <a:off x="590400" y="4406759"/>
                    <a:ext cx="432000" cy="320760"/>
                  </a:xfrm>
                  <a:custGeom>
                    <a:avLst>
                      <a:gd name="f0" fmla="val 106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sp>
                <p:nvSpPr>
                  <p:cNvPr id="137" name="Forme libre 136"/>
                  <p:cNvSpPr/>
                  <p:nvPr/>
                </p:nvSpPr>
                <p:spPr>
                  <a:xfrm>
                    <a:off x="597240" y="4397400"/>
                    <a:ext cx="416880" cy="340920"/>
                  </a:xfrm>
                  <a:custGeom>
                    <a:avLst>
                      <a:gd name="f0" fmla="val 106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>
                    <a:spAutoFit/>
                  </a:bodyPr>
                  <a:lstStyle/>
                  <a:p>
                    <a:pPr marL="0" marR="0" lvl="0" indent="0" algn="ctr" rtl="0" hangingPunct="1">
                      <a:lnSpc>
                        <a:spcPct val="9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r>
                      <a:rPr lang="en-GB" sz="1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rPr>
                      <a:t>LH</a:t>
                    </a:r>
                  </a:p>
                </p:txBody>
              </p:sp>
            </p:grpSp>
          </p:grpSp>
        </p:grpSp>
      </p:grpSp>
      <p:grpSp>
        <p:nvGrpSpPr>
          <p:cNvPr id="138" name="Groupe 137"/>
          <p:cNvGrpSpPr/>
          <p:nvPr/>
        </p:nvGrpSpPr>
        <p:grpSpPr>
          <a:xfrm>
            <a:off x="2249640" y="4311720"/>
            <a:ext cx="436320" cy="340920"/>
            <a:chOff x="2249640" y="4311720"/>
            <a:chExt cx="436320" cy="340920"/>
          </a:xfrm>
        </p:grpSpPr>
        <p:sp>
          <p:nvSpPr>
            <p:cNvPr id="139" name="Forme libre 138"/>
            <p:cNvSpPr/>
            <p:nvPr/>
          </p:nvSpPr>
          <p:spPr>
            <a:xfrm>
              <a:off x="2249640" y="4322880"/>
              <a:ext cx="436320" cy="323640"/>
            </a:xfrm>
            <a:custGeom>
              <a:avLst>
                <a:gd name="f0" fmla="val 105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140" name="Groupe 139"/>
            <p:cNvGrpSpPr/>
            <p:nvPr/>
          </p:nvGrpSpPr>
          <p:grpSpPr>
            <a:xfrm>
              <a:off x="2249640" y="4311720"/>
              <a:ext cx="433079" cy="340920"/>
              <a:chOff x="2249640" y="4311720"/>
              <a:chExt cx="433079" cy="340920"/>
            </a:xfrm>
          </p:grpSpPr>
          <p:sp>
            <p:nvSpPr>
              <p:cNvPr id="141" name="Forme libre 140"/>
              <p:cNvSpPr/>
              <p:nvPr/>
            </p:nvSpPr>
            <p:spPr>
              <a:xfrm>
                <a:off x="2249640" y="4322880"/>
                <a:ext cx="433079" cy="320400"/>
              </a:xfrm>
              <a:custGeom>
                <a:avLst>
                  <a:gd name="f0" fmla="val 106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142" name="Groupe 141"/>
              <p:cNvGrpSpPr/>
              <p:nvPr/>
            </p:nvGrpSpPr>
            <p:grpSpPr>
              <a:xfrm>
                <a:off x="2249640" y="4311720"/>
                <a:ext cx="431640" cy="340920"/>
                <a:chOff x="2249640" y="4311720"/>
                <a:chExt cx="431640" cy="340920"/>
              </a:xfrm>
            </p:grpSpPr>
            <p:sp>
              <p:nvSpPr>
                <p:cNvPr id="143" name="Forme libre 142"/>
                <p:cNvSpPr/>
                <p:nvPr/>
              </p:nvSpPr>
              <p:spPr>
                <a:xfrm>
                  <a:off x="2249640" y="4322880"/>
                  <a:ext cx="431640" cy="318960"/>
                </a:xfrm>
                <a:custGeom>
                  <a:avLst>
                    <a:gd name="f0" fmla="val 108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144" name="Groupe 143"/>
                <p:cNvGrpSpPr/>
                <p:nvPr/>
              </p:nvGrpSpPr>
              <p:grpSpPr>
                <a:xfrm>
                  <a:off x="2249640" y="4311720"/>
                  <a:ext cx="431640" cy="340920"/>
                  <a:chOff x="2249640" y="4311720"/>
                  <a:chExt cx="431640" cy="340920"/>
                </a:xfrm>
              </p:grpSpPr>
              <p:sp>
                <p:nvSpPr>
                  <p:cNvPr id="145" name="Forme libre 144"/>
                  <p:cNvSpPr/>
                  <p:nvPr/>
                </p:nvSpPr>
                <p:spPr>
                  <a:xfrm>
                    <a:off x="2249640" y="4322880"/>
                    <a:ext cx="431640" cy="318960"/>
                  </a:xfrm>
                  <a:custGeom>
                    <a:avLst>
                      <a:gd name="f0" fmla="val 108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sp>
                <p:nvSpPr>
                  <p:cNvPr id="146" name="Forme libre 145"/>
                  <p:cNvSpPr/>
                  <p:nvPr/>
                </p:nvSpPr>
                <p:spPr>
                  <a:xfrm>
                    <a:off x="2257560" y="4311720"/>
                    <a:ext cx="416880" cy="340920"/>
                  </a:xfrm>
                  <a:custGeom>
                    <a:avLst>
                      <a:gd name="f0" fmla="val 108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>
                    <a:spAutoFit/>
                  </a:bodyPr>
                  <a:lstStyle/>
                  <a:p>
                    <a:pPr marL="0" marR="0" lvl="0" indent="0" algn="ctr" rtl="0" hangingPunct="1">
                      <a:lnSpc>
                        <a:spcPct val="9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r>
                      <a:rPr lang="en-GB" sz="1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rPr>
                      <a:t>LH</a:t>
                    </a:r>
                  </a:p>
                </p:txBody>
              </p:sp>
            </p:grpSp>
          </p:grpSp>
        </p:grpSp>
      </p:grpSp>
      <p:grpSp>
        <p:nvGrpSpPr>
          <p:cNvPr id="147" name="Groupe 146"/>
          <p:cNvGrpSpPr/>
          <p:nvPr/>
        </p:nvGrpSpPr>
        <p:grpSpPr>
          <a:xfrm>
            <a:off x="1247760" y="4807080"/>
            <a:ext cx="1090800" cy="446039"/>
            <a:chOff x="1247760" y="4807080"/>
            <a:chExt cx="1090800" cy="446039"/>
          </a:xfrm>
        </p:grpSpPr>
        <p:sp>
          <p:nvSpPr>
            <p:cNvPr id="148" name="Forme libre 147"/>
            <p:cNvSpPr/>
            <p:nvPr/>
          </p:nvSpPr>
          <p:spPr>
            <a:xfrm>
              <a:off x="1247760" y="4807080"/>
              <a:ext cx="1090800" cy="422280"/>
            </a:xfrm>
            <a:custGeom>
              <a:avLst>
                <a:gd name="f0" fmla="val 8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149" name="Groupe 148"/>
            <p:cNvGrpSpPr/>
            <p:nvPr/>
          </p:nvGrpSpPr>
          <p:grpSpPr>
            <a:xfrm>
              <a:off x="1247760" y="4807080"/>
              <a:ext cx="1087560" cy="446039"/>
              <a:chOff x="1247760" y="4807080"/>
              <a:chExt cx="1087560" cy="446039"/>
            </a:xfrm>
          </p:grpSpPr>
          <p:sp>
            <p:nvSpPr>
              <p:cNvPr id="150" name="Forme libre 149"/>
              <p:cNvSpPr/>
              <p:nvPr/>
            </p:nvSpPr>
            <p:spPr>
              <a:xfrm>
                <a:off x="1247760" y="4807080"/>
                <a:ext cx="1087560" cy="419040"/>
              </a:xfrm>
              <a:custGeom>
                <a:avLst>
                  <a:gd name="f0" fmla="val 81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151" name="Groupe 150"/>
              <p:cNvGrpSpPr/>
              <p:nvPr/>
            </p:nvGrpSpPr>
            <p:grpSpPr>
              <a:xfrm>
                <a:off x="1247760" y="4807080"/>
                <a:ext cx="1085759" cy="446039"/>
                <a:chOff x="1247760" y="4807080"/>
                <a:chExt cx="1085759" cy="446039"/>
              </a:xfrm>
            </p:grpSpPr>
            <p:sp>
              <p:nvSpPr>
                <p:cNvPr id="152" name="Forme libre 151"/>
                <p:cNvSpPr/>
                <p:nvPr/>
              </p:nvSpPr>
              <p:spPr>
                <a:xfrm>
                  <a:off x="1247760" y="4807080"/>
                  <a:ext cx="1085759" cy="417240"/>
                </a:xfrm>
                <a:custGeom>
                  <a:avLst>
                    <a:gd name="f0" fmla="val 82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153" name="Groupe 152"/>
                <p:cNvGrpSpPr/>
                <p:nvPr/>
              </p:nvGrpSpPr>
              <p:grpSpPr>
                <a:xfrm>
                  <a:off x="1247760" y="4807080"/>
                  <a:ext cx="1085759" cy="446039"/>
                  <a:chOff x="1247760" y="4807080"/>
                  <a:chExt cx="1085759" cy="446039"/>
                </a:xfrm>
              </p:grpSpPr>
              <p:sp>
                <p:nvSpPr>
                  <p:cNvPr id="154" name="Forme libre 153"/>
                  <p:cNvSpPr/>
                  <p:nvPr/>
                </p:nvSpPr>
                <p:spPr>
                  <a:xfrm>
                    <a:off x="1247760" y="4807080"/>
                    <a:ext cx="1085759" cy="417240"/>
                  </a:xfrm>
                  <a:custGeom>
                    <a:avLst>
                      <a:gd name="f0" fmla="val 82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sp>
                <p:nvSpPr>
                  <p:cNvPr id="155" name="Forme libre 154"/>
                  <p:cNvSpPr/>
                  <p:nvPr/>
                </p:nvSpPr>
                <p:spPr>
                  <a:xfrm>
                    <a:off x="1309680" y="4807080"/>
                    <a:ext cx="960840" cy="446039"/>
                  </a:xfrm>
                  <a:custGeom>
                    <a:avLst>
                      <a:gd name="f0" fmla="val 82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t" anchorCtr="0" compatLnSpc="0">
                    <a:spAutoFit/>
                  </a:bodyPr>
                  <a:lstStyle/>
                  <a:p>
                    <a:pPr marL="0" marR="0" lvl="0" indent="0" algn="l" rtl="0" hangingPunct="1">
                      <a:lnSpc>
                        <a:spcPct val="9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r>
                      <a:rPr lang="en-GB" sz="20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rPr>
                      <a:t>Tropics</a:t>
                    </a:r>
                  </a:p>
                </p:txBody>
              </p:sp>
            </p:grpSp>
          </p:grpSp>
        </p:grpSp>
      </p:grpSp>
      <p:grpSp>
        <p:nvGrpSpPr>
          <p:cNvPr id="156" name="Groupe 155"/>
          <p:cNvGrpSpPr/>
          <p:nvPr/>
        </p:nvGrpSpPr>
        <p:grpSpPr>
          <a:xfrm>
            <a:off x="7007399" y="4824360"/>
            <a:ext cx="1485719" cy="446039"/>
            <a:chOff x="7007399" y="4824360"/>
            <a:chExt cx="1485719" cy="446039"/>
          </a:xfrm>
        </p:grpSpPr>
        <p:sp>
          <p:nvSpPr>
            <p:cNvPr id="157" name="Forme libre 156"/>
            <p:cNvSpPr/>
            <p:nvPr/>
          </p:nvSpPr>
          <p:spPr>
            <a:xfrm>
              <a:off x="7007399" y="4824360"/>
              <a:ext cx="1485719" cy="422280"/>
            </a:xfrm>
            <a:custGeom>
              <a:avLst>
                <a:gd name="f0" fmla="val 8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158" name="Groupe 157"/>
            <p:cNvGrpSpPr/>
            <p:nvPr/>
          </p:nvGrpSpPr>
          <p:grpSpPr>
            <a:xfrm>
              <a:off x="7007399" y="4824360"/>
              <a:ext cx="1482479" cy="446039"/>
              <a:chOff x="7007399" y="4824360"/>
              <a:chExt cx="1482479" cy="446039"/>
            </a:xfrm>
          </p:grpSpPr>
          <p:sp>
            <p:nvSpPr>
              <p:cNvPr id="159" name="Forme libre 158"/>
              <p:cNvSpPr/>
              <p:nvPr/>
            </p:nvSpPr>
            <p:spPr>
              <a:xfrm>
                <a:off x="7007399" y="4824360"/>
                <a:ext cx="1482479" cy="419040"/>
              </a:xfrm>
              <a:custGeom>
                <a:avLst>
                  <a:gd name="f0" fmla="val 81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160" name="Groupe 159"/>
              <p:cNvGrpSpPr/>
              <p:nvPr/>
            </p:nvGrpSpPr>
            <p:grpSpPr>
              <a:xfrm>
                <a:off x="7007399" y="4824360"/>
                <a:ext cx="1481039" cy="446039"/>
                <a:chOff x="7007399" y="4824360"/>
                <a:chExt cx="1481039" cy="446039"/>
              </a:xfrm>
            </p:grpSpPr>
            <p:sp>
              <p:nvSpPr>
                <p:cNvPr id="161" name="Forme libre 160"/>
                <p:cNvSpPr/>
                <p:nvPr/>
              </p:nvSpPr>
              <p:spPr>
                <a:xfrm>
                  <a:off x="7007399" y="4824360"/>
                  <a:ext cx="1481039" cy="417600"/>
                </a:xfrm>
                <a:custGeom>
                  <a:avLst>
                    <a:gd name="f0" fmla="val 82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162" name="Groupe 161"/>
                <p:cNvGrpSpPr/>
                <p:nvPr/>
              </p:nvGrpSpPr>
              <p:grpSpPr>
                <a:xfrm>
                  <a:off x="7007399" y="4824360"/>
                  <a:ext cx="1479240" cy="446039"/>
                  <a:chOff x="7007399" y="4824360"/>
                  <a:chExt cx="1479240" cy="446039"/>
                </a:xfrm>
              </p:grpSpPr>
              <p:sp>
                <p:nvSpPr>
                  <p:cNvPr id="163" name="Forme libre 162"/>
                  <p:cNvSpPr/>
                  <p:nvPr/>
                </p:nvSpPr>
                <p:spPr>
                  <a:xfrm>
                    <a:off x="7007399" y="4824360"/>
                    <a:ext cx="1479240" cy="417600"/>
                  </a:xfrm>
                  <a:custGeom>
                    <a:avLst>
                      <a:gd name="f0" fmla="val 82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sp>
                <p:nvSpPr>
                  <p:cNvPr id="164" name="Forme libre 163"/>
                  <p:cNvSpPr/>
                  <p:nvPr/>
                </p:nvSpPr>
                <p:spPr>
                  <a:xfrm>
                    <a:off x="7110360" y="4824360"/>
                    <a:ext cx="1273320" cy="446039"/>
                  </a:xfrm>
                  <a:custGeom>
                    <a:avLst>
                      <a:gd name="f0" fmla="val 82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t" anchorCtr="0" compatLnSpc="0">
                    <a:spAutoFit/>
                  </a:bodyPr>
                  <a:lstStyle/>
                  <a:p>
                    <a:pPr marL="0" marR="0" lvl="0" indent="0" algn="l" rtl="0" hangingPunct="1">
                      <a:lnSpc>
                        <a:spcPct val="9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r>
                      <a:rPr lang="en-GB" sz="20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rPr>
                      <a:t>Subtropics</a:t>
                    </a:r>
                  </a:p>
                </p:txBody>
              </p:sp>
            </p:grpSp>
          </p:grpSp>
        </p:grpSp>
      </p:grpSp>
      <p:grpSp>
        <p:nvGrpSpPr>
          <p:cNvPr id="165" name="Groupe 164"/>
          <p:cNvGrpSpPr/>
          <p:nvPr/>
        </p:nvGrpSpPr>
        <p:grpSpPr>
          <a:xfrm>
            <a:off x="1385999" y="5724360"/>
            <a:ext cx="9016920" cy="552600"/>
            <a:chOff x="1385999" y="5724360"/>
            <a:chExt cx="9016920" cy="552600"/>
          </a:xfrm>
        </p:grpSpPr>
        <p:sp>
          <p:nvSpPr>
            <p:cNvPr id="166" name="Forme libre 165"/>
            <p:cNvSpPr/>
            <p:nvPr/>
          </p:nvSpPr>
          <p:spPr>
            <a:xfrm>
              <a:off x="1385999" y="5724360"/>
              <a:ext cx="9016920" cy="279720"/>
            </a:xfrm>
            <a:custGeom>
              <a:avLst>
                <a:gd name="f0" fmla="val 122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167" name="Groupe 166"/>
            <p:cNvGrpSpPr/>
            <p:nvPr/>
          </p:nvGrpSpPr>
          <p:grpSpPr>
            <a:xfrm>
              <a:off x="1385999" y="5724360"/>
              <a:ext cx="9015480" cy="552600"/>
              <a:chOff x="1385999" y="5724360"/>
              <a:chExt cx="9015480" cy="552600"/>
            </a:xfrm>
          </p:grpSpPr>
          <p:sp>
            <p:nvSpPr>
              <p:cNvPr id="168" name="Forme libre 167"/>
              <p:cNvSpPr/>
              <p:nvPr/>
            </p:nvSpPr>
            <p:spPr>
              <a:xfrm>
                <a:off x="1385999" y="5724360"/>
                <a:ext cx="9015480" cy="158760"/>
              </a:xfrm>
              <a:custGeom>
                <a:avLst>
                  <a:gd name="f0" fmla="val 216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169" name="Groupe 168"/>
              <p:cNvGrpSpPr/>
              <p:nvPr/>
            </p:nvGrpSpPr>
            <p:grpSpPr>
              <a:xfrm>
                <a:off x="1385999" y="5724360"/>
                <a:ext cx="7548479" cy="552600"/>
                <a:chOff x="1385999" y="5724360"/>
                <a:chExt cx="7548479" cy="552600"/>
              </a:xfrm>
            </p:grpSpPr>
            <p:sp>
              <p:nvSpPr>
                <p:cNvPr id="170" name="Forme libre 169"/>
                <p:cNvSpPr/>
                <p:nvPr/>
              </p:nvSpPr>
              <p:spPr>
                <a:xfrm>
                  <a:off x="1385999" y="5724360"/>
                  <a:ext cx="7548479" cy="144720"/>
                </a:xfrm>
                <a:custGeom>
                  <a:avLst>
                    <a:gd name="f0" fmla="val 240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sp>
              <p:nvSpPr>
                <p:cNvPr id="171" name="Forme libre 170"/>
                <p:cNvSpPr/>
                <p:nvPr/>
              </p:nvSpPr>
              <p:spPr>
                <a:xfrm>
                  <a:off x="1385999" y="5724360"/>
                  <a:ext cx="7547039" cy="552600"/>
                </a:xfrm>
                <a:custGeom>
                  <a:avLst/>
                  <a:gdLst>
                    <a:gd name="f0" fmla="val 0"/>
                    <a:gd name="f1" fmla="val 21600"/>
                  </a:gdLst>
                  <a:ahLst/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l" t="t" r="r" b="b"/>
                  <a:pathLst>
                    <a:path w="21600" h="21600">
                      <a:moveTo>
                        <a:pt x="f0" y="f0"/>
                      </a:moveTo>
                      <a:lnTo>
                        <a:pt x="f1" y="f0"/>
                      </a:lnTo>
                      <a:lnTo>
                        <a:pt x="f1" y="f1"/>
                      </a:lnTo>
                      <a:lnTo>
                        <a:pt x="f0" y="f1"/>
                      </a:lnTo>
                      <a:lnTo>
                        <a:pt x="f0" y="f0"/>
                      </a:lnTo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none" lIns="90000" tIns="46800" rIns="90000" bIns="46800" anchor="t" anchorCtr="0" compatLnSpc="0">
                  <a:spAutoFit/>
                </a:bodyPr>
                <a:lstStyle/>
                <a:p>
                  <a:pPr marL="0" marR="0" lvl="0" indent="0" algn="ctr" rtl="0" hangingPunct="1">
                    <a:lnSpc>
                      <a:spcPct val="9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r>
                    <a:rPr lang="en-GB" sz="2400" b="1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rPr>
                    <a:t>Idéalisation bi-dimensionnelle de la circulation tropicale</a:t>
                  </a:r>
                </a:p>
              </p:txBody>
            </p:sp>
          </p:grpSp>
        </p:grpSp>
      </p:grpSp>
      <p:sp>
        <p:nvSpPr>
          <p:cNvPr id="172" name="Forme libre 171"/>
          <p:cNvSpPr/>
          <p:nvPr/>
        </p:nvSpPr>
        <p:spPr>
          <a:xfrm>
            <a:off x="304920" y="179280"/>
            <a:ext cx="10153440" cy="866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4400" b="0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Circulation générale et nuages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-360" y="-360"/>
            <a:ext cx="10691640" cy="841679"/>
          </a:xfrm>
        </p:spPr>
        <p:txBody>
          <a:bodyPr wrap="none" lIns="90000" tIns="46800" rIns="90000" bIns="46800" anchorCtr="0">
            <a:spAutoFit/>
          </a:bodyPr>
          <a:lstStyle/>
          <a:p>
            <a:pPr lvl="0">
              <a:lnSpc>
                <a:spcPct val="116000"/>
              </a:lnSpc>
            </a:pPr>
            <a:r>
              <a:rPr lang="en-GB" sz="3200" u="sng">
                <a:solidFill>
                  <a:srgbClr val="333399"/>
                </a:solidFill>
              </a:rPr>
              <a:t>Fraction nuageuse (observations CALIPSO)</a:t>
            </a:r>
          </a:p>
        </p:txBody>
      </p:sp>
      <p:sp>
        <p:nvSpPr>
          <p:cNvPr id="3" name="Forme libre 2"/>
          <p:cNvSpPr/>
          <p:nvPr/>
        </p:nvSpPr>
        <p:spPr>
          <a:xfrm flipH="1">
            <a:off x="177840" y="671400"/>
            <a:ext cx="1782720" cy="336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rPr>
              <a:t>jan-fév-mars</a:t>
            </a:r>
          </a:p>
        </p:txBody>
      </p:sp>
      <p:sp>
        <p:nvSpPr>
          <p:cNvPr id="4" name="Forme libre 3"/>
          <p:cNvSpPr/>
          <p:nvPr/>
        </p:nvSpPr>
        <p:spPr>
          <a:xfrm>
            <a:off x="1236599" y="6427800"/>
            <a:ext cx="8447040" cy="7351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7647119" y="6759720"/>
            <a:ext cx="2036519" cy="512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rPr>
              <a:t>Latitude</a:t>
            </a:r>
          </a:p>
        </p:txBody>
      </p:sp>
      <p:sp>
        <p:nvSpPr>
          <p:cNvPr id="6" name="Forme libre 5"/>
          <p:cNvSpPr/>
          <p:nvPr/>
        </p:nvSpPr>
        <p:spPr>
          <a:xfrm>
            <a:off x="1716119" y="3105000"/>
            <a:ext cx="2636639" cy="1133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rial" pitchFamily="34"/>
                <a:cs typeface="Arial" pitchFamily="34"/>
              </a:rPr>
              <a:t>modèle+</a:t>
            </a:r>
          </a:p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rial" pitchFamily="34"/>
                <a:cs typeface="Arial" pitchFamily="34"/>
              </a:rPr>
              <a:t>simulateur lidar</a:t>
            </a:r>
          </a:p>
        </p:txBody>
      </p:sp>
      <p:pic>
        <p:nvPicPr>
          <p:cNvPr id="7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8861" r="7293"/>
          <a:stretch>
            <a:fillRect/>
          </a:stretch>
        </p:blipFill>
        <p:spPr>
          <a:xfrm>
            <a:off x="1233360" y="2679840"/>
            <a:ext cx="8450280" cy="39686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orme libre 7"/>
          <p:cNvSpPr/>
          <p:nvPr/>
        </p:nvSpPr>
        <p:spPr>
          <a:xfrm>
            <a:off x="1949400" y="2981159"/>
            <a:ext cx="2156040" cy="10479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rial" pitchFamily="34"/>
                <a:cs typeface="Arial" pitchFamily="34"/>
              </a:rPr>
              <a:t>observations</a:t>
            </a:r>
          </a:p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rial" pitchFamily="34"/>
                <a:cs typeface="Arial" pitchFamily="34"/>
              </a:rPr>
              <a:t> lidar</a:t>
            </a:r>
          </a:p>
        </p:txBody>
      </p:sp>
      <p:sp>
        <p:nvSpPr>
          <p:cNvPr id="9" name="Forme libre 8"/>
          <p:cNvSpPr/>
          <p:nvPr/>
        </p:nvSpPr>
        <p:spPr>
          <a:xfrm>
            <a:off x="1062000" y="6278399"/>
            <a:ext cx="7861320" cy="4510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0" name="Forme libre 9"/>
          <p:cNvSpPr/>
          <p:nvPr/>
        </p:nvSpPr>
        <p:spPr>
          <a:xfrm flipH="1">
            <a:off x="4992840" y="6278399"/>
            <a:ext cx="642960" cy="512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rPr>
              <a:t>0</a:t>
            </a:r>
          </a:p>
        </p:txBody>
      </p:sp>
      <p:sp>
        <p:nvSpPr>
          <p:cNvPr id="11" name="Forme libre 10"/>
          <p:cNvSpPr/>
          <p:nvPr/>
        </p:nvSpPr>
        <p:spPr>
          <a:xfrm flipH="1">
            <a:off x="6545880" y="6278399"/>
            <a:ext cx="762120" cy="512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rPr>
              <a:t>40°N</a:t>
            </a:r>
          </a:p>
        </p:txBody>
      </p:sp>
      <p:sp>
        <p:nvSpPr>
          <p:cNvPr id="12" name="Forme libre 11"/>
          <p:cNvSpPr/>
          <p:nvPr/>
        </p:nvSpPr>
        <p:spPr>
          <a:xfrm flipH="1">
            <a:off x="8222400" y="6278399"/>
            <a:ext cx="779400" cy="512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rPr>
              <a:t>80°N</a:t>
            </a:r>
          </a:p>
        </p:txBody>
      </p:sp>
      <p:sp>
        <p:nvSpPr>
          <p:cNvPr id="13" name="Forme libre 12"/>
          <p:cNvSpPr/>
          <p:nvPr/>
        </p:nvSpPr>
        <p:spPr>
          <a:xfrm flipH="1">
            <a:off x="3316320" y="6278399"/>
            <a:ext cx="760319" cy="512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rPr>
              <a:t>40°S</a:t>
            </a:r>
          </a:p>
        </p:txBody>
      </p:sp>
      <p:sp>
        <p:nvSpPr>
          <p:cNvPr id="14" name="Forme libre 13"/>
          <p:cNvSpPr/>
          <p:nvPr/>
        </p:nvSpPr>
        <p:spPr>
          <a:xfrm flipH="1">
            <a:off x="1638360" y="6278399"/>
            <a:ext cx="760319" cy="512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rPr>
              <a:t>80°S</a:t>
            </a:r>
          </a:p>
        </p:txBody>
      </p:sp>
      <p:sp>
        <p:nvSpPr>
          <p:cNvPr id="15" name="Forme libre 14"/>
          <p:cNvSpPr/>
          <p:nvPr/>
        </p:nvSpPr>
        <p:spPr>
          <a:xfrm>
            <a:off x="1841399" y="1224000"/>
            <a:ext cx="7240680" cy="1003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ctr" rtl="0" hangingPunct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Moyenne zonale</a:t>
            </a:r>
          </a:p>
          <a:p>
            <a:pPr marL="0" marR="0" lvl="0" indent="0" algn="ctr" rtl="0" hangingPunct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couverture nuageuse</a:t>
            </a:r>
          </a:p>
        </p:txBody>
      </p:sp>
      <p:sp>
        <p:nvSpPr>
          <p:cNvPr id="16" name="Forme libre 15"/>
          <p:cNvSpPr/>
          <p:nvPr/>
        </p:nvSpPr>
        <p:spPr>
          <a:xfrm>
            <a:off x="936720" y="2081160"/>
            <a:ext cx="2036519" cy="512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rPr>
              <a:t>Altitude</a:t>
            </a:r>
          </a:p>
          <a:p>
            <a:pPr marL="0" marR="0" lvl="0" indent="0" algn="l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rPr>
              <a:t>(km)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-360" y="-360"/>
            <a:ext cx="10691640" cy="841679"/>
          </a:xfrm>
        </p:spPr>
        <p:txBody>
          <a:bodyPr wrap="none" lIns="90000" tIns="46800" rIns="90000" bIns="46800" anchorCtr="0">
            <a:spAutoFit/>
          </a:bodyPr>
          <a:lstStyle/>
          <a:p>
            <a:pPr lvl="0">
              <a:lnSpc>
                <a:spcPct val="116000"/>
              </a:lnSpc>
            </a:pPr>
            <a:r>
              <a:rPr lang="en-GB" sz="3200" u="sng">
                <a:solidFill>
                  <a:srgbClr val="333399"/>
                </a:solidFill>
              </a:rPr>
              <a:t>Fraction nuageuse (observations CALIPSO)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9834" t="5399" r="20007"/>
          <a:stretch>
            <a:fillRect/>
          </a:stretch>
        </p:blipFill>
        <p:spPr>
          <a:xfrm>
            <a:off x="0" y="4606920"/>
            <a:ext cx="5168880" cy="29527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 3"/>
          <p:cNvSpPr/>
          <p:nvPr/>
        </p:nvSpPr>
        <p:spPr>
          <a:xfrm flipH="1">
            <a:off x="177840" y="671400"/>
            <a:ext cx="1782720" cy="336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rPr>
              <a:t>jan-fév-mars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23549" t="5759" r="23456"/>
          <a:stretch>
            <a:fillRect/>
          </a:stretch>
        </p:blipFill>
        <p:spPr>
          <a:xfrm>
            <a:off x="0" y="1344600"/>
            <a:ext cx="5168880" cy="295127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rme libre 5"/>
          <p:cNvSpPr/>
          <p:nvPr/>
        </p:nvSpPr>
        <p:spPr>
          <a:xfrm flipH="1">
            <a:off x="172080" y="1007999"/>
            <a:ext cx="3297240" cy="420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1" i="0" u="none" strike="noStrike" baseline="0">
                <a:ln>
                  <a:noFill/>
                </a:ln>
                <a:solidFill>
                  <a:srgbClr val="CC0000"/>
                </a:solidFill>
                <a:latin typeface="Times New Roman" pitchFamily="18"/>
                <a:ea typeface="Arial" pitchFamily="34"/>
                <a:cs typeface="Arial" pitchFamily="34"/>
              </a:rPr>
              <a:t>nuages hauts</a:t>
            </a:r>
          </a:p>
        </p:txBody>
      </p:sp>
      <p:sp>
        <p:nvSpPr>
          <p:cNvPr id="7" name="Forme libre 6"/>
          <p:cNvSpPr/>
          <p:nvPr/>
        </p:nvSpPr>
        <p:spPr>
          <a:xfrm flipH="1">
            <a:off x="246600" y="4211640"/>
            <a:ext cx="3297240" cy="420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1" i="0" u="none" strike="noStrike" baseline="0">
                <a:ln>
                  <a:noFill/>
                </a:ln>
                <a:solidFill>
                  <a:srgbClr val="CC0000"/>
                </a:solidFill>
                <a:latin typeface="Times New Roman" pitchFamily="18"/>
                <a:ea typeface="Arial" pitchFamily="34"/>
                <a:cs typeface="Arial" pitchFamily="34"/>
              </a:rPr>
              <a:t>nuages bas</a:t>
            </a:r>
          </a:p>
        </p:txBody>
      </p:sp>
      <p:sp>
        <p:nvSpPr>
          <p:cNvPr id="8" name="Forme libre 7"/>
          <p:cNvSpPr/>
          <p:nvPr/>
        </p:nvSpPr>
        <p:spPr>
          <a:xfrm>
            <a:off x="3652919" y="5796000"/>
            <a:ext cx="890639" cy="4204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200 f10 1"/>
              <a:gd name="f16" fmla="*/ 18400 f10 1"/>
              <a:gd name="f17" fmla="*/ 18400 f11 1"/>
              <a:gd name="f18" fmla="*/ 3200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3160 f10 1"/>
              <a:gd name="f25" fmla="*/ 3160 f11 1"/>
              <a:gd name="f26" fmla="*/ 0 f10 1"/>
              <a:gd name="f27" fmla="*/ 10800 f11 1"/>
              <a:gd name="f28" fmla="*/ 18440 f11 1"/>
              <a:gd name="f29" fmla="*/ 21600 f11 1"/>
              <a:gd name="f30" fmla="*/ 18440 f10 1"/>
              <a:gd name="f31" fmla="*/ 21600 f10 1"/>
              <a:gd name="f32" fmla="+- 0 0 f19"/>
              <a:gd name="f33" fmla="+- f20 0 f1"/>
              <a:gd name="f34" fmla="+- f21 0 f1"/>
              <a:gd name="f35" fmla="*/ f32 f0 1"/>
              <a:gd name="f36" fmla="+- f34 0 f33"/>
              <a:gd name="f37" fmla="*/ f35 1 f5"/>
              <a:gd name="f38" fmla="+- f37 0 f1"/>
              <a:gd name="f39" fmla="cos 1 f38"/>
              <a:gd name="f40" fmla="sin 1 f38"/>
              <a:gd name="f41" fmla="+- 0 0 f39"/>
              <a:gd name="f42" fmla="+- 0 0 f40"/>
              <a:gd name="f43" fmla="*/ 10800 f41 1"/>
              <a:gd name="f44" fmla="*/ 10800 f42 1"/>
              <a:gd name="f45" fmla="*/ f43 f43 1"/>
              <a:gd name="f46" fmla="*/ f44 f44 1"/>
              <a:gd name="f47" fmla="+- f45 f46 0"/>
              <a:gd name="f48" fmla="sqrt f47"/>
              <a:gd name="f49" fmla="*/ f6 1 f48"/>
              <a:gd name="f50" fmla="*/ f41 f49 1"/>
              <a:gd name="f51" fmla="*/ f42 f49 1"/>
              <a:gd name="f52" fmla="+- 10800 0 f50"/>
              <a:gd name="f53" fmla="+- 10800 0 f5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22" y="f23"/>
              </a:cxn>
              <a:cxn ang="f33">
                <a:pos x="f24" y="f25"/>
              </a:cxn>
              <a:cxn ang="f33">
                <a:pos x="f26" y="f27"/>
              </a:cxn>
              <a:cxn ang="f33">
                <a:pos x="f24" y="f28"/>
              </a:cxn>
              <a:cxn ang="f33">
                <a:pos x="f22" y="f29"/>
              </a:cxn>
              <a:cxn ang="f33">
                <a:pos x="f30" y="f28"/>
              </a:cxn>
              <a:cxn ang="f33">
                <a:pos x="f31" y="f27"/>
              </a:cxn>
              <a:cxn ang="f33">
                <a:pos x="f30" y="f25"/>
              </a:cxn>
            </a:cxnLst>
            <a:rect l="f15" t="f18" r="f16" b="f17"/>
            <a:pathLst>
              <a:path w="21600" h="21600">
                <a:moveTo>
                  <a:pt x="f52" y="f53"/>
                </a:moveTo>
                <a:arcTo wR="f9" hR="f9" stAng="f33" swAng="f36"/>
                <a:close/>
              </a:path>
            </a:pathLst>
          </a:custGeom>
          <a:noFill/>
          <a:ln w="19080">
            <a:solidFill>
              <a:srgbClr val="993366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9" name="Forme libre 8"/>
          <p:cNvSpPr/>
          <p:nvPr/>
        </p:nvSpPr>
        <p:spPr>
          <a:xfrm>
            <a:off x="2495520" y="5880240"/>
            <a:ext cx="534960" cy="3362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200 f10 1"/>
              <a:gd name="f16" fmla="*/ 18400 f10 1"/>
              <a:gd name="f17" fmla="*/ 18400 f11 1"/>
              <a:gd name="f18" fmla="*/ 3200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3160 f10 1"/>
              <a:gd name="f25" fmla="*/ 3160 f11 1"/>
              <a:gd name="f26" fmla="*/ 0 f10 1"/>
              <a:gd name="f27" fmla="*/ 10800 f11 1"/>
              <a:gd name="f28" fmla="*/ 18440 f11 1"/>
              <a:gd name="f29" fmla="*/ 21600 f11 1"/>
              <a:gd name="f30" fmla="*/ 18440 f10 1"/>
              <a:gd name="f31" fmla="*/ 21600 f10 1"/>
              <a:gd name="f32" fmla="+- 0 0 f19"/>
              <a:gd name="f33" fmla="+- f20 0 f1"/>
              <a:gd name="f34" fmla="+- f21 0 f1"/>
              <a:gd name="f35" fmla="*/ f32 f0 1"/>
              <a:gd name="f36" fmla="+- f34 0 f33"/>
              <a:gd name="f37" fmla="*/ f35 1 f5"/>
              <a:gd name="f38" fmla="+- f37 0 f1"/>
              <a:gd name="f39" fmla="cos 1 f38"/>
              <a:gd name="f40" fmla="sin 1 f38"/>
              <a:gd name="f41" fmla="+- 0 0 f39"/>
              <a:gd name="f42" fmla="+- 0 0 f40"/>
              <a:gd name="f43" fmla="*/ 10800 f41 1"/>
              <a:gd name="f44" fmla="*/ 10800 f42 1"/>
              <a:gd name="f45" fmla="*/ f43 f43 1"/>
              <a:gd name="f46" fmla="*/ f44 f44 1"/>
              <a:gd name="f47" fmla="+- f45 f46 0"/>
              <a:gd name="f48" fmla="sqrt f47"/>
              <a:gd name="f49" fmla="*/ f6 1 f48"/>
              <a:gd name="f50" fmla="*/ f41 f49 1"/>
              <a:gd name="f51" fmla="*/ f42 f49 1"/>
              <a:gd name="f52" fmla="+- 10800 0 f50"/>
              <a:gd name="f53" fmla="+- 10800 0 f5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22" y="f23"/>
              </a:cxn>
              <a:cxn ang="f33">
                <a:pos x="f24" y="f25"/>
              </a:cxn>
              <a:cxn ang="f33">
                <a:pos x="f26" y="f27"/>
              </a:cxn>
              <a:cxn ang="f33">
                <a:pos x="f24" y="f28"/>
              </a:cxn>
              <a:cxn ang="f33">
                <a:pos x="f22" y="f29"/>
              </a:cxn>
              <a:cxn ang="f33">
                <a:pos x="f30" y="f28"/>
              </a:cxn>
              <a:cxn ang="f33">
                <a:pos x="f31" y="f27"/>
              </a:cxn>
              <a:cxn ang="f33">
                <a:pos x="f30" y="f25"/>
              </a:cxn>
            </a:cxnLst>
            <a:rect l="f15" t="f18" r="f16" b="f17"/>
            <a:pathLst>
              <a:path w="21600" h="21600">
                <a:moveTo>
                  <a:pt x="f52" y="f53"/>
                </a:moveTo>
                <a:arcTo wR="f9" hR="f9" stAng="f33" swAng="f36"/>
                <a:close/>
              </a:path>
            </a:pathLst>
          </a:custGeom>
          <a:noFill/>
          <a:ln w="19080">
            <a:solidFill>
              <a:srgbClr val="993366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0" name="Forme libre 9"/>
          <p:cNvSpPr/>
          <p:nvPr/>
        </p:nvSpPr>
        <p:spPr>
          <a:xfrm>
            <a:off x="1603440" y="5880240"/>
            <a:ext cx="446039" cy="3362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200 f10 1"/>
              <a:gd name="f16" fmla="*/ 18400 f10 1"/>
              <a:gd name="f17" fmla="*/ 18400 f11 1"/>
              <a:gd name="f18" fmla="*/ 3200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3160 f10 1"/>
              <a:gd name="f25" fmla="*/ 3160 f11 1"/>
              <a:gd name="f26" fmla="*/ 0 f10 1"/>
              <a:gd name="f27" fmla="*/ 10800 f11 1"/>
              <a:gd name="f28" fmla="*/ 18440 f11 1"/>
              <a:gd name="f29" fmla="*/ 21600 f11 1"/>
              <a:gd name="f30" fmla="*/ 18440 f10 1"/>
              <a:gd name="f31" fmla="*/ 21600 f10 1"/>
              <a:gd name="f32" fmla="+- 0 0 f19"/>
              <a:gd name="f33" fmla="+- f20 0 f1"/>
              <a:gd name="f34" fmla="+- f21 0 f1"/>
              <a:gd name="f35" fmla="*/ f32 f0 1"/>
              <a:gd name="f36" fmla="+- f34 0 f33"/>
              <a:gd name="f37" fmla="*/ f35 1 f5"/>
              <a:gd name="f38" fmla="+- f37 0 f1"/>
              <a:gd name="f39" fmla="cos 1 f38"/>
              <a:gd name="f40" fmla="sin 1 f38"/>
              <a:gd name="f41" fmla="+- 0 0 f39"/>
              <a:gd name="f42" fmla="+- 0 0 f40"/>
              <a:gd name="f43" fmla="*/ 10800 f41 1"/>
              <a:gd name="f44" fmla="*/ 10800 f42 1"/>
              <a:gd name="f45" fmla="*/ f43 f43 1"/>
              <a:gd name="f46" fmla="*/ f44 f44 1"/>
              <a:gd name="f47" fmla="+- f45 f46 0"/>
              <a:gd name="f48" fmla="sqrt f47"/>
              <a:gd name="f49" fmla="*/ f6 1 f48"/>
              <a:gd name="f50" fmla="*/ f41 f49 1"/>
              <a:gd name="f51" fmla="*/ f42 f49 1"/>
              <a:gd name="f52" fmla="+- 10800 0 f50"/>
              <a:gd name="f53" fmla="+- 10800 0 f5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22" y="f23"/>
              </a:cxn>
              <a:cxn ang="f33">
                <a:pos x="f24" y="f25"/>
              </a:cxn>
              <a:cxn ang="f33">
                <a:pos x="f26" y="f27"/>
              </a:cxn>
              <a:cxn ang="f33">
                <a:pos x="f24" y="f28"/>
              </a:cxn>
              <a:cxn ang="f33">
                <a:pos x="f22" y="f29"/>
              </a:cxn>
              <a:cxn ang="f33">
                <a:pos x="f30" y="f28"/>
              </a:cxn>
              <a:cxn ang="f33">
                <a:pos x="f31" y="f27"/>
              </a:cxn>
              <a:cxn ang="f33">
                <a:pos x="f30" y="f25"/>
              </a:cxn>
            </a:cxnLst>
            <a:rect l="f15" t="f18" r="f16" b="f17"/>
            <a:pathLst>
              <a:path w="21600" h="21600">
                <a:moveTo>
                  <a:pt x="f52" y="f53"/>
                </a:moveTo>
                <a:arcTo wR="f9" hR="f9" stAng="f33" swAng="f36"/>
                <a:close/>
              </a:path>
            </a:pathLst>
          </a:custGeom>
          <a:noFill/>
          <a:ln w="19080">
            <a:solidFill>
              <a:srgbClr val="993366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1" name="Connecteur droit 10"/>
          <p:cNvSpPr/>
          <p:nvPr/>
        </p:nvSpPr>
        <p:spPr>
          <a:xfrm>
            <a:off x="1979640" y="6119640"/>
            <a:ext cx="3779640" cy="720720"/>
          </a:xfrm>
          <a:prstGeom prst="line">
            <a:avLst/>
          </a:prstGeom>
          <a:noFill/>
          <a:ln w="19080">
            <a:solidFill>
              <a:srgbClr val="993366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2" name="Connecteur droit 11"/>
          <p:cNvSpPr/>
          <p:nvPr/>
        </p:nvSpPr>
        <p:spPr>
          <a:xfrm>
            <a:off x="3060720" y="6119640"/>
            <a:ext cx="2519280" cy="720720"/>
          </a:xfrm>
          <a:prstGeom prst="line">
            <a:avLst/>
          </a:prstGeom>
          <a:noFill/>
          <a:ln w="19080">
            <a:solidFill>
              <a:srgbClr val="993366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3" name="Connecteur droit 12"/>
          <p:cNvSpPr/>
          <p:nvPr/>
        </p:nvSpPr>
        <p:spPr>
          <a:xfrm>
            <a:off x="4500720" y="6119640"/>
            <a:ext cx="1260360" cy="720720"/>
          </a:xfrm>
          <a:prstGeom prst="line">
            <a:avLst/>
          </a:prstGeom>
          <a:noFill/>
          <a:ln w="19080">
            <a:solidFill>
              <a:srgbClr val="993366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4" name="Forme libre 13"/>
          <p:cNvSpPr/>
          <p:nvPr/>
        </p:nvSpPr>
        <p:spPr>
          <a:xfrm>
            <a:off x="5759280" y="6551640"/>
            <a:ext cx="3862439" cy="588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/>
          <a:lstStyle/>
          <a:p>
            <a:pPr marL="338040" marR="0" lvl="0" indent="-338040" algn="l" rtl="0" hangingPunct="0">
              <a:lnSpc>
                <a:spcPct val="116000"/>
              </a:lnSpc>
              <a:spcBef>
                <a:spcPts val="499"/>
              </a:spcBef>
              <a:spcAft>
                <a:spcPts val="0"/>
              </a:spcAft>
              <a:buNone/>
              <a:tabLst>
                <a:tab pos="338040" algn="l"/>
                <a:tab pos="786959" algn="l"/>
                <a:tab pos="1236239" algn="l"/>
                <a:tab pos="1685520" algn="l"/>
                <a:tab pos="2134800" algn="l"/>
                <a:tab pos="2584080" algn="l"/>
                <a:tab pos="3033360" algn="l"/>
                <a:tab pos="3482640" algn="l"/>
                <a:tab pos="3931920" algn="l"/>
                <a:tab pos="4381199" algn="l"/>
                <a:tab pos="4830480" algn="l"/>
                <a:tab pos="5279759" algn="l"/>
                <a:tab pos="5729040" algn="l"/>
                <a:tab pos="6178320" algn="l"/>
                <a:tab pos="6627600" algn="l"/>
                <a:tab pos="7076880" algn="l"/>
                <a:tab pos="7526160" algn="l"/>
                <a:tab pos="7975440" algn="l"/>
                <a:tab pos="8424719" algn="l"/>
                <a:tab pos="8874000" algn="l"/>
                <a:tab pos="932328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effet de masque des nuages</a:t>
            </a:r>
          </a:p>
        </p:txBody>
      </p:sp>
      <p:sp>
        <p:nvSpPr>
          <p:cNvPr id="15" name="Forme libre 14"/>
          <p:cNvSpPr/>
          <p:nvPr/>
        </p:nvSpPr>
        <p:spPr>
          <a:xfrm>
            <a:off x="5580000" y="4730759"/>
            <a:ext cx="5040360" cy="398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6" name="Forme libre 15"/>
          <p:cNvSpPr/>
          <p:nvPr/>
        </p:nvSpPr>
        <p:spPr>
          <a:xfrm>
            <a:off x="5627520" y="2862360"/>
            <a:ext cx="214560" cy="1996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7" name="Forme libre 16"/>
          <p:cNvSpPr/>
          <p:nvPr/>
        </p:nvSpPr>
        <p:spPr>
          <a:xfrm>
            <a:off x="9404280" y="4910040"/>
            <a:ext cx="1216079" cy="277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rPr>
              <a:t>Latitude</a:t>
            </a:r>
          </a:p>
        </p:txBody>
      </p:sp>
      <p:sp>
        <p:nvSpPr>
          <p:cNvPr id="18" name="Forme libre 17"/>
          <p:cNvSpPr/>
          <p:nvPr/>
        </p:nvSpPr>
        <p:spPr>
          <a:xfrm>
            <a:off x="5865840" y="2930399"/>
            <a:ext cx="1573200" cy="614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rial" pitchFamily="34"/>
                <a:cs typeface="Arial" pitchFamily="34"/>
              </a:rPr>
              <a:t>modèle+</a:t>
            </a:r>
          </a:p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rial" pitchFamily="34"/>
                <a:cs typeface="Arial" pitchFamily="34"/>
              </a:rPr>
              <a:t>simulateur lidar</a:t>
            </a:r>
          </a:p>
        </p:txBody>
      </p:sp>
      <p:pic>
        <p:nvPicPr>
          <p:cNvPr id="19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8861" r="7293"/>
          <a:stretch>
            <a:fillRect/>
          </a:stretch>
        </p:blipFill>
        <p:spPr>
          <a:xfrm>
            <a:off x="5576760" y="2700360"/>
            <a:ext cx="5042160" cy="215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Forme libre 19"/>
          <p:cNvSpPr/>
          <p:nvPr/>
        </p:nvSpPr>
        <p:spPr>
          <a:xfrm>
            <a:off x="6005519" y="2863800"/>
            <a:ext cx="1285919" cy="568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rial" pitchFamily="34"/>
                <a:cs typeface="Arial" pitchFamily="34"/>
              </a:rPr>
              <a:t>observations</a:t>
            </a:r>
          </a:p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FFFFFF"/>
                </a:solidFill>
                <a:latin typeface="Times New Roman" pitchFamily="18"/>
                <a:ea typeface="Arial" pitchFamily="34"/>
                <a:cs typeface="Arial" pitchFamily="34"/>
              </a:rPr>
              <a:t> lidar</a:t>
            </a:r>
          </a:p>
        </p:txBody>
      </p:sp>
      <p:sp>
        <p:nvSpPr>
          <p:cNvPr id="21" name="Forme libre 20"/>
          <p:cNvSpPr/>
          <p:nvPr/>
        </p:nvSpPr>
        <p:spPr>
          <a:xfrm>
            <a:off x="5475240" y="4649760"/>
            <a:ext cx="4691160" cy="244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2" name="Forme libre 21"/>
          <p:cNvSpPr/>
          <p:nvPr/>
        </p:nvSpPr>
        <p:spPr>
          <a:xfrm flipH="1">
            <a:off x="7815960" y="4649760"/>
            <a:ext cx="384120" cy="27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rPr>
              <a:t>0</a:t>
            </a:r>
          </a:p>
        </p:txBody>
      </p:sp>
      <p:sp>
        <p:nvSpPr>
          <p:cNvPr id="23" name="Forme libre 22"/>
          <p:cNvSpPr/>
          <p:nvPr/>
        </p:nvSpPr>
        <p:spPr>
          <a:xfrm flipH="1">
            <a:off x="8750160" y="4649760"/>
            <a:ext cx="454320" cy="27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rPr>
              <a:t>40°N</a:t>
            </a:r>
          </a:p>
        </p:txBody>
      </p:sp>
      <p:sp>
        <p:nvSpPr>
          <p:cNvPr id="24" name="Forme libre 23"/>
          <p:cNvSpPr/>
          <p:nvPr/>
        </p:nvSpPr>
        <p:spPr>
          <a:xfrm flipH="1">
            <a:off x="9752040" y="4649760"/>
            <a:ext cx="465120" cy="27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rPr>
              <a:t>80°N</a:t>
            </a:r>
          </a:p>
        </p:txBody>
      </p:sp>
      <p:sp>
        <p:nvSpPr>
          <p:cNvPr id="25" name="Forme libre 24"/>
          <p:cNvSpPr/>
          <p:nvPr/>
        </p:nvSpPr>
        <p:spPr>
          <a:xfrm flipH="1">
            <a:off x="6814079" y="4649760"/>
            <a:ext cx="453959" cy="27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rPr>
              <a:t>40°S</a:t>
            </a:r>
          </a:p>
        </p:txBody>
      </p:sp>
      <p:sp>
        <p:nvSpPr>
          <p:cNvPr id="26" name="Forme libre 25"/>
          <p:cNvSpPr/>
          <p:nvPr/>
        </p:nvSpPr>
        <p:spPr>
          <a:xfrm flipH="1">
            <a:off x="5814000" y="4649760"/>
            <a:ext cx="453959" cy="27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rPr>
              <a:t>80°S</a:t>
            </a:r>
          </a:p>
        </p:txBody>
      </p:sp>
      <p:sp>
        <p:nvSpPr>
          <p:cNvPr id="27" name="Forme libre 26"/>
          <p:cNvSpPr/>
          <p:nvPr/>
        </p:nvSpPr>
        <p:spPr>
          <a:xfrm>
            <a:off x="5551560" y="2700360"/>
            <a:ext cx="303120" cy="19159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8" name="Forme libre 27"/>
          <p:cNvSpPr/>
          <p:nvPr/>
        </p:nvSpPr>
        <p:spPr>
          <a:xfrm>
            <a:off x="5475240" y="4568760"/>
            <a:ext cx="287280" cy="230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rPr>
              <a:t>0</a:t>
            </a:r>
          </a:p>
        </p:txBody>
      </p:sp>
      <p:sp>
        <p:nvSpPr>
          <p:cNvPr id="29" name="Forme libre 28"/>
          <p:cNvSpPr/>
          <p:nvPr/>
        </p:nvSpPr>
        <p:spPr>
          <a:xfrm>
            <a:off x="5475240" y="4081320"/>
            <a:ext cx="287280" cy="230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rPr>
              <a:t>5</a:t>
            </a:r>
          </a:p>
        </p:txBody>
      </p:sp>
      <p:sp>
        <p:nvSpPr>
          <p:cNvPr id="30" name="Forme libre 29"/>
          <p:cNvSpPr/>
          <p:nvPr/>
        </p:nvSpPr>
        <p:spPr>
          <a:xfrm>
            <a:off x="5400720" y="3594240"/>
            <a:ext cx="379440" cy="230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rPr>
              <a:t>10</a:t>
            </a:r>
          </a:p>
        </p:txBody>
      </p:sp>
      <p:sp>
        <p:nvSpPr>
          <p:cNvPr id="31" name="Forme libre 30"/>
          <p:cNvSpPr/>
          <p:nvPr/>
        </p:nvSpPr>
        <p:spPr>
          <a:xfrm>
            <a:off x="5432400" y="3078000"/>
            <a:ext cx="287280" cy="230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rPr>
              <a:t>15</a:t>
            </a:r>
          </a:p>
        </p:txBody>
      </p:sp>
      <p:sp>
        <p:nvSpPr>
          <p:cNvPr id="32" name="Forme libre 31"/>
          <p:cNvSpPr/>
          <p:nvPr/>
        </p:nvSpPr>
        <p:spPr>
          <a:xfrm>
            <a:off x="5940360" y="1871640"/>
            <a:ext cx="4319640" cy="512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ctr" rtl="0" hangingPunct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Moyenne zonale</a:t>
            </a:r>
          </a:p>
        </p:txBody>
      </p:sp>
      <p:sp>
        <p:nvSpPr>
          <p:cNvPr id="33" name="Forme libre 32"/>
          <p:cNvSpPr/>
          <p:nvPr/>
        </p:nvSpPr>
        <p:spPr>
          <a:xfrm>
            <a:off x="5400720" y="2376360"/>
            <a:ext cx="1216079" cy="277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rPr>
              <a:t>Altitude</a:t>
            </a:r>
          </a:p>
          <a:p>
            <a:pPr marL="0" marR="0" lvl="0" indent="0" algn="l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rPr>
              <a:t>(km)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304920" y="324000"/>
            <a:ext cx="10153440" cy="781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224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6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Plan</a:t>
            </a:r>
          </a:p>
        </p:txBody>
      </p:sp>
      <p:sp>
        <p:nvSpPr>
          <p:cNvPr id="3" name="Forme libre 2"/>
          <p:cNvSpPr/>
          <p:nvPr/>
        </p:nvSpPr>
        <p:spPr>
          <a:xfrm>
            <a:off x="692279" y="1111320"/>
            <a:ext cx="9621720" cy="4019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999999"/>
                </a:solidFill>
                <a:latin typeface="Times New Roman" pitchFamily="18"/>
                <a:ea typeface="Lucida Sans" pitchFamily="2"/>
                <a:cs typeface="Lucida Sans" pitchFamily="2"/>
              </a:rPr>
              <a:t> </a:t>
            </a:r>
            <a:r>
              <a:rPr lang="fr-FR" sz="2400" b="1" i="0" u="none" strike="noStrike" baseline="0">
                <a:ln>
                  <a:noFill/>
                </a:ln>
                <a:solidFill>
                  <a:srgbClr val="999999"/>
                </a:solidFill>
                <a:latin typeface="Times New Roman" pitchFamily="18"/>
                <a:ea typeface="Lucida Sans" pitchFamily="2"/>
                <a:cs typeface="Lucida Sans" pitchFamily="2"/>
              </a:rPr>
              <a:t>Bilan radiatif et </a:t>
            </a:r>
            <a:r>
              <a:rPr lang="en-GB" sz="2400" b="1" i="0" u="none" strike="noStrike" baseline="0">
                <a:ln>
                  <a:noFill/>
                </a:ln>
                <a:solidFill>
                  <a:srgbClr val="999999"/>
                </a:solidFill>
                <a:latin typeface="Times New Roman" pitchFamily="18"/>
                <a:ea typeface="Lucida Sans" pitchFamily="2"/>
                <a:cs typeface="Lucida Sans" pitchFamily="2"/>
              </a:rPr>
              <a:t>circulation générale atmosphérique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999999"/>
                </a:solidFill>
                <a:latin typeface="Times New Roman" pitchFamily="18"/>
                <a:ea typeface="Lucida Sans" pitchFamily="2"/>
                <a:cs typeface="Lucida Sans" pitchFamily="2"/>
              </a:rPr>
              <a:t>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1" i="0" u="none" strike="noStrike" baseline="0">
                <a:ln>
                  <a:noFill/>
                </a:ln>
                <a:solidFill>
                  <a:srgbClr val="999999"/>
                </a:solidFill>
                <a:latin typeface="Times New Roman" pitchFamily="18"/>
                <a:ea typeface="Lucida Sans" pitchFamily="2"/>
                <a:cs typeface="Lucida Sans" pitchFamily="2"/>
              </a:rPr>
              <a:t> Circulation atmosphérique et cycle de l'eau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</a:t>
            </a:r>
            <a:r>
              <a:rPr lang="en-GB" sz="24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Echanges radiatifs et effet de serre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999999"/>
                </a:solidFill>
                <a:latin typeface="Times New Roman" pitchFamily="18"/>
                <a:ea typeface="Lucida Sans" pitchFamily="2"/>
                <a:cs typeface="Lucida Sans" pitchFamily="2"/>
              </a:rPr>
              <a:t> </a:t>
            </a:r>
            <a:r>
              <a:rPr lang="en-GB" sz="2400" b="1" i="0" u="none" strike="noStrike" baseline="0">
                <a:ln>
                  <a:noFill/>
                </a:ln>
                <a:solidFill>
                  <a:srgbClr val="999999"/>
                </a:solidFill>
                <a:latin typeface="Times New Roman" pitchFamily="18"/>
                <a:ea typeface="Lucida Sans" pitchFamily="2"/>
                <a:cs typeface="Lucida Sans" pitchFamily="2"/>
              </a:rPr>
              <a:t>Modélisation du climat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fr-FR" sz="2400" b="1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4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</a:t>
            </a:r>
            <a:r>
              <a:rPr lang="fr-FR" sz="2400" b="1" i="0" u="none" strike="noStrike" baseline="0">
                <a:ln>
                  <a:noFill/>
                </a:ln>
                <a:solidFill>
                  <a:srgbClr val="999999"/>
                </a:solidFill>
                <a:latin typeface="Times New Roman" pitchFamily="18"/>
                <a:ea typeface="Lucida Sans" pitchFamily="2"/>
                <a:cs typeface="Lucida Sans" pitchFamily="2"/>
              </a:rPr>
              <a:t>Estimation des changements climatiques dus aux activités humaines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785520" y="150840"/>
            <a:ext cx="9110520" cy="1000440"/>
          </a:xfrm>
        </p:spPr>
        <p:txBody>
          <a:bodyPr wrap="none" lIns="90000" tIns="46800" rIns="90000" bIns="46800" anchorCtr="0">
            <a:spAutoFit/>
          </a:bodyPr>
          <a:lstStyle/>
          <a:p>
            <a:pPr lvl="0"/>
            <a:r>
              <a:rPr lang="en-GB" sz="3600" b="1">
                <a:solidFill>
                  <a:srgbClr val="3333CC"/>
                </a:solidFill>
              </a:rPr>
              <a:t>Emission rayonnement électromagnétique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87920" y="4443480"/>
            <a:ext cx="5103720" cy="290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7680" y="1305000"/>
            <a:ext cx="3325679" cy="53895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rme libre 4"/>
          <p:cNvSpPr/>
          <p:nvPr/>
        </p:nvSpPr>
        <p:spPr>
          <a:xfrm>
            <a:off x="7370640" y="7183440"/>
            <a:ext cx="3036960" cy="34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r" rtl="0" hangingPunct="1">
              <a:lnSpc>
                <a:spcPct val="102000"/>
              </a:lnSpc>
              <a:spcBef>
                <a:spcPts val="862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Source: Malardel 2005</a:t>
            </a:r>
          </a:p>
        </p:txBody>
      </p:sp>
      <p:pic>
        <p:nvPicPr>
          <p:cNvPr id="6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041800" y="1009799"/>
            <a:ext cx="4500720" cy="28796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rme libre 6"/>
          <p:cNvSpPr/>
          <p:nvPr/>
        </p:nvSpPr>
        <p:spPr>
          <a:xfrm>
            <a:off x="4500720" y="3635279"/>
            <a:ext cx="5580000" cy="700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l" rtl="0" hangingPunct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Energie émise (fonction de Planck) en fonction de la longueur d'onde, pour plusieurs températures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1050839" y="171000"/>
            <a:ext cx="8736120" cy="989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3600" b="1" i="0" u="none" strike="noStrike" baseline="0">
                <a:ln>
                  <a:noFill/>
                </a:ln>
                <a:solidFill>
                  <a:srgbClr val="3333CC"/>
                </a:solidFill>
                <a:latin typeface="Lucida Bright" pitchFamily="18"/>
                <a:ea typeface="msmincho" pitchFamily="2"/>
                <a:cs typeface="msmincho" pitchFamily="2"/>
              </a:rPr>
              <a:t>Température d'équilibre de la Terre</a:t>
            </a:r>
            <a:br>
              <a:rPr lang="fr-FR" sz="3600" b="1" i="0" u="none" strike="noStrike" baseline="0">
                <a:ln>
                  <a:noFill/>
                </a:ln>
                <a:solidFill>
                  <a:srgbClr val="3333CC"/>
                </a:solidFill>
                <a:latin typeface="Lucida Bright" pitchFamily="18"/>
                <a:ea typeface="msmincho" pitchFamily="2"/>
                <a:cs typeface="msmincho" pitchFamily="2"/>
              </a:rPr>
            </a:br>
            <a:r>
              <a:rPr lang="fr-FR" sz="2200" b="1" i="0" u="none" strike="noStrike" baseline="0">
                <a:ln>
                  <a:noFill/>
                </a:ln>
                <a:solidFill>
                  <a:srgbClr val="3333CC"/>
                </a:solidFill>
                <a:latin typeface="Lucida Bright" pitchFamily="18"/>
                <a:ea typeface="msmincho" pitchFamily="2"/>
                <a:cs typeface="msmincho" pitchFamily="2"/>
              </a:rPr>
              <a:t>Modèle énergétique 0D</a:t>
            </a:r>
          </a:p>
        </p:txBody>
      </p:sp>
      <p:sp>
        <p:nvSpPr>
          <p:cNvPr id="3" name="Forme libre 2"/>
          <p:cNvSpPr/>
          <p:nvPr/>
        </p:nvSpPr>
        <p:spPr>
          <a:xfrm>
            <a:off x="3589200" y="1800000"/>
            <a:ext cx="4065839" cy="525600"/>
          </a:xfrm>
          <a:custGeom>
            <a:avLst/>
            <a:gdLst>
              <a:gd name="f0" fmla="val 0"/>
              <a:gd name="f1" fmla="val 11293"/>
              <a:gd name="f2" fmla="val 191"/>
              <a:gd name="f3" fmla="val 2823"/>
              <a:gd name="f4" fmla="val 382"/>
              <a:gd name="f5" fmla="val 766"/>
              <a:gd name="f6" fmla="val 575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11294" h="767">
                <a:moveTo>
                  <a:pt x="f1" y="f2"/>
                </a:moveTo>
                <a:lnTo>
                  <a:pt x="f3" y="f2"/>
                </a:lnTo>
                <a:lnTo>
                  <a:pt x="f3" y="f0"/>
                </a:lnTo>
                <a:lnTo>
                  <a:pt x="f0" y="f4"/>
                </a:lnTo>
                <a:lnTo>
                  <a:pt x="f3" y="f5"/>
                </a:lnTo>
                <a:lnTo>
                  <a:pt x="f3" y="f6"/>
                </a:lnTo>
                <a:lnTo>
                  <a:pt x="f1" y="f6"/>
                </a:lnTo>
                <a:lnTo>
                  <a:pt x="f1" y="f2"/>
                </a:lnTo>
              </a:path>
            </a:pathLst>
          </a:custGeom>
          <a:noFill/>
          <a:ln w="0">
            <a:solidFill>
              <a:srgbClr val="FFCC00"/>
            </a:solidFill>
            <a:prstDash val="solid"/>
            <a:round/>
          </a:ln>
        </p:spPr>
        <p:txBody>
          <a:bodyPr vert="horz" wrap="square" lIns="85320" tIns="42120" rIns="85320" bIns="4212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994439" y="1169280"/>
            <a:ext cx="1913039" cy="1963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rme libre 4"/>
          <p:cNvSpPr/>
          <p:nvPr/>
        </p:nvSpPr>
        <p:spPr>
          <a:xfrm>
            <a:off x="1018080" y="2784960"/>
            <a:ext cx="3176640" cy="1094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862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1800" b="0" i="0" u="none" strike="noStrike" baseline="0">
                <a:ln>
                  <a:noFill/>
                </a:ln>
                <a:solidFill>
                  <a:srgbClr val="DC2300"/>
                </a:solidFill>
                <a:latin typeface="Lucida Sans" pitchFamily="34"/>
                <a:ea typeface="msmincho" pitchFamily="2"/>
                <a:cs typeface="msmincho" pitchFamily="2"/>
              </a:rPr>
              <a:t>Émission de rayonnement infrarouge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862"/>
              </a:spcBef>
              <a:spcAft>
                <a:spcPts val="0"/>
              </a:spcAft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fr-FR" sz="1800" b="0" i="0" u="none" strike="noStrike" baseline="0">
                <a:ln>
                  <a:noFill/>
                </a:ln>
                <a:solidFill>
                  <a:srgbClr val="DC2300"/>
                </a:solidFill>
                <a:latin typeface="Lucida Sans" pitchFamily="34"/>
                <a:ea typeface="msmincho" pitchFamily="2"/>
                <a:cs typeface="msmincho" pitchFamily="2"/>
              </a:rPr>
              <a:t>	</a:t>
            </a:r>
            <a:r>
              <a:rPr lang="fr-FR" sz="2000" b="0" i="0" u="none" strike="noStrike" baseline="0">
                <a:ln>
                  <a:noFill/>
                </a:ln>
                <a:solidFill>
                  <a:srgbClr val="DC2300"/>
                </a:solidFill>
                <a:latin typeface="Lucida Sans" pitchFamily="34"/>
                <a:ea typeface="msmincho" pitchFamily="2"/>
                <a:cs typeface="msmincho" pitchFamily="2"/>
              </a:rPr>
              <a:t>4.</a:t>
            </a:r>
            <a:r>
              <a:rPr lang="fr-FR" sz="2000" b="1" i="1" u="none" strike="noStrike" baseline="0">
                <a:ln>
                  <a:noFill/>
                </a:ln>
                <a:solidFill>
                  <a:srgbClr val="DC2300"/>
                </a:solidFill>
                <a:latin typeface="Lucida Sans" pitchFamily="34"/>
                <a:ea typeface="Lucida Sans" pitchFamily="34"/>
                <a:cs typeface="Lucida Sans" pitchFamily="34"/>
              </a:rPr>
              <a:t>π</a:t>
            </a:r>
            <a:r>
              <a:rPr lang="fr-FR" sz="2000" b="0" i="0" u="none" strike="noStrike" baseline="0">
                <a:ln>
                  <a:noFill/>
                </a:ln>
                <a:solidFill>
                  <a:srgbClr val="DC2300"/>
                </a:solidFill>
                <a:latin typeface="Lucida Sans" pitchFamily="34"/>
                <a:ea typeface="Times New Roman" pitchFamily="18"/>
                <a:cs typeface="Times New Roman" pitchFamily="18"/>
              </a:rPr>
              <a:t>  R</a:t>
            </a:r>
            <a:r>
              <a:rPr lang="fr-FR" sz="2000" b="0" i="0" u="none" strike="noStrike" baseline="33000">
                <a:ln>
                  <a:noFill/>
                </a:ln>
                <a:solidFill>
                  <a:srgbClr val="DC2300"/>
                </a:solidFill>
                <a:latin typeface="Lucida Sans" pitchFamily="34"/>
                <a:ea typeface="Times New Roman" pitchFamily="18"/>
                <a:cs typeface="Times New Roman" pitchFamily="18"/>
              </a:rPr>
              <a:t>2 </a:t>
            </a:r>
            <a:r>
              <a:rPr lang="fr-FR" sz="2000" b="1" i="1" u="none" strike="noStrike" baseline="0">
                <a:ln>
                  <a:noFill/>
                </a:ln>
                <a:solidFill>
                  <a:srgbClr val="DC2300"/>
                </a:solidFill>
                <a:latin typeface="Lucida Sans" pitchFamily="34"/>
                <a:ea typeface="Lucida Sans" pitchFamily="34"/>
                <a:cs typeface="Lucida Sans" pitchFamily="34"/>
              </a:rPr>
              <a:t>σ</a:t>
            </a:r>
            <a:r>
              <a:rPr lang="fr-FR" sz="2000" b="1" i="1" u="none" strike="noStrike" baseline="0">
                <a:ln>
                  <a:noFill/>
                </a:ln>
                <a:solidFill>
                  <a:srgbClr val="DC2300"/>
                </a:solidFill>
                <a:latin typeface="Lucida Sans" pitchFamily="34"/>
                <a:ea typeface="Times New Roman" pitchFamily="18"/>
                <a:cs typeface="Times New Roman" pitchFamily="18"/>
              </a:rPr>
              <a:t> </a:t>
            </a:r>
            <a:r>
              <a:rPr lang="fr-FR" sz="2000" b="0" i="0" u="none" strike="noStrike" baseline="0">
                <a:ln>
                  <a:noFill/>
                </a:ln>
                <a:solidFill>
                  <a:srgbClr val="DC2300"/>
                </a:solidFill>
                <a:latin typeface="Lucida Sans" pitchFamily="34"/>
                <a:ea typeface="Times New Roman" pitchFamily="18"/>
                <a:cs typeface="Times New Roman" pitchFamily="18"/>
              </a:rPr>
              <a:t>T</a:t>
            </a:r>
            <a:r>
              <a:rPr lang="fr-FR" sz="2000" b="0" i="0" u="none" strike="noStrike" baseline="-33000">
                <a:ln>
                  <a:noFill/>
                </a:ln>
                <a:solidFill>
                  <a:srgbClr val="DC2300"/>
                </a:solidFill>
                <a:latin typeface="Lucida Sans" pitchFamily="34"/>
                <a:ea typeface="Times New Roman" pitchFamily="18"/>
                <a:cs typeface="Times New Roman" pitchFamily="18"/>
              </a:rPr>
              <a:t>e</a:t>
            </a:r>
            <a:r>
              <a:rPr lang="fr-FR" sz="2000" b="0" i="0" u="none" strike="noStrike" baseline="30000">
                <a:ln>
                  <a:noFill/>
                </a:ln>
                <a:solidFill>
                  <a:srgbClr val="DC2300"/>
                </a:solidFill>
                <a:latin typeface="Lucida Sans" pitchFamily="34"/>
                <a:ea typeface="Times New Roman" pitchFamily="18"/>
                <a:cs typeface="Times New Roman" pitchFamily="18"/>
              </a:rPr>
              <a:t>4</a:t>
            </a:r>
          </a:p>
        </p:txBody>
      </p:sp>
      <p:sp>
        <p:nvSpPr>
          <p:cNvPr id="6" name="Forme libre 5"/>
          <p:cNvSpPr/>
          <p:nvPr/>
        </p:nvSpPr>
        <p:spPr>
          <a:xfrm>
            <a:off x="4453560" y="2355840"/>
            <a:ext cx="3011400" cy="9543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1800" b="0" i="0" u="none" strike="noStrike" baseline="0">
                <a:ln>
                  <a:noFill/>
                </a:ln>
                <a:solidFill>
                  <a:srgbClr val="FF8D00"/>
                </a:solidFill>
                <a:latin typeface="Lucida Sans" pitchFamily="34"/>
                <a:ea typeface="msmincho" pitchFamily="2"/>
                <a:cs typeface="msmincho" pitchFamily="2"/>
              </a:rPr>
              <a:t>Absorption du rayonnement solaire</a:t>
            </a:r>
          </a:p>
          <a:p>
            <a:pPr marL="0" marR="0" lvl="0" indent="0" algn="l" rtl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GB" sz="1800" b="1" i="1" u="none" strike="noStrike" baseline="0">
                <a:ln>
                  <a:noFill/>
                </a:ln>
                <a:solidFill>
                  <a:srgbClr val="FF8D00"/>
                </a:solidFill>
                <a:latin typeface="Lucida Sans" pitchFamily="34"/>
                <a:ea typeface="Times New Roman" pitchFamily="18"/>
                <a:cs typeface="Times New Roman" pitchFamily="18"/>
              </a:rPr>
              <a:t>	</a:t>
            </a:r>
            <a:r>
              <a:rPr lang="en-GB" sz="1800" b="0" i="0" u="none" strike="noStrike" baseline="0">
                <a:ln>
                  <a:noFill/>
                </a:ln>
                <a:solidFill>
                  <a:srgbClr val="FF8D00"/>
                </a:solidFill>
                <a:latin typeface="Lucida Sans" pitchFamily="34"/>
                <a:ea typeface="Times New Roman" pitchFamily="18"/>
                <a:cs typeface="Times New Roman" pitchFamily="18"/>
              </a:rPr>
              <a:t>(1-A) </a:t>
            </a:r>
            <a:r>
              <a:rPr lang="fr-FR" sz="1800" b="1" i="1" u="none" strike="noStrike" baseline="0">
                <a:ln>
                  <a:noFill/>
                </a:ln>
                <a:solidFill>
                  <a:srgbClr val="FF8D00"/>
                </a:solidFill>
                <a:latin typeface="Lucida Sans" pitchFamily="34"/>
                <a:ea typeface="Lucida Sans" pitchFamily="34"/>
                <a:cs typeface="Lucida Sans" pitchFamily="34"/>
              </a:rPr>
              <a:t>π</a:t>
            </a:r>
            <a:r>
              <a:rPr lang="en-GB" sz="1800" b="0" i="0" u="none" strike="noStrike" baseline="0">
                <a:ln>
                  <a:noFill/>
                </a:ln>
                <a:solidFill>
                  <a:srgbClr val="FF8D00"/>
                </a:solidFill>
                <a:latin typeface="Lucida Sans" pitchFamily="34"/>
                <a:ea typeface="Times New Roman" pitchFamily="18"/>
                <a:cs typeface="Times New Roman" pitchFamily="18"/>
              </a:rPr>
              <a:t>.</a:t>
            </a:r>
            <a:r>
              <a:rPr lang="en-GB" sz="1800" b="0" i="0" u="none" strike="noStrike" baseline="0">
                <a:ln>
                  <a:noFill/>
                </a:ln>
                <a:solidFill>
                  <a:srgbClr val="FF8D00"/>
                </a:solidFill>
                <a:latin typeface="Lucida Sans" pitchFamily="34"/>
                <a:ea typeface="msmincho" pitchFamily="2"/>
                <a:cs typeface="msmincho" pitchFamily="2"/>
              </a:rPr>
              <a:t>R</a:t>
            </a:r>
            <a:r>
              <a:rPr lang="en-GB" sz="1800" b="0" i="0" u="none" strike="noStrike" baseline="30000">
                <a:ln>
                  <a:noFill/>
                </a:ln>
                <a:solidFill>
                  <a:srgbClr val="FF8D00"/>
                </a:solidFill>
                <a:latin typeface="Lucida Sans" pitchFamily="34"/>
                <a:ea typeface="msmincho" pitchFamily="2"/>
                <a:cs typeface="msmincho" pitchFamily="2"/>
              </a:rPr>
              <a:t>2</a:t>
            </a:r>
            <a:r>
              <a:rPr lang="en-GB" sz="1800" b="0" i="0" u="none" strike="noStrike" baseline="0">
                <a:ln>
                  <a:noFill/>
                </a:ln>
                <a:solidFill>
                  <a:srgbClr val="FF8D00"/>
                </a:solidFill>
                <a:latin typeface="Lucida Sans" pitchFamily="34"/>
                <a:ea typeface="msmincho" pitchFamily="2"/>
                <a:cs typeface="msmincho" pitchFamily="2"/>
              </a:rPr>
              <a:t>.F</a:t>
            </a:r>
            <a:r>
              <a:rPr lang="en-GB" sz="1800" b="0" i="0" u="none" strike="noStrike" baseline="-25000">
                <a:ln>
                  <a:noFill/>
                </a:ln>
                <a:solidFill>
                  <a:srgbClr val="FF8D00"/>
                </a:solidFill>
                <a:latin typeface="Lucida Sans" pitchFamily="34"/>
                <a:ea typeface="msmincho" pitchFamily="2"/>
                <a:cs typeface="msmincho" pitchFamily="2"/>
              </a:rPr>
              <a:t>0</a:t>
            </a:r>
          </a:p>
        </p:txBody>
      </p:sp>
      <p:sp>
        <p:nvSpPr>
          <p:cNvPr id="7" name="Forme libre 6"/>
          <p:cNvSpPr/>
          <p:nvPr/>
        </p:nvSpPr>
        <p:spPr>
          <a:xfrm>
            <a:off x="325440" y="5137200"/>
            <a:ext cx="9910800" cy="20951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1" i="1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Times New Roman" pitchFamily="18"/>
                <a:cs typeface="Times New Roman" pitchFamily="18"/>
              </a:rPr>
              <a:t>Équilibre énergétique:  </a:t>
            </a:r>
            <a:r>
              <a:rPr lang="fr-FR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Times New Roman" pitchFamily="18"/>
                <a:cs typeface="Times New Roman" pitchFamily="18"/>
              </a:rPr>
              <a:t>flux infrarouge émis = flux solaire absorbé</a:t>
            </a:r>
          </a:p>
          <a:p>
            <a:pPr marL="0" marR="0" lvl="0" indent="0" algn="l" rtl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941040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Times New Roman" pitchFamily="18"/>
                <a:cs typeface="Times New Roman" pitchFamily="18"/>
              </a:rPr>
              <a:t>	4 </a:t>
            </a:r>
            <a:r>
              <a:rPr lang="en-GB" sz="2000" b="1" i="1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Lucida Sans" pitchFamily="34"/>
                <a:cs typeface="Lucida Sans" pitchFamily="34"/>
              </a:rPr>
              <a:t>π</a:t>
            </a: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Times New Roman" pitchFamily="18"/>
                <a:cs typeface="Times New Roman" pitchFamily="18"/>
              </a:rPr>
              <a:t> </a:t>
            </a: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Times New Roman" pitchFamily="18"/>
                <a:cs typeface="Times New Roman" pitchFamily="18"/>
              </a:rPr>
              <a:t>R</a:t>
            </a:r>
            <a:r>
              <a:rPr lang="en-GB" sz="2000" b="0" i="0" u="none" strike="noStrike" baseline="3300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Times New Roman" pitchFamily="18"/>
                <a:cs typeface="Times New Roman" pitchFamily="18"/>
              </a:rPr>
              <a:t>2 </a:t>
            </a:r>
            <a:r>
              <a:rPr lang="en-GB" sz="2000" b="1" i="1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Lucida Sans" pitchFamily="34"/>
                <a:cs typeface="Lucida Sans" pitchFamily="34"/>
              </a:rPr>
              <a:t>σ</a:t>
            </a: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Times New Roman" pitchFamily="18"/>
                <a:cs typeface="Times New Roman" pitchFamily="18"/>
              </a:rPr>
              <a:t> T</a:t>
            </a:r>
            <a:r>
              <a:rPr lang="en-GB" sz="2000" b="0" i="0" u="none" strike="noStrike" baseline="-3300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Times New Roman" pitchFamily="18"/>
                <a:cs typeface="Times New Roman" pitchFamily="18"/>
              </a:rPr>
              <a:t>e</a:t>
            </a:r>
            <a:r>
              <a:rPr lang="en-GB" sz="2000" b="0" i="0" u="none" strike="noStrike" baseline="3000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Times New Roman" pitchFamily="18"/>
                <a:cs typeface="Times New Roman" pitchFamily="18"/>
              </a:rPr>
              <a:t>4</a:t>
            </a: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Times New Roman" pitchFamily="18"/>
                <a:cs typeface="Times New Roman" pitchFamily="18"/>
              </a:rPr>
              <a:t> = (1-A) </a:t>
            </a:r>
            <a:r>
              <a:rPr lang="en-GB" sz="2000" b="1" i="1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Lucida Sans" pitchFamily="34"/>
                <a:cs typeface="Lucida Sans" pitchFamily="34"/>
              </a:rPr>
              <a:t>π</a:t>
            </a: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Times New Roman" pitchFamily="18"/>
                <a:cs typeface="Times New Roman" pitchFamily="18"/>
              </a:rPr>
              <a:t> R</a:t>
            </a:r>
            <a:r>
              <a:rPr lang="en-GB" sz="2000" b="0" i="0" u="none" strike="noStrike" baseline="3300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Times New Roman" pitchFamily="18"/>
                <a:cs typeface="Times New Roman" pitchFamily="18"/>
              </a:rPr>
              <a:t>2</a:t>
            </a: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Times New Roman" pitchFamily="18"/>
                <a:cs typeface="Times New Roman" pitchFamily="18"/>
              </a:rPr>
              <a:t> F</a:t>
            </a:r>
            <a:r>
              <a:rPr lang="en-GB" sz="2000" b="0" i="0" u="none" strike="noStrike" baseline="-2500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Times New Roman" pitchFamily="18"/>
                <a:cs typeface="Times New Roman" pitchFamily="18"/>
              </a:rPr>
              <a:t>0</a:t>
            </a:r>
          </a:p>
          <a:p>
            <a:pPr marL="0" marR="0" lvl="0" indent="0" algn="l" rtl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941040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fr-FR" sz="2000" b="1" i="1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Times New Roman" pitchFamily="18"/>
                <a:cs typeface="Times New Roman" pitchFamily="18"/>
              </a:rPr>
              <a:t>	</a:t>
            </a:r>
            <a:r>
              <a:rPr lang="en-GB" sz="2000" b="1" i="1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Lucida Sans" pitchFamily="34"/>
                <a:cs typeface="Lucida Sans" pitchFamily="34"/>
              </a:rPr>
              <a:t>σ</a:t>
            </a:r>
            <a:r>
              <a:rPr lang="fr-FR" sz="2000" b="1" i="1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Times New Roman" pitchFamily="18"/>
                <a:cs typeface="Times New Roman" pitchFamily="18"/>
              </a:rPr>
              <a:t> </a:t>
            </a: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msmincho" pitchFamily="2"/>
                <a:cs typeface="msmincho" pitchFamily="2"/>
              </a:rPr>
              <a:t>T</a:t>
            </a:r>
            <a:r>
              <a:rPr lang="fr-FR" sz="2000" b="0" i="0" u="none" strike="noStrike" baseline="-3300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msmincho" pitchFamily="2"/>
                <a:cs typeface="msmincho" pitchFamily="2"/>
              </a:rPr>
              <a:t>e</a:t>
            </a:r>
            <a:r>
              <a:rPr lang="fr-FR" sz="2000" b="0" i="0" u="none" strike="noStrike" baseline="3000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msmincho" pitchFamily="2"/>
                <a:cs typeface="msmincho" pitchFamily="2"/>
              </a:rPr>
              <a:t>4</a:t>
            </a: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msmincho" pitchFamily="2"/>
                <a:cs typeface="msmincho" pitchFamily="2"/>
              </a:rPr>
              <a:t> = ¼ (1-A) F</a:t>
            </a:r>
            <a:r>
              <a:rPr lang="fr-FR" sz="2000" b="0" i="0" u="none" strike="noStrike" baseline="-2500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msmincho" pitchFamily="2"/>
                <a:cs typeface="msmincho" pitchFamily="2"/>
              </a:rPr>
              <a:t>0	</a:t>
            </a:r>
            <a:r>
              <a:rPr lang="fr-FR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msmincho" pitchFamily="2"/>
                <a:cs typeface="msmincho" pitchFamily="2"/>
              </a:rPr>
              <a:t>Avec	Te: Température d'équilibre radiatif</a:t>
            </a:r>
          </a:p>
          <a:p>
            <a:pPr marL="0" marR="0" lvl="0" indent="0" algn="l" rtl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941040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fr-FR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msmincho" pitchFamily="2"/>
                <a:cs typeface="msmincho" pitchFamily="2"/>
              </a:rPr>
              <a:t>								A : albédo planétaire</a:t>
            </a:r>
          </a:p>
          <a:p>
            <a:pPr marL="0" marR="0" lvl="0" indent="0" algn="l" rtl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941040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fr-FR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msmincho" pitchFamily="2"/>
                <a:cs typeface="msmincho" pitchFamily="2"/>
              </a:rPr>
              <a:t>								F</a:t>
            </a:r>
            <a:r>
              <a:rPr lang="fr-FR" sz="1800" b="0" i="0" u="none" strike="noStrike" baseline="-2500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msmincho" pitchFamily="2"/>
                <a:cs typeface="msmincho" pitchFamily="2"/>
              </a:rPr>
              <a:t>0</a:t>
            </a:r>
            <a:r>
              <a:rPr lang="fr-FR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msmincho" pitchFamily="2"/>
                <a:cs typeface="msmincho" pitchFamily="2"/>
              </a:rPr>
              <a:t>: Flux solaire à l'extérieur de l'atmosphère</a:t>
            </a:r>
          </a:p>
          <a:p>
            <a:pPr marL="0" marR="0" lvl="0" indent="0" algn="l" rtl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941040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fr-FR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msmincho" pitchFamily="2"/>
                <a:cs typeface="msmincho" pitchFamily="2"/>
              </a:rPr>
              <a:t>								</a:t>
            </a:r>
            <a:r>
              <a:rPr lang="en-GB" sz="2000" b="1" i="1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Lucida Sans" pitchFamily="34"/>
                <a:cs typeface="Lucida Sans" pitchFamily="34"/>
              </a:rPr>
              <a:t>σ</a:t>
            </a:r>
            <a:r>
              <a:rPr lang="fr-FR" sz="1800" b="1" i="1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Times New Roman" pitchFamily="18"/>
                <a:cs typeface="Times New Roman" pitchFamily="18"/>
              </a:rPr>
              <a:t> </a:t>
            </a:r>
            <a:r>
              <a:rPr lang="fr-FR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Times New Roman" pitchFamily="18"/>
                <a:cs typeface="Times New Roman" pitchFamily="18"/>
              </a:rPr>
              <a:t>: constante de Stefan-Boltzmann</a:t>
            </a:r>
          </a:p>
        </p:txBody>
      </p:sp>
      <p:sp>
        <p:nvSpPr>
          <p:cNvPr id="8" name="Forme libre 7"/>
          <p:cNvSpPr/>
          <p:nvPr/>
        </p:nvSpPr>
        <p:spPr>
          <a:xfrm>
            <a:off x="2987640" y="4214160"/>
            <a:ext cx="1346400" cy="533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Lucida Sans" pitchFamily="2"/>
                <a:cs typeface="Lucida Sans" pitchFamily="2"/>
              </a:rPr>
              <a:t>Émission du corps noir</a:t>
            </a:r>
          </a:p>
        </p:txBody>
      </p:sp>
      <p:sp>
        <p:nvSpPr>
          <p:cNvPr id="9" name="Forme libre 8"/>
          <p:cNvSpPr/>
          <p:nvPr/>
        </p:nvSpPr>
        <p:spPr>
          <a:xfrm>
            <a:off x="336600" y="4036320"/>
            <a:ext cx="1693800" cy="533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Lucida Sans" pitchFamily="2"/>
                <a:cs typeface="Lucida Sans" pitchFamily="2"/>
              </a:rPr>
              <a:t>Surface de la Terre</a:t>
            </a:r>
          </a:p>
        </p:txBody>
      </p:sp>
      <p:pic>
        <p:nvPicPr>
          <p:cNvPr id="10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459160" y="3837960"/>
            <a:ext cx="610920" cy="95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e 10"/>
          <p:cNvGrpSpPr/>
          <p:nvPr/>
        </p:nvGrpSpPr>
        <p:grpSpPr>
          <a:xfrm>
            <a:off x="2728080" y="3906720"/>
            <a:ext cx="223919" cy="557280"/>
            <a:chOff x="2728080" y="3906720"/>
            <a:chExt cx="223919" cy="557280"/>
          </a:xfrm>
        </p:grpSpPr>
        <p:sp>
          <p:nvSpPr>
            <p:cNvPr id="12" name="Forme libre 11"/>
            <p:cNvSpPr/>
            <p:nvPr/>
          </p:nvSpPr>
          <p:spPr>
            <a:xfrm flipH="1">
              <a:off x="2728080" y="3906720"/>
              <a:ext cx="360" cy="557280"/>
            </a:xfrm>
            <a:custGeom>
              <a:avLst/>
              <a:gdLst>
                <a:gd name="f0" fmla="val 360"/>
                <a:gd name="f1" fmla="val 0"/>
                <a:gd name="f2" fmla="val 718"/>
                <a:gd name="f3" fmla="val 1079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" h="1080">
                  <a:moveTo>
                    <a:pt x="f1" y="f1"/>
                  </a:moveTo>
                  <a:cubicBezTo>
                    <a:pt x="f1" y="f0"/>
                    <a:pt x="f1" y="f2"/>
                    <a:pt x="f1" y="f3"/>
                  </a:cubicBezTo>
                </a:path>
              </a:pathLst>
            </a:custGeom>
            <a:noFill/>
            <a:ln w="9360">
              <a:solidFill>
                <a:srgbClr val="FF9966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3" name="Connecteur droit 12"/>
            <p:cNvSpPr/>
            <p:nvPr/>
          </p:nvSpPr>
          <p:spPr>
            <a:xfrm>
              <a:off x="2772000" y="4464000"/>
              <a:ext cx="179999" cy="0"/>
            </a:xfrm>
            <a:prstGeom prst="line">
              <a:avLst/>
            </a:prstGeom>
            <a:noFill/>
            <a:ln w="9360">
              <a:solidFill>
                <a:srgbClr val="FF9966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  <p:pic>
        <p:nvPicPr>
          <p:cNvPr id="1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693800" y="3837960"/>
            <a:ext cx="701640" cy="95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e 14"/>
          <p:cNvGrpSpPr/>
          <p:nvPr/>
        </p:nvGrpSpPr>
        <p:grpSpPr>
          <a:xfrm>
            <a:off x="1728360" y="3869639"/>
            <a:ext cx="298440" cy="368281"/>
            <a:chOff x="1728360" y="3869639"/>
            <a:chExt cx="298440" cy="368281"/>
          </a:xfrm>
        </p:grpSpPr>
        <p:sp>
          <p:nvSpPr>
            <p:cNvPr id="16" name="Forme libre 15"/>
            <p:cNvSpPr/>
            <p:nvPr/>
          </p:nvSpPr>
          <p:spPr>
            <a:xfrm>
              <a:off x="2001960" y="3869639"/>
              <a:ext cx="1440" cy="368279"/>
            </a:xfrm>
            <a:custGeom>
              <a:avLst/>
              <a:gdLst>
                <a:gd name="f0" fmla="val 0"/>
                <a:gd name="f1" fmla="val 341"/>
                <a:gd name="f2" fmla="val 680"/>
                <a:gd name="f3" fmla="val 1022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" h="1023">
                  <a:moveTo>
                    <a:pt x="f0" y="f0"/>
                  </a:moveTo>
                  <a:cubicBezTo>
                    <a:pt x="f0" y="f1"/>
                    <a:pt x="f0" y="f2"/>
                    <a:pt x="f0" y="f3"/>
                  </a:cubicBezTo>
                </a:path>
              </a:pathLst>
            </a:custGeom>
            <a:noFill/>
            <a:ln w="9360">
              <a:solidFill>
                <a:srgbClr val="FF9966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7" name="Connecteur droit 16"/>
            <p:cNvSpPr/>
            <p:nvPr/>
          </p:nvSpPr>
          <p:spPr>
            <a:xfrm flipH="1">
              <a:off x="1728360" y="4236480"/>
              <a:ext cx="298440" cy="1440"/>
            </a:xfrm>
            <a:prstGeom prst="line">
              <a:avLst/>
            </a:prstGeom>
            <a:noFill/>
            <a:ln w="9360">
              <a:solidFill>
                <a:srgbClr val="FF9966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  <p:pic>
        <p:nvPicPr>
          <p:cNvPr id="18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05440" y="3252239"/>
            <a:ext cx="550800" cy="95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638680" y="3252239"/>
            <a:ext cx="408240" cy="95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107039" y="3261600"/>
            <a:ext cx="347760" cy="856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roupe 20"/>
          <p:cNvGrpSpPr/>
          <p:nvPr/>
        </p:nvGrpSpPr>
        <p:grpSpPr>
          <a:xfrm>
            <a:off x="6284879" y="3345839"/>
            <a:ext cx="225361" cy="388801"/>
            <a:chOff x="6284879" y="3345839"/>
            <a:chExt cx="225361" cy="388801"/>
          </a:xfrm>
        </p:grpSpPr>
        <p:sp>
          <p:nvSpPr>
            <p:cNvPr id="22" name="Forme libre 21"/>
            <p:cNvSpPr/>
            <p:nvPr/>
          </p:nvSpPr>
          <p:spPr>
            <a:xfrm>
              <a:off x="6284879" y="3345839"/>
              <a:ext cx="1800" cy="387360"/>
            </a:xfrm>
            <a:custGeom>
              <a:avLst/>
              <a:gdLst>
                <a:gd name="f0" fmla="val 0"/>
                <a:gd name="f1" fmla="val 358"/>
                <a:gd name="f2" fmla="val 716"/>
                <a:gd name="f3" fmla="val 1075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" h="1076">
                  <a:moveTo>
                    <a:pt x="f0" y="f0"/>
                  </a:moveTo>
                  <a:cubicBezTo>
                    <a:pt x="f0" y="f1"/>
                    <a:pt x="f0" y="f2"/>
                    <a:pt x="f0" y="f3"/>
                  </a:cubicBezTo>
                </a:path>
              </a:pathLst>
            </a:custGeom>
            <a:noFill/>
            <a:ln w="9360">
              <a:solidFill>
                <a:srgbClr val="FF9966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23" name="Connecteur droit 22"/>
            <p:cNvSpPr/>
            <p:nvPr/>
          </p:nvSpPr>
          <p:spPr>
            <a:xfrm>
              <a:off x="6289560" y="3733200"/>
              <a:ext cx="220680" cy="1440"/>
            </a:xfrm>
            <a:prstGeom prst="line">
              <a:avLst/>
            </a:prstGeom>
            <a:noFill/>
            <a:ln w="9360">
              <a:solidFill>
                <a:srgbClr val="FF9966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  <p:sp>
        <p:nvSpPr>
          <p:cNvPr id="24" name="Forme libre 23"/>
          <p:cNvSpPr/>
          <p:nvPr/>
        </p:nvSpPr>
        <p:spPr>
          <a:xfrm>
            <a:off x="6597720" y="3439440"/>
            <a:ext cx="2651039" cy="533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msmincho" pitchFamily="2"/>
                <a:cs typeface="msmincho" pitchFamily="2"/>
              </a:rPr>
              <a:t>Flux solaire à l'extérieur de l'atmosphère</a:t>
            </a:r>
          </a:p>
        </p:txBody>
      </p:sp>
      <p:sp>
        <p:nvSpPr>
          <p:cNvPr id="25" name="Forme libre 24"/>
          <p:cNvSpPr/>
          <p:nvPr/>
        </p:nvSpPr>
        <p:spPr>
          <a:xfrm>
            <a:off x="5688000" y="4623480"/>
            <a:ext cx="3780000" cy="344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Lucida Sans" pitchFamily="2"/>
                <a:cs typeface="Lucida Sans" pitchFamily="2"/>
              </a:rPr>
              <a:t>Coefficient  d'absorption</a:t>
            </a:r>
          </a:p>
        </p:txBody>
      </p:sp>
      <p:grpSp>
        <p:nvGrpSpPr>
          <p:cNvPr id="26" name="Groupe 25"/>
          <p:cNvGrpSpPr/>
          <p:nvPr/>
        </p:nvGrpSpPr>
        <p:grpSpPr>
          <a:xfrm>
            <a:off x="5838840" y="3325319"/>
            <a:ext cx="331920" cy="994681"/>
            <a:chOff x="5838840" y="3325319"/>
            <a:chExt cx="331920" cy="994681"/>
          </a:xfrm>
        </p:grpSpPr>
        <p:sp>
          <p:nvSpPr>
            <p:cNvPr id="27" name="Forme libre 26"/>
            <p:cNvSpPr/>
            <p:nvPr/>
          </p:nvSpPr>
          <p:spPr>
            <a:xfrm>
              <a:off x="5838840" y="3325319"/>
              <a:ext cx="1440" cy="993240"/>
            </a:xfrm>
            <a:custGeom>
              <a:avLst/>
              <a:gdLst>
                <a:gd name="f0" fmla="val 0"/>
                <a:gd name="f1" fmla="val 1018"/>
                <a:gd name="f2" fmla="val 2031"/>
                <a:gd name="f3" fmla="val 305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" h="3052">
                  <a:moveTo>
                    <a:pt x="f0" y="f0"/>
                  </a:moveTo>
                  <a:cubicBezTo>
                    <a:pt x="f0" y="f1"/>
                    <a:pt x="f0" y="f2"/>
                    <a:pt x="f0" y="f3"/>
                  </a:cubicBezTo>
                </a:path>
              </a:pathLst>
            </a:custGeom>
            <a:noFill/>
            <a:ln w="9360">
              <a:solidFill>
                <a:srgbClr val="FF9966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28" name="Connecteur droit 27"/>
            <p:cNvSpPr/>
            <p:nvPr/>
          </p:nvSpPr>
          <p:spPr>
            <a:xfrm>
              <a:off x="5845320" y="4318560"/>
              <a:ext cx="325440" cy="1440"/>
            </a:xfrm>
            <a:prstGeom prst="line">
              <a:avLst/>
            </a:prstGeom>
            <a:noFill/>
            <a:ln w="9360">
              <a:solidFill>
                <a:srgbClr val="FF9966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  <p:sp>
        <p:nvSpPr>
          <p:cNvPr id="29" name="Forme libre 28"/>
          <p:cNvSpPr/>
          <p:nvPr/>
        </p:nvSpPr>
        <p:spPr>
          <a:xfrm>
            <a:off x="6249960" y="4118400"/>
            <a:ext cx="2100240" cy="267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Lucida Sans" pitchFamily="2"/>
                <a:cs typeface="Lucida Sans" pitchFamily="2"/>
              </a:rPr>
              <a:t>Section de la Terre</a:t>
            </a:r>
          </a:p>
        </p:txBody>
      </p:sp>
      <p:grpSp>
        <p:nvGrpSpPr>
          <p:cNvPr id="30" name="Groupe 29"/>
          <p:cNvGrpSpPr/>
          <p:nvPr/>
        </p:nvGrpSpPr>
        <p:grpSpPr>
          <a:xfrm>
            <a:off x="5262840" y="3240000"/>
            <a:ext cx="331919" cy="1512000"/>
            <a:chOff x="5262840" y="3240000"/>
            <a:chExt cx="331919" cy="1512000"/>
          </a:xfrm>
        </p:grpSpPr>
        <p:sp>
          <p:nvSpPr>
            <p:cNvPr id="31" name="Forme libre 30"/>
            <p:cNvSpPr/>
            <p:nvPr/>
          </p:nvSpPr>
          <p:spPr>
            <a:xfrm>
              <a:off x="5262840" y="3240000"/>
              <a:ext cx="1440" cy="1509839"/>
            </a:xfrm>
            <a:custGeom>
              <a:avLst/>
              <a:gdLst>
                <a:gd name="f0" fmla="val 0"/>
                <a:gd name="f1" fmla="val 1018"/>
                <a:gd name="f2" fmla="val 2031"/>
                <a:gd name="f3" fmla="val 305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" h="3052">
                  <a:moveTo>
                    <a:pt x="f0" y="f0"/>
                  </a:moveTo>
                  <a:cubicBezTo>
                    <a:pt x="f0" y="f1"/>
                    <a:pt x="f0" y="f2"/>
                    <a:pt x="f0" y="f3"/>
                  </a:cubicBezTo>
                </a:path>
              </a:pathLst>
            </a:custGeom>
            <a:noFill/>
            <a:ln w="9360">
              <a:solidFill>
                <a:srgbClr val="FF9966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32" name="Connecteur droit 31"/>
            <p:cNvSpPr/>
            <p:nvPr/>
          </p:nvSpPr>
          <p:spPr>
            <a:xfrm>
              <a:off x="5269319" y="4749840"/>
              <a:ext cx="325440" cy="2160"/>
            </a:xfrm>
            <a:prstGeom prst="line">
              <a:avLst/>
            </a:prstGeom>
            <a:noFill/>
            <a:ln w="9360">
              <a:solidFill>
                <a:srgbClr val="FF9966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  <p:pic>
        <p:nvPicPr>
          <p:cNvPr id="33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10087" r="5039"/>
          <a:stretch>
            <a:fillRect/>
          </a:stretch>
        </p:blipFill>
        <p:spPr>
          <a:xfrm rot="10800000">
            <a:off x="921600" y="1198440"/>
            <a:ext cx="2519640" cy="1605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51720" y="1362240"/>
            <a:ext cx="4803840" cy="32479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rme libre 2"/>
          <p:cNvSpPr/>
          <p:nvPr/>
        </p:nvSpPr>
        <p:spPr>
          <a:xfrm>
            <a:off x="976319" y="293760"/>
            <a:ext cx="8736120" cy="1146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36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msmincho" pitchFamily="2"/>
                <a:cs typeface="msmincho" pitchFamily="2"/>
              </a:rPr>
              <a:t>Température d'équilibre de la Terre (2)</a:t>
            </a:r>
            <a:br>
              <a:rPr lang="fr-FR" sz="36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msmincho" pitchFamily="2"/>
                <a:cs typeface="msmincho" pitchFamily="2"/>
              </a:rPr>
            </a:br>
            <a:r>
              <a:rPr lang="fr-FR" sz="24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msmincho" pitchFamily="2"/>
                <a:cs typeface="msmincho" pitchFamily="2"/>
              </a:rPr>
              <a:t>Modèle énergétique 0D</a:t>
            </a:r>
          </a:p>
        </p:txBody>
      </p:sp>
      <p:sp>
        <p:nvSpPr>
          <p:cNvPr id="4" name="Forme libre 3"/>
          <p:cNvSpPr/>
          <p:nvPr/>
        </p:nvSpPr>
        <p:spPr>
          <a:xfrm>
            <a:off x="773280" y="5656680"/>
            <a:ext cx="9111960" cy="1487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just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Bright" pitchFamily="18"/>
                <a:ea typeface="msmincho" pitchFamily="2"/>
                <a:cs typeface="msmincho" pitchFamily="2"/>
              </a:rPr>
              <a:t>La valeur moyenne actuelle du globe est 0,3, ce qui correspond à une température de 255 °K (soit -18°C).</a:t>
            </a:r>
          </a:p>
          <a:p>
            <a:pPr marL="0" marR="0" lvl="0" indent="0" algn="just" rtl="0" hangingPunct="1">
              <a:lnSpc>
                <a:spcPct val="108000"/>
              </a:lnSpc>
              <a:spcBef>
                <a:spcPts val="1236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Lucida Bright" pitchFamily="18"/>
                <a:ea typeface="msmincho" pitchFamily="2"/>
                <a:cs typeface="msmincho" pitchFamily="2"/>
              </a:rPr>
              <a:t>La température de surface plus élevée (environ 15°C) est due à l'effet de serre.</a:t>
            </a:r>
          </a:p>
        </p:txBody>
      </p:sp>
      <p:sp>
        <p:nvSpPr>
          <p:cNvPr id="5" name="Forme libre 4"/>
          <p:cNvSpPr/>
          <p:nvPr/>
        </p:nvSpPr>
        <p:spPr>
          <a:xfrm>
            <a:off x="5545800" y="1957320"/>
            <a:ext cx="4600440" cy="270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1" indent="0" algn="just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Lucida Bright" pitchFamily="18"/>
                <a:ea typeface="msmincho" pitchFamily="2"/>
                <a:cs typeface="msmincho" pitchFamily="2"/>
              </a:rPr>
              <a:t>Albédo</a:t>
            </a:r>
            <a:r>
              <a:rPr lang="fr-FR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Bright" pitchFamily="18"/>
                <a:ea typeface="msmincho" pitchFamily="2"/>
                <a:cs typeface="msmincho" pitchFamily="2"/>
              </a:rPr>
              <a:t> (c.-à-d. pourcentage de rayonnement solaire réfléchi) </a:t>
            </a:r>
            <a:r>
              <a:rPr lang="fr-FR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Bright" pitchFamily="18"/>
                <a:ea typeface="msmincho" pitchFamily="2"/>
                <a:cs typeface="msmincho" pitchFamily="2"/>
              </a:rPr>
              <a:t>de différents type de surface</a:t>
            </a:r>
          </a:p>
          <a:p>
            <a:pPr marL="0" marR="0" lvl="1" indent="0" algn="just" rtl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fr-FR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Bright" pitchFamily="18"/>
                <a:ea typeface="msmincho" pitchFamily="2"/>
                <a:cs typeface="msmincho" pitchFamily="2"/>
              </a:rPr>
              <a:t>	Neige fraîche 		75 à 95%		</a:t>
            </a:r>
          </a:p>
          <a:p>
            <a:pPr marL="0" marR="0" lvl="1" indent="0" algn="just" rtl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fr-FR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Bright" pitchFamily="18"/>
                <a:ea typeface="msmincho" pitchFamily="2"/>
                <a:cs typeface="msmincho" pitchFamily="2"/>
              </a:rPr>
              <a:t>	Surface de la mer 	2 à 7 %</a:t>
            </a:r>
          </a:p>
          <a:p>
            <a:pPr marL="0" marR="0" lvl="1" indent="0" algn="just" rtl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fr-FR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Bright" pitchFamily="18"/>
                <a:ea typeface="msmincho" pitchFamily="2"/>
                <a:cs typeface="msmincho" pitchFamily="2"/>
              </a:rPr>
              <a:t>	Sol sombre		5 à 15%</a:t>
            </a:r>
          </a:p>
          <a:p>
            <a:pPr marL="0" marR="0" lvl="1" indent="0" algn="just" rtl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fr-FR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Bright" pitchFamily="18"/>
                <a:ea typeface="msmincho" pitchFamily="2"/>
                <a:cs typeface="msmincho" pitchFamily="2"/>
              </a:rPr>
              <a:t>	Cultures			15 à 25%</a:t>
            </a:r>
          </a:p>
          <a:p>
            <a:pPr marL="0" marR="0" lvl="0" indent="0" algn="just" rtl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Bright" pitchFamily="18"/>
                <a:ea typeface="msmincho" pitchFamily="2"/>
                <a:cs typeface="msmincho" pitchFamily="2"/>
              </a:rPr>
              <a:t>La valeur moyenne actuelle de l'albédo de la Terre est 30%, notamment du fait de la présence de nuages.</a:t>
            </a:r>
          </a:p>
        </p:txBody>
      </p:sp>
      <p:sp>
        <p:nvSpPr>
          <p:cNvPr id="6" name="Forme libre 5"/>
          <p:cNvSpPr/>
          <p:nvPr/>
        </p:nvSpPr>
        <p:spPr>
          <a:xfrm>
            <a:off x="701640" y="4433040"/>
            <a:ext cx="4266360" cy="1326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Lucida Bright" pitchFamily="18"/>
                <a:ea typeface="msmincho" pitchFamily="2"/>
                <a:cs typeface="msmincho" pitchFamily="2"/>
              </a:rPr>
              <a:t>Température d'équilibre radiatif</a:t>
            </a: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Bright" pitchFamily="18"/>
                <a:ea typeface="msmincho" pitchFamily="2"/>
                <a:cs typeface="msmincho" pitchFamily="2"/>
              </a:rPr>
              <a:t> de la Terre pour diverses valeurs de l'albédo.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16760" y="-1800"/>
            <a:ext cx="7497720" cy="755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593280" y="324000"/>
            <a:ext cx="9504360" cy="792360"/>
          </a:xfrm>
        </p:spPr>
        <p:txBody>
          <a:bodyPr wrap="none" anchorCtr="0">
            <a:spAutoFit/>
          </a:bodyPr>
          <a:lstStyle/>
          <a:p>
            <a:pPr lvl="0">
              <a:lnSpc>
                <a:spcPct val="94000"/>
              </a:lnSpc>
            </a:pPr>
            <a:r>
              <a:rPr lang="en-GB">
                <a:solidFill>
                  <a:srgbClr val="3333CC"/>
                </a:solidFill>
              </a:rPr>
              <a:t>Les redistributions d'énergie en latitude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2610000" y="1187280"/>
            <a:ext cx="5456160" cy="6105600"/>
            <a:chOff x="2610000" y="1187280"/>
            <a:chExt cx="5456160" cy="6105600"/>
          </a:xfrm>
        </p:grpSpPr>
        <p:pic>
          <p:nvPicPr>
            <p:cNvPr id="4" name="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2610000" y="1187280"/>
              <a:ext cx="5368680" cy="3057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2610000" y="4292640"/>
              <a:ext cx="5456160" cy="30002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Forme libre 5"/>
          <p:cNvSpPr/>
          <p:nvPr/>
        </p:nvSpPr>
        <p:spPr>
          <a:xfrm>
            <a:off x="233280" y="1871640"/>
            <a:ext cx="2087640" cy="1706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Bilan d'énergie au sommet de l'atmosphère (W/m2)</a:t>
            </a:r>
          </a:p>
        </p:txBody>
      </p:sp>
      <p:sp>
        <p:nvSpPr>
          <p:cNvPr id="7" name="Forme libre 6"/>
          <p:cNvSpPr/>
          <p:nvPr/>
        </p:nvSpPr>
        <p:spPr>
          <a:xfrm>
            <a:off x="233280" y="4427640"/>
            <a:ext cx="2664000" cy="1335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Transport méridien d'énergie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(PW, 10</a:t>
            </a:r>
            <a:r>
              <a:rPr lang="en-GB" sz="2400" b="0" i="0" u="none" strike="noStrike" baseline="30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15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W)</a:t>
            </a:r>
          </a:p>
        </p:txBody>
      </p:sp>
      <p:sp>
        <p:nvSpPr>
          <p:cNvPr id="8" name="Forme libre 7"/>
          <p:cNvSpPr/>
          <p:nvPr/>
        </p:nvSpPr>
        <p:spPr>
          <a:xfrm>
            <a:off x="8512200" y="6269040"/>
            <a:ext cx="1560600" cy="422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FF0000"/>
                </a:solidFill>
                <a:latin typeface="Times New Roman" pitchFamily="18"/>
                <a:ea typeface="Lucida Sans" pitchFamily="2"/>
                <a:cs typeface="Lucida Sans" pitchFamily="2"/>
              </a:rPr>
              <a:t>par l'océan</a:t>
            </a:r>
          </a:p>
        </p:txBody>
      </p:sp>
      <p:sp>
        <p:nvSpPr>
          <p:cNvPr id="9" name="Forme libre 8"/>
          <p:cNvSpPr/>
          <p:nvPr/>
        </p:nvSpPr>
        <p:spPr>
          <a:xfrm>
            <a:off x="8504280" y="5692680"/>
            <a:ext cx="2144520" cy="422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8000"/>
                </a:solidFill>
                <a:latin typeface="Times New Roman" pitchFamily="18"/>
                <a:ea typeface="Lucida Sans" pitchFamily="2"/>
                <a:cs typeface="Lucida Sans" pitchFamily="2"/>
              </a:rPr>
              <a:t>par l'atmosphère</a:t>
            </a:r>
          </a:p>
        </p:txBody>
      </p:sp>
      <p:sp>
        <p:nvSpPr>
          <p:cNvPr id="10" name="Forme libre 9"/>
          <p:cNvSpPr/>
          <p:nvPr/>
        </p:nvSpPr>
        <p:spPr>
          <a:xfrm>
            <a:off x="8528040" y="4849920"/>
            <a:ext cx="1550880" cy="422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Lucida Sans" pitchFamily="2"/>
                <a:cs typeface="Lucida Sans" pitchFamily="2"/>
              </a:rPr>
              <a:t>total</a:t>
            </a:r>
          </a:p>
        </p:txBody>
      </p:sp>
      <p:sp>
        <p:nvSpPr>
          <p:cNvPr id="11" name="Connecteur droit 10"/>
          <p:cNvSpPr/>
          <p:nvPr/>
        </p:nvSpPr>
        <p:spPr>
          <a:xfrm flipH="1" flipV="1">
            <a:off x="7375679" y="4965840"/>
            <a:ext cx="1118881" cy="10152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2" name="Connecteur droit 11"/>
          <p:cNvSpPr/>
          <p:nvPr/>
        </p:nvSpPr>
        <p:spPr>
          <a:xfrm>
            <a:off x="7408799" y="6502319"/>
            <a:ext cx="955801" cy="1801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3" name="Connecteur droit 12"/>
          <p:cNvSpPr/>
          <p:nvPr/>
        </p:nvSpPr>
        <p:spPr>
          <a:xfrm flipH="1" flipV="1">
            <a:off x="6663960" y="5465520"/>
            <a:ext cx="811080" cy="106020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4" name="Connecteur droit 13"/>
          <p:cNvSpPr/>
          <p:nvPr/>
        </p:nvSpPr>
        <p:spPr>
          <a:xfrm flipH="1">
            <a:off x="7597800" y="5946840"/>
            <a:ext cx="758880" cy="144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5" name="Connecteur droit 14"/>
          <p:cNvSpPr/>
          <p:nvPr/>
        </p:nvSpPr>
        <p:spPr>
          <a:xfrm flipH="1" flipV="1">
            <a:off x="6535800" y="4659120"/>
            <a:ext cx="1130399" cy="132228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5015" t="10011" r="10019" b="45031"/>
          <a:stretch>
            <a:fillRect/>
          </a:stretch>
        </p:blipFill>
        <p:spPr>
          <a:xfrm>
            <a:off x="261000" y="4539240"/>
            <a:ext cx="4854240" cy="257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5015" t="10011" r="10019" b="45031"/>
          <a:stretch>
            <a:fillRect/>
          </a:stretch>
        </p:blipFill>
        <p:spPr>
          <a:xfrm>
            <a:off x="261000" y="1334880"/>
            <a:ext cx="4854240" cy="25765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re 3"/>
          <p:cNvSpPr txBox="1">
            <a:spLocks noGrp="1"/>
          </p:cNvSpPr>
          <p:nvPr>
            <p:ph type="title" idx="4294967295"/>
          </p:nvPr>
        </p:nvSpPr>
        <p:spPr>
          <a:xfrm>
            <a:off x="1290240" y="36720"/>
            <a:ext cx="8518680" cy="781200"/>
          </a:xfrm>
        </p:spPr>
        <p:txBody>
          <a:bodyPr wrap="none" lIns="90000" tIns="46800" rIns="90000" bIns="46800" anchorCtr="0">
            <a:spAutoFit/>
          </a:bodyPr>
          <a:lstStyle/>
          <a:p>
            <a:pPr lvl="0"/>
            <a:r>
              <a:rPr lang="fr-FR" sz="3600" b="1">
                <a:solidFill>
                  <a:srgbClr val="3333CC"/>
                </a:solidFill>
              </a:rPr>
              <a:t>Spectres d'émission et d'absorption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 rot="10800000">
            <a:off x="1180080" y="3960720"/>
            <a:ext cx="654120" cy="1648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necteur droit 5"/>
          <p:cNvSpPr/>
          <p:nvPr/>
        </p:nvSpPr>
        <p:spPr>
          <a:xfrm>
            <a:off x="1159560" y="1648440"/>
            <a:ext cx="0" cy="504000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</a:ln>
        </p:spPr>
        <p:txBody>
          <a:bodyPr vert="horz" lIns="108000" tIns="63000" rIns="108000" bIns="63000" anchor="ctr" anchorCtr="1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7" name="Connecteur droit 6"/>
          <p:cNvSpPr/>
          <p:nvPr/>
        </p:nvSpPr>
        <p:spPr>
          <a:xfrm>
            <a:off x="1813320" y="1626480"/>
            <a:ext cx="0" cy="504000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</a:ln>
        </p:spPr>
        <p:txBody>
          <a:bodyPr vert="horz" lIns="108000" tIns="63000" rIns="108000" bIns="63000" anchor="ctr" anchorCtr="1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8" name="Connecteur droit 7"/>
          <p:cNvSpPr/>
          <p:nvPr/>
        </p:nvSpPr>
        <p:spPr>
          <a:xfrm>
            <a:off x="3708000" y="1620000"/>
            <a:ext cx="0" cy="504000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</a:ln>
        </p:spPr>
        <p:txBody>
          <a:bodyPr vert="horz" lIns="108000" tIns="63000" rIns="108000" bIns="63000" anchor="ctr" anchorCtr="1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9" name="Connecteur droit 8"/>
          <p:cNvSpPr/>
          <p:nvPr/>
        </p:nvSpPr>
        <p:spPr>
          <a:xfrm>
            <a:off x="4104000" y="1620000"/>
            <a:ext cx="0" cy="504000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</a:ln>
        </p:spPr>
        <p:txBody>
          <a:bodyPr vert="horz" lIns="108000" tIns="63000" rIns="108000" bIns="63000" anchor="ctr" anchorCtr="1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pic>
        <p:nvPicPr>
          <p:cNvPr id="10" name="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5015" t="10011" b="45031"/>
          <a:stretch>
            <a:fillRect/>
          </a:stretch>
        </p:blipFill>
        <p:spPr>
          <a:xfrm>
            <a:off x="5529960" y="2148120"/>
            <a:ext cx="5161680" cy="245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 l="5015" t="10011" b="45031"/>
          <a:stretch>
            <a:fillRect/>
          </a:stretch>
        </p:blipFill>
        <p:spPr>
          <a:xfrm>
            <a:off x="5529960" y="4524480"/>
            <a:ext cx="5161680" cy="245484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/>
          <p:cNvSpPr txBox="1"/>
          <p:nvPr/>
        </p:nvSpPr>
        <p:spPr>
          <a:xfrm>
            <a:off x="176400" y="931680"/>
            <a:ext cx="5402160" cy="47592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2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Émission par le </a:t>
            </a:r>
            <a:r>
              <a:rPr lang="en-US" sz="2200" b="0" i="0" u="none" strike="noStrike" baseline="0">
                <a:ln>
                  <a:noFill/>
                </a:ln>
                <a:solidFill>
                  <a:srgbClr val="FF8D00"/>
                </a:solidFill>
                <a:latin typeface="Times New Roman" pitchFamily="18"/>
                <a:ea typeface="Lucida Sans" pitchFamily="2"/>
                <a:cs typeface="Lucida Sans" pitchFamily="2"/>
              </a:rPr>
              <a:t>soleil</a:t>
            </a:r>
            <a:r>
              <a:rPr lang="en-US" sz="2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et la </a:t>
            </a:r>
            <a:r>
              <a:rPr lang="en-US" sz="2200" b="0" i="0" u="none" strike="noStrike" baseline="0">
                <a:ln>
                  <a:noFill/>
                </a:ln>
                <a:solidFill>
                  <a:srgbClr val="FF0000"/>
                </a:solidFill>
                <a:latin typeface="Times New Roman" pitchFamily="18"/>
                <a:ea typeface="Lucida Sans" pitchFamily="2"/>
                <a:cs typeface="Lucida Sans" pitchFamily="2"/>
              </a:rPr>
              <a:t>surface</a:t>
            </a:r>
            <a:r>
              <a:rPr lang="en-US" sz="2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de la Terre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968400" y="4227839"/>
            <a:ext cx="3434759" cy="475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2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Absorption par l'atmosphère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339960" y="1447199"/>
            <a:ext cx="3434759" cy="8614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2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Absorption par les différents gaz de l'atmosphère</a:t>
            </a:r>
          </a:p>
        </p:txBody>
      </p:sp>
      <p:sp>
        <p:nvSpPr>
          <p:cNvPr id="15" name="Connecteur droit 14"/>
          <p:cNvSpPr/>
          <p:nvPr/>
        </p:nvSpPr>
        <p:spPr>
          <a:xfrm flipV="1">
            <a:off x="4393080" y="3582360"/>
            <a:ext cx="1137240" cy="92412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6" name="Connecteur droit 15"/>
          <p:cNvSpPr/>
          <p:nvPr/>
        </p:nvSpPr>
        <p:spPr>
          <a:xfrm>
            <a:off x="4393080" y="4534920"/>
            <a:ext cx="1080360" cy="4266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7" name="Connecteur droit 16"/>
          <p:cNvSpPr/>
          <p:nvPr/>
        </p:nvSpPr>
        <p:spPr>
          <a:xfrm flipH="1">
            <a:off x="2018879" y="1350360"/>
            <a:ext cx="369721" cy="654119"/>
          </a:xfrm>
          <a:prstGeom prst="line">
            <a:avLst/>
          </a:prstGeom>
          <a:noFill/>
          <a:ln w="0">
            <a:solidFill>
              <a:srgbClr val="FF8D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8" name="Connecteur droit 17"/>
          <p:cNvSpPr/>
          <p:nvPr/>
        </p:nvSpPr>
        <p:spPr>
          <a:xfrm>
            <a:off x="3682079" y="1364760"/>
            <a:ext cx="156601" cy="412200"/>
          </a:xfrm>
          <a:prstGeom prst="line">
            <a:avLst/>
          </a:prstGeom>
          <a:noFill/>
          <a:ln w="0">
            <a:solidFill>
              <a:srgbClr val="FF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 txBox="1">
            <a:spLocks noGrp="1"/>
          </p:cNvSpPr>
          <p:nvPr>
            <p:ph type="body" idx="4294967295"/>
          </p:nvPr>
        </p:nvSpPr>
        <p:spPr>
          <a:xfrm>
            <a:off x="6546240" y="5606640"/>
            <a:ext cx="3944520" cy="1855079"/>
          </a:xfrm>
        </p:spPr>
        <p:txBody>
          <a:bodyPr wrap="none" lIns="90000" tIns="46800" rIns="90000" bIns="46800" anchor="t" anchorCtr="0">
            <a:spAutoFit/>
          </a:bodyPr>
          <a:lstStyle>
            <a:defPPr marL="279360" marR="0" lvl="0" indent="-279360" algn="l" hangingPunct="1">
              <a:lnSpc>
                <a:spcPct val="180000"/>
              </a:lnSpc>
              <a:spcBef>
                <a:spcPts val="7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None/>
              <a:tabLst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39" algn="l"/>
                <a:tab pos="7188120" algn="l"/>
                <a:tab pos="7637400" algn="l"/>
                <a:tab pos="8086680" algn="l"/>
                <a:tab pos="8535600" algn="l"/>
                <a:tab pos="8984880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defPPr>
            <a:lvl1pPr marL="279360" marR="0" lvl="0" indent="-279360" algn="l" hangingPunct="1">
              <a:lnSpc>
                <a:spcPct val="180000"/>
              </a:lnSpc>
              <a:spcBef>
                <a:spcPts val="7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39" algn="l"/>
                <a:tab pos="7188120" algn="l"/>
                <a:tab pos="7637400" algn="l"/>
                <a:tab pos="8086680" algn="l"/>
                <a:tab pos="8535600" algn="l"/>
                <a:tab pos="8984880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1pPr>
            <a:lvl2pPr marL="685800" marR="0" lvl="1" indent="-228600" algn="l" hangingPunct="1">
              <a:lnSpc>
                <a:spcPct val="180000"/>
              </a:lnSpc>
              <a:spcBef>
                <a:spcPts val="686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898199" algn="l"/>
                <a:tab pos="1347479" algn="l"/>
                <a:tab pos="1796759" algn="l"/>
                <a:tab pos="2246038" algn="l"/>
                <a:tab pos="2695319" algn="l"/>
                <a:tab pos="3144599" algn="l"/>
                <a:tab pos="3593879" algn="l"/>
                <a:tab pos="4043159" algn="l"/>
                <a:tab pos="4492439" algn="l"/>
                <a:tab pos="4941719" algn="l"/>
                <a:tab pos="5390999" algn="l"/>
                <a:tab pos="5840279" algn="l"/>
                <a:tab pos="6289559" algn="l"/>
                <a:tab pos="6738839" algn="l"/>
                <a:tab pos="7188118" algn="l"/>
                <a:tab pos="7637399" algn="l"/>
                <a:tab pos="8086679" algn="l"/>
                <a:tab pos="8535959" algn="l"/>
                <a:tab pos="8985239" algn="l"/>
                <a:tab pos="9434159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2pPr>
            <a:lvl3pPr marL="1143000" marR="0" lvl="2" indent="-228600" algn="l" hangingPunct="1">
              <a:lnSpc>
                <a:spcPct val="180000"/>
              </a:lnSpc>
              <a:spcBef>
                <a:spcPts val="58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3pPr>
            <a:lvl4pPr marL="1600199" marR="0" lvl="3" indent="-228600" algn="l" hangingPunct="1">
              <a:lnSpc>
                <a:spcPct val="180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4pPr>
            <a:lvl5pPr marL="2057400" marR="0" lvl="4" indent="-228600" algn="l" hangingPunct="1">
              <a:lnSpc>
                <a:spcPct val="180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5pPr>
            <a:lvl6pPr marL="2057400" marR="0" lvl="5" indent="-228600" algn="l" hangingPunct="1">
              <a:lnSpc>
                <a:spcPct val="180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6pPr>
            <a:lvl7pPr marL="2057400" marR="0" lvl="6" indent="-228600" algn="l" hangingPunct="1">
              <a:lnSpc>
                <a:spcPct val="180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7pPr>
            <a:lvl8pPr marL="2057400" marR="0" lvl="7" indent="-228600" algn="l" hangingPunct="1">
              <a:lnSpc>
                <a:spcPct val="180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8pPr>
            <a:lvl9pPr marL="1944000" marR="0" lvl="8" indent="-216000" algn="l" hangingPunct="1">
              <a:lnSpc>
                <a:spcPct val="180000"/>
              </a:lnSpc>
              <a:spcBef>
                <a:spcPts val="485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9pPr>
          </a:lstStyle>
          <a:p>
            <a:pPr marL="271440" lvl="0" indent="-271440">
              <a:lnSpc>
                <a:spcPct val="80000"/>
              </a:lnSpc>
              <a:spcBef>
                <a:spcPts val="437"/>
              </a:spcBef>
              <a:buNone/>
            </a:pPr>
            <a:r>
              <a:rPr lang="fr-FR" sz="2000"/>
              <a:t>Effet de serre:</a:t>
            </a:r>
          </a:p>
          <a:p>
            <a:pPr marL="271440" lvl="0" indent="-271440">
              <a:lnSpc>
                <a:spcPct val="80000"/>
              </a:lnSpc>
              <a:spcBef>
                <a:spcPts val="386"/>
              </a:spcBef>
              <a:buNone/>
              <a:tabLst>
                <a:tab pos="271440" algn="l"/>
                <a:tab pos="446040" algn="l"/>
                <a:tab pos="895320" algn="l"/>
                <a:tab pos="1344240" algn="l"/>
                <a:tab pos="1793520" algn="l"/>
                <a:tab pos="2242800" algn="l"/>
                <a:tab pos="2692079" algn="l"/>
                <a:tab pos="3141360" algn="l"/>
                <a:tab pos="3590639" algn="l"/>
                <a:tab pos="4039920" algn="l"/>
                <a:tab pos="4489200" algn="l"/>
                <a:tab pos="4938480" algn="l"/>
                <a:tab pos="5387760" algn="l"/>
                <a:tab pos="5837040" algn="l"/>
                <a:tab pos="6286319" algn="l"/>
                <a:tab pos="6735600" algn="l"/>
                <a:tab pos="7184880" algn="l"/>
                <a:tab pos="7634159" algn="l"/>
                <a:tab pos="8083440" algn="l"/>
                <a:tab pos="8532719" algn="l"/>
                <a:tab pos="8982000" algn="l"/>
                <a:tab pos="8984880" algn="l"/>
                <a:tab pos="9434160" algn="l"/>
                <a:tab pos="9883440" algn="l"/>
                <a:tab pos="10332719" algn="l"/>
                <a:tab pos="10782000" algn="l"/>
              </a:tabLst>
            </a:pPr>
            <a:r>
              <a:rPr lang="fr-FR" sz="2000"/>
              <a:t>	  Vapeur d'eau		60%</a:t>
            </a:r>
          </a:p>
          <a:p>
            <a:pPr marL="685799" lvl="1" rtl="0">
              <a:lnSpc>
                <a:spcPct val="80000"/>
              </a:lnSpc>
              <a:spcBef>
                <a:spcPts val="386"/>
              </a:spcBef>
              <a:buNone/>
              <a:tabLst>
                <a:tab pos="685799" algn="l"/>
                <a:tab pos="895319" algn="l"/>
                <a:tab pos="1344599" algn="l"/>
                <a:tab pos="1793519" algn="l"/>
                <a:tab pos="2242798" algn="l"/>
                <a:tab pos="2692079" algn="l"/>
                <a:tab pos="3141359" algn="l"/>
                <a:tab pos="3590639" algn="l"/>
                <a:tab pos="4039919" algn="l"/>
                <a:tab pos="4489199" algn="l"/>
                <a:tab pos="4938479" algn="l"/>
                <a:tab pos="5387759" algn="l"/>
                <a:tab pos="5837039" algn="l"/>
                <a:tab pos="6286319" algn="l"/>
                <a:tab pos="6735599" algn="l"/>
                <a:tab pos="7184879" algn="l"/>
                <a:tab pos="7634159" algn="l"/>
                <a:tab pos="8083439" algn="l"/>
                <a:tab pos="8532719" algn="l"/>
                <a:tab pos="8981998" algn="l"/>
                <a:tab pos="8985239" algn="l"/>
                <a:tab pos="9434159" algn="l"/>
                <a:tab pos="9883439" algn="l"/>
                <a:tab pos="10332719" algn="l"/>
                <a:tab pos="10781999" algn="l"/>
              </a:tabLst>
            </a:pPr>
            <a:r>
              <a:rPr lang="fr-FR" sz="2000"/>
              <a:t>CO</a:t>
            </a:r>
            <a:r>
              <a:rPr lang="fr-FR" sz="2000" baseline="-25000"/>
              <a:t>2</a:t>
            </a:r>
            <a:r>
              <a:rPr lang="fr-FR" sz="2000"/>
              <a:t> 				26%</a:t>
            </a:r>
          </a:p>
          <a:p>
            <a:pPr marL="685799" lvl="1" rtl="0">
              <a:lnSpc>
                <a:spcPct val="80000"/>
              </a:lnSpc>
              <a:spcBef>
                <a:spcPts val="386"/>
              </a:spcBef>
              <a:buNone/>
              <a:tabLst>
                <a:tab pos="685799" algn="l"/>
                <a:tab pos="895319" algn="l"/>
                <a:tab pos="1344599" algn="l"/>
                <a:tab pos="1793519" algn="l"/>
                <a:tab pos="2242798" algn="l"/>
                <a:tab pos="2692079" algn="l"/>
                <a:tab pos="3141359" algn="l"/>
                <a:tab pos="3590639" algn="l"/>
                <a:tab pos="4039919" algn="l"/>
                <a:tab pos="4489199" algn="l"/>
                <a:tab pos="4938479" algn="l"/>
                <a:tab pos="5387759" algn="l"/>
                <a:tab pos="5837039" algn="l"/>
                <a:tab pos="6286319" algn="l"/>
                <a:tab pos="6735599" algn="l"/>
                <a:tab pos="7184879" algn="l"/>
                <a:tab pos="7634159" algn="l"/>
                <a:tab pos="8083439" algn="l"/>
                <a:tab pos="8532719" algn="l"/>
                <a:tab pos="8981998" algn="l"/>
                <a:tab pos="8985239" algn="l"/>
                <a:tab pos="9434159" algn="l"/>
                <a:tab pos="9883439" algn="l"/>
                <a:tab pos="10332719" algn="l"/>
                <a:tab pos="10781999" algn="l"/>
              </a:tabLst>
            </a:pPr>
            <a:r>
              <a:rPr lang="fr-FR" sz="2000"/>
              <a:t>Ozone 				  8%</a:t>
            </a:r>
          </a:p>
          <a:p>
            <a:pPr marL="685799" lvl="1" rtl="0">
              <a:lnSpc>
                <a:spcPct val="80000"/>
              </a:lnSpc>
              <a:spcBef>
                <a:spcPts val="386"/>
              </a:spcBef>
              <a:buNone/>
              <a:tabLst>
                <a:tab pos="685799" algn="l"/>
                <a:tab pos="895319" algn="l"/>
                <a:tab pos="1344599" algn="l"/>
                <a:tab pos="1793519" algn="l"/>
                <a:tab pos="2242798" algn="l"/>
                <a:tab pos="2692079" algn="l"/>
                <a:tab pos="3141359" algn="l"/>
                <a:tab pos="3590639" algn="l"/>
                <a:tab pos="4039919" algn="l"/>
                <a:tab pos="4489199" algn="l"/>
                <a:tab pos="4938479" algn="l"/>
                <a:tab pos="5387759" algn="l"/>
                <a:tab pos="5837039" algn="l"/>
                <a:tab pos="6286319" algn="l"/>
                <a:tab pos="6735599" algn="l"/>
                <a:tab pos="7184879" algn="l"/>
                <a:tab pos="7634159" algn="l"/>
                <a:tab pos="8083439" algn="l"/>
                <a:tab pos="8532719" algn="l"/>
                <a:tab pos="8981998" algn="l"/>
                <a:tab pos="8985239" algn="l"/>
                <a:tab pos="9434159" algn="l"/>
                <a:tab pos="9883439" algn="l"/>
                <a:tab pos="10332719" algn="l"/>
                <a:tab pos="10781999" algn="l"/>
              </a:tabLst>
            </a:pPr>
            <a:r>
              <a:rPr lang="fr-FR" sz="2000"/>
              <a:t>N</a:t>
            </a:r>
            <a:r>
              <a:rPr lang="fr-FR" sz="2000" baseline="-25000"/>
              <a:t>2</a:t>
            </a:r>
            <a:r>
              <a:rPr lang="fr-FR" sz="2000"/>
              <a:t>O+CH</a:t>
            </a:r>
            <a:r>
              <a:rPr lang="fr-FR" sz="2000" baseline="-25000"/>
              <a:t>4</a:t>
            </a:r>
            <a:r>
              <a:rPr lang="fr-FR" sz="2000"/>
              <a:t>	   	  	  6%</a:t>
            </a:r>
          </a:p>
        </p:txBody>
      </p:sp>
      <p:sp>
        <p:nvSpPr>
          <p:cNvPr id="3" name="Forme libre 2"/>
          <p:cNvSpPr/>
          <p:nvPr/>
        </p:nvSpPr>
        <p:spPr>
          <a:xfrm>
            <a:off x="7175880" y="3863519"/>
            <a:ext cx="1121400" cy="487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H</a:t>
            </a:r>
            <a:r>
              <a:rPr lang="fr-FR" sz="24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2</a:t>
            </a:r>
            <a:r>
              <a:rPr lang="fr-FR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O</a:t>
            </a:r>
          </a:p>
        </p:txBody>
      </p:sp>
      <p:sp>
        <p:nvSpPr>
          <p:cNvPr id="4" name="Forme libre 3"/>
          <p:cNvSpPr/>
          <p:nvPr/>
        </p:nvSpPr>
        <p:spPr>
          <a:xfrm>
            <a:off x="8666280" y="3844440"/>
            <a:ext cx="904319" cy="487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CO</a:t>
            </a:r>
            <a:r>
              <a:rPr lang="fr-FR" sz="24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2</a:t>
            </a:r>
          </a:p>
        </p:txBody>
      </p:sp>
      <p:sp>
        <p:nvSpPr>
          <p:cNvPr id="5" name="Forme libre 4"/>
          <p:cNvSpPr/>
          <p:nvPr/>
        </p:nvSpPr>
        <p:spPr>
          <a:xfrm>
            <a:off x="6199919" y="248760"/>
            <a:ext cx="4356360" cy="1343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3600" b="0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L'effet de serre sur Terre</a:t>
            </a:r>
          </a:p>
        </p:txBody>
      </p:sp>
      <p:sp>
        <p:nvSpPr>
          <p:cNvPr id="6" name="Forme libre 5"/>
          <p:cNvSpPr/>
          <p:nvPr/>
        </p:nvSpPr>
        <p:spPr>
          <a:xfrm>
            <a:off x="8942400" y="2834280"/>
            <a:ext cx="793080" cy="487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O</a:t>
            </a:r>
            <a:r>
              <a:rPr lang="fr-FR" sz="24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3</a:t>
            </a:r>
          </a:p>
        </p:txBody>
      </p:sp>
      <p:sp>
        <p:nvSpPr>
          <p:cNvPr id="7" name="Forme libre 6"/>
          <p:cNvSpPr/>
          <p:nvPr/>
        </p:nvSpPr>
        <p:spPr>
          <a:xfrm>
            <a:off x="8309519" y="2611080"/>
            <a:ext cx="904319" cy="731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CH</a:t>
            </a:r>
            <a:r>
              <a:rPr lang="fr-FR" sz="18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4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N</a:t>
            </a:r>
            <a:r>
              <a:rPr lang="fr-FR" sz="18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2</a:t>
            </a:r>
            <a:r>
              <a:rPr lang="fr-FR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O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5015" t="12966" r="10019" b="45031"/>
          <a:stretch>
            <a:fillRect/>
          </a:stretch>
        </p:blipFill>
        <p:spPr>
          <a:xfrm>
            <a:off x="445680" y="329040"/>
            <a:ext cx="5332320" cy="229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5015" t="12966" r="10019" b="45031"/>
          <a:stretch>
            <a:fillRect/>
          </a:stretch>
        </p:blipFill>
        <p:spPr>
          <a:xfrm>
            <a:off x="445680" y="2681640"/>
            <a:ext cx="5332320" cy="241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5015" t="12966" r="10019" b="45031"/>
          <a:stretch>
            <a:fillRect/>
          </a:stretch>
        </p:blipFill>
        <p:spPr>
          <a:xfrm>
            <a:off x="445680" y="5081040"/>
            <a:ext cx="5332320" cy="22964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e 10"/>
          <p:cNvGrpSpPr/>
          <p:nvPr/>
        </p:nvGrpSpPr>
        <p:grpSpPr>
          <a:xfrm>
            <a:off x="-237960" y="4847400"/>
            <a:ext cx="336960" cy="2108880"/>
            <a:chOff x="-237960" y="4847400"/>
            <a:chExt cx="336960" cy="2108880"/>
          </a:xfrm>
        </p:grpSpPr>
        <p:sp>
          <p:nvSpPr>
            <p:cNvPr id="12" name="Forme libre 11"/>
            <p:cNvSpPr/>
            <p:nvPr/>
          </p:nvSpPr>
          <p:spPr>
            <a:xfrm rot="5400000">
              <a:off x="-1071360" y="5785920"/>
              <a:ext cx="2108880" cy="231840"/>
            </a:xfrm>
            <a:custGeom>
              <a:avLst>
                <a:gd name="f0" fmla="val 8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3" name="Forme libre 12"/>
            <p:cNvSpPr/>
            <p:nvPr/>
          </p:nvSpPr>
          <p:spPr>
            <a:xfrm rot="5400000">
              <a:off x="-1123920" y="5733360"/>
              <a:ext cx="2108880" cy="3369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fr-FR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Absorption</a:t>
              </a: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-237960" y="7151399"/>
            <a:ext cx="336960" cy="2108880"/>
            <a:chOff x="-237960" y="7151399"/>
            <a:chExt cx="336960" cy="2108880"/>
          </a:xfrm>
        </p:grpSpPr>
        <p:sp>
          <p:nvSpPr>
            <p:cNvPr id="15" name="Forme libre 14"/>
            <p:cNvSpPr/>
            <p:nvPr/>
          </p:nvSpPr>
          <p:spPr>
            <a:xfrm rot="5400000">
              <a:off x="-1071360" y="8089919"/>
              <a:ext cx="2108880" cy="231840"/>
            </a:xfrm>
            <a:custGeom>
              <a:avLst>
                <a:gd name="f0" fmla="val 8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6" name="Forme libre 15"/>
            <p:cNvSpPr/>
            <p:nvPr/>
          </p:nvSpPr>
          <p:spPr>
            <a:xfrm rot="5400000">
              <a:off x="-1123920" y="8037359"/>
              <a:ext cx="2108880" cy="3369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fr-FR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Absorption</a:t>
              </a: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-237960" y="2435400"/>
            <a:ext cx="336960" cy="2108880"/>
            <a:chOff x="-237960" y="2435400"/>
            <a:chExt cx="336960" cy="2108880"/>
          </a:xfrm>
        </p:grpSpPr>
        <p:sp>
          <p:nvSpPr>
            <p:cNvPr id="18" name="Forme libre 17"/>
            <p:cNvSpPr/>
            <p:nvPr/>
          </p:nvSpPr>
          <p:spPr>
            <a:xfrm rot="5400000">
              <a:off x="-1071360" y="3373920"/>
              <a:ext cx="2108880" cy="231840"/>
            </a:xfrm>
            <a:custGeom>
              <a:avLst>
                <a:gd name="f0" fmla="val 8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9" name="Forme libre 18"/>
            <p:cNvSpPr/>
            <p:nvPr/>
          </p:nvSpPr>
          <p:spPr>
            <a:xfrm rot="5400000">
              <a:off x="-1123920" y="3321360"/>
              <a:ext cx="2108880" cy="3369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fr-FR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Émission</a:t>
              </a:r>
            </a:p>
          </p:txBody>
        </p:sp>
      </p:grpSp>
      <p:sp>
        <p:nvSpPr>
          <p:cNvPr id="20" name="ZoneTexte 19"/>
          <p:cNvSpPr txBox="1"/>
          <p:nvPr/>
        </p:nvSpPr>
        <p:spPr>
          <a:xfrm>
            <a:off x="5372280" y="2192040"/>
            <a:ext cx="1051560" cy="40752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</a:t>
            </a: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Lucida Sans" pitchFamily="34"/>
                <a:cs typeface="Lucida Sans" pitchFamily="34"/>
              </a:rPr>
              <a:t>λ</a:t>
            </a: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(</a:t>
            </a: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Lucida Sans" pitchFamily="34"/>
                <a:cs typeface="Lucida Sans" pitchFamily="34"/>
              </a:rPr>
              <a:t>μ</a:t>
            </a: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m)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5372280" y="4676040"/>
            <a:ext cx="1051560" cy="40752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</a:t>
            </a: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Lucida Sans" pitchFamily="34"/>
                <a:cs typeface="Lucida Sans" pitchFamily="34"/>
              </a:rPr>
              <a:t>λ</a:t>
            </a: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(</a:t>
            </a: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Lucida Sans" pitchFamily="34"/>
                <a:cs typeface="Lucida Sans" pitchFamily="34"/>
              </a:rPr>
              <a:t>μ</a:t>
            </a: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m)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5372280" y="6980040"/>
            <a:ext cx="1051560" cy="40752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</a:t>
            </a: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Lucida Sans" pitchFamily="34"/>
                <a:cs typeface="Lucida Sans" pitchFamily="34"/>
              </a:rPr>
              <a:t>λ</a:t>
            </a: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(</a:t>
            </a: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Lucida Sans" pitchFamily="34"/>
                <a:cs typeface="Lucida Sans" pitchFamily="34"/>
              </a:rPr>
              <a:t>μ</a:t>
            </a: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m)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969" t="8987" r="7875" b="6995"/>
          <a:stretch>
            <a:fillRect/>
          </a:stretch>
        </p:blipFill>
        <p:spPr>
          <a:xfrm>
            <a:off x="5393880" y="2547720"/>
            <a:ext cx="5221080" cy="370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10011" r="5015"/>
          <a:stretch>
            <a:fillRect/>
          </a:stretch>
        </p:blipFill>
        <p:spPr>
          <a:xfrm>
            <a:off x="296640" y="2585520"/>
            <a:ext cx="4865040" cy="39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 3"/>
          <p:cNvSpPr/>
          <p:nvPr/>
        </p:nvSpPr>
        <p:spPr>
          <a:xfrm>
            <a:off x="1188719" y="239760"/>
            <a:ext cx="8481960" cy="866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4400" b="0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Lucida Sans" pitchFamily="2"/>
                <a:cs typeface="Lucida Sans" pitchFamily="2"/>
              </a:rPr>
              <a:t>Effet de saturation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67640" y="1260000"/>
            <a:ext cx="4752000" cy="124092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22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Absorption </a:t>
            </a: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de l'atmosphère</a:t>
            </a:r>
            <a:r>
              <a:rPr lang="en-US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</a:t>
            </a:r>
            <a:r>
              <a:rPr lang="en-US" sz="22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moyennée </a:t>
            </a: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sur le domaine infra-rouge en fonction du CO</a:t>
            </a:r>
            <a:r>
              <a:rPr lang="en-US" sz="18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2</a:t>
            </a: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, pour différentes valeurs de H</a:t>
            </a:r>
            <a:r>
              <a:rPr lang="en-US" sz="18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2</a:t>
            </a: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0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615640" y="1260000"/>
            <a:ext cx="4752000" cy="152171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Absorption monochromatique</a:t>
            </a:r>
            <a:r>
              <a: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</a:t>
            </a: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de l'atmosphère due au seul CO</a:t>
            </a:r>
            <a:r>
              <a:rPr lang="en-US" sz="18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2</a:t>
            </a: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, en fonction de la longueur d'onde, pour différente concentration de CO</a:t>
            </a:r>
            <a:r>
              <a:rPr lang="en-US" sz="18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2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1221840" y="6073560"/>
            <a:ext cx="3420000" cy="406800"/>
            <a:chOff x="1221840" y="6073560"/>
            <a:chExt cx="3420000" cy="406800"/>
          </a:xfrm>
        </p:grpSpPr>
        <p:sp>
          <p:nvSpPr>
            <p:cNvPr id="8" name="Forme libre 7"/>
            <p:cNvSpPr/>
            <p:nvPr/>
          </p:nvSpPr>
          <p:spPr>
            <a:xfrm>
              <a:off x="1221840" y="6073560"/>
              <a:ext cx="3420000" cy="274680"/>
            </a:xfrm>
            <a:custGeom>
              <a:avLst>
                <a:gd name="f0" fmla="val 8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9" name="Forme libre 8"/>
            <p:cNvSpPr/>
            <p:nvPr/>
          </p:nvSpPr>
          <p:spPr>
            <a:xfrm>
              <a:off x="1221840" y="6073560"/>
              <a:ext cx="3420000" cy="4068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Concentration de CO</a:t>
              </a:r>
              <a:r>
                <a:rPr lang="en-GB" sz="1800" b="0" i="0" u="none" strike="noStrike" baseline="-2500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2</a:t>
              </a:r>
              <a:r>
                <a: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 (ppm)</a:t>
              </a:r>
            </a:p>
          </p:txBody>
        </p:sp>
      </p:grpSp>
      <p:sp>
        <p:nvSpPr>
          <p:cNvPr id="10" name="Connecteur droit 9"/>
          <p:cNvSpPr/>
          <p:nvPr/>
        </p:nvSpPr>
        <p:spPr>
          <a:xfrm flipV="1">
            <a:off x="1946880" y="5816160"/>
            <a:ext cx="0" cy="29304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-110160" y="5488919"/>
            <a:ext cx="336960" cy="2498760"/>
            <a:chOff x="-110160" y="5488919"/>
            <a:chExt cx="336960" cy="2498760"/>
          </a:xfrm>
        </p:grpSpPr>
        <p:sp>
          <p:nvSpPr>
            <p:cNvPr id="12" name="Forme libre 11"/>
            <p:cNvSpPr/>
            <p:nvPr/>
          </p:nvSpPr>
          <p:spPr>
            <a:xfrm rot="5400000">
              <a:off x="-1159920" y="6600959"/>
              <a:ext cx="2498760" cy="274680"/>
            </a:xfrm>
            <a:custGeom>
              <a:avLst>
                <a:gd name="f0" fmla="val 8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3" name="Forme libre 12"/>
            <p:cNvSpPr/>
            <p:nvPr/>
          </p:nvSpPr>
          <p:spPr>
            <a:xfrm rot="5400000">
              <a:off x="-1191060" y="6569819"/>
              <a:ext cx="2498760" cy="3369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fr-FR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Absorption moyenne</a:t>
              </a: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4624920" y="5597279"/>
            <a:ext cx="566280" cy="3905281"/>
            <a:chOff x="4624920" y="5597279"/>
            <a:chExt cx="566280" cy="3905281"/>
          </a:xfrm>
        </p:grpSpPr>
        <p:sp>
          <p:nvSpPr>
            <p:cNvPr id="15" name="Forme libre 14"/>
            <p:cNvSpPr/>
            <p:nvPr/>
          </p:nvSpPr>
          <p:spPr>
            <a:xfrm rot="5400000">
              <a:off x="3766320" y="6709319"/>
              <a:ext cx="2498760" cy="274680"/>
            </a:xfrm>
            <a:custGeom>
              <a:avLst>
                <a:gd name="f0" fmla="val 8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6" name="Forme libre 15"/>
            <p:cNvSpPr/>
            <p:nvPr/>
          </p:nvSpPr>
          <p:spPr>
            <a:xfrm rot="5400000">
              <a:off x="3192300" y="7503660"/>
              <a:ext cx="3431520" cy="5662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fr-FR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Absorption monochromatique</a:t>
              </a: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6876720" y="6181560"/>
            <a:ext cx="2984759" cy="352440"/>
            <a:chOff x="6876720" y="6181560"/>
            <a:chExt cx="2984759" cy="352440"/>
          </a:xfrm>
        </p:grpSpPr>
        <p:sp>
          <p:nvSpPr>
            <p:cNvPr id="18" name="Forme libre 17"/>
            <p:cNvSpPr/>
            <p:nvPr/>
          </p:nvSpPr>
          <p:spPr>
            <a:xfrm>
              <a:off x="6876720" y="6181560"/>
              <a:ext cx="2984759" cy="274680"/>
            </a:xfrm>
            <a:custGeom>
              <a:avLst>
                <a:gd name="f0" fmla="val 8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9" name="Forme libre 18"/>
            <p:cNvSpPr/>
            <p:nvPr/>
          </p:nvSpPr>
          <p:spPr>
            <a:xfrm>
              <a:off x="6876720" y="6181560"/>
              <a:ext cx="2984759" cy="3524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fr-FR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Longueur d'onde (</a:t>
              </a:r>
              <a:r>
                <a:rPr lang="fr-FR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Lucida Sans" pitchFamily="18"/>
                  <a:ea typeface="Lucida Sans" pitchFamily="2"/>
                  <a:cs typeface="Lucida Sans" pitchFamily="2"/>
                </a:rPr>
                <a:t>μ</a:t>
              </a:r>
              <a:r>
                <a:rPr lang="fr-FR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m)</a:t>
              </a:r>
            </a:p>
          </p:txBody>
        </p:sp>
      </p:grpSp>
      <p:sp>
        <p:nvSpPr>
          <p:cNvPr id="20" name="Connecteur droit 19"/>
          <p:cNvSpPr/>
          <p:nvPr/>
        </p:nvSpPr>
        <p:spPr>
          <a:xfrm flipV="1">
            <a:off x="1946880" y="2811960"/>
            <a:ext cx="0" cy="302688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1053000" y="3273480"/>
            <a:ext cx="3267000" cy="3455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CCFF">
              <a:alpha val="20000"/>
            </a:srgbClr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Forme libre 2"/>
          <p:cNvSpPr/>
          <p:nvPr/>
        </p:nvSpPr>
        <p:spPr>
          <a:xfrm>
            <a:off x="3947400" y="6894000"/>
            <a:ext cx="1892519" cy="4532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00800" tIns="50400" rIns="100800" bIns="504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Température</a:t>
            </a:r>
          </a:p>
        </p:txBody>
      </p:sp>
      <p:sp>
        <p:nvSpPr>
          <p:cNvPr id="4" name="Connecteur droit 3"/>
          <p:cNvSpPr/>
          <p:nvPr/>
        </p:nvSpPr>
        <p:spPr>
          <a:xfrm flipV="1">
            <a:off x="1052280" y="2589119"/>
            <a:ext cx="720" cy="4154401"/>
          </a:xfrm>
          <a:prstGeom prst="line">
            <a:avLst/>
          </a:prstGeom>
          <a:noFill/>
          <a:ln w="2844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5" name="Connecteur droit 4"/>
          <p:cNvSpPr/>
          <p:nvPr/>
        </p:nvSpPr>
        <p:spPr>
          <a:xfrm>
            <a:off x="1052280" y="6749279"/>
            <a:ext cx="3714840" cy="0"/>
          </a:xfrm>
          <a:prstGeom prst="line">
            <a:avLst/>
          </a:prstGeom>
          <a:noFill/>
          <a:ln w="2844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641160" y="2411280"/>
            <a:ext cx="379440" cy="4532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00800" tIns="50400" rIns="100800" bIns="504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Z</a:t>
            </a:r>
          </a:p>
        </p:txBody>
      </p:sp>
      <p:sp>
        <p:nvSpPr>
          <p:cNvPr id="7" name="Forme libre 6"/>
          <p:cNvSpPr/>
          <p:nvPr/>
        </p:nvSpPr>
        <p:spPr>
          <a:xfrm rot="5400000">
            <a:off x="-613620" y="3867300"/>
            <a:ext cx="1414440" cy="408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altitude</a:t>
            </a:r>
          </a:p>
        </p:txBody>
      </p:sp>
      <p:sp>
        <p:nvSpPr>
          <p:cNvPr id="8" name="Connecteur droit 7"/>
          <p:cNvSpPr/>
          <p:nvPr/>
        </p:nvSpPr>
        <p:spPr>
          <a:xfrm>
            <a:off x="3955320" y="6655319"/>
            <a:ext cx="0" cy="191161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</a:ln>
        </p:spPr>
        <p:txBody>
          <a:bodyPr vert="horz" lIns="108000" tIns="63000" rIns="108000" bIns="63000" anchor="ctr" anchorCtr="1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9" name="Forme libre 8"/>
          <p:cNvSpPr/>
          <p:nvPr/>
        </p:nvSpPr>
        <p:spPr>
          <a:xfrm>
            <a:off x="4573080" y="6570360"/>
            <a:ext cx="811080" cy="4532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00800" tIns="50400" rIns="100800" bIns="504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T</a:t>
            </a:r>
          </a:p>
        </p:txBody>
      </p:sp>
      <p:sp>
        <p:nvSpPr>
          <p:cNvPr id="10" name="Connecteur droit 9"/>
          <p:cNvSpPr/>
          <p:nvPr/>
        </p:nvSpPr>
        <p:spPr>
          <a:xfrm flipV="1">
            <a:off x="5901840" y="2589480"/>
            <a:ext cx="720" cy="4154400"/>
          </a:xfrm>
          <a:prstGeom prst="line">
            <a:avLst/>
          </a:prstGeom>
          <a:noFill/>
          <a:ln w="2844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1" name="Connecteur droit 10"/>
          <p:cNvSpPr/>
          <p:nvPr/>
        </p:nvSpPr>
        <p:spPr>
          <a:xfrm>
            <a:off x="5901840" y="6749640"/>
            <a:ext cx="3714840" cy="0"/>
          </a:xfrm>
          <a:prstGeom prst="line">
            <a:avLst/>
          </a:prstGeom>
          <a:noFill/>
          <a:ln w="2844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2" name="Forme libre 11"/>
          <p:cNvSpPr/>
          <p:nvPr/>
        </p:nvSpPr>
        <p:spPr>
          <a:xfrm>
            <a:off x="5491080" y="2411640"/>
            <a:ext cx="379440" cy="4532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00800" tIns="50400" rIns="100800" bIns="504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Z</a:t>
            </a:r>
          </a:p>
        </p:txBody>
      </p:sp>
      <p:sp>
        <p:nvSpPr>
          <p:cNvPr id="13" name="Forme libre 12"/>
          <p:cNvSpPr/>
          <p:nvPr/>
        </p:nvSpPr>
        <p:spPr>
          <a:xfrm>
            <a:off x="5902560" y="3273120"/>
            <a:ext cx="3267000" cy="3455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CCFF">
              <a:alpha val="20000"/>
            </a:srgbClr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4" name="Connecteur droit 13"/>
          <p:cNvSpPr/>
          <p:nvPr/>
        </p:nvSpPr>
        <p:spPr>
          <a:xfrm flipH="1" flipV="1">
            <a:off x="8794079" y="2508480"/>
            <a:ext cx="14041" cy="4239360"/>
          </a:xfrm>
          <a:prstGeom prst="line">
            <a:avLst/>
          </a:prstGeom>
          <a:noFill/>
          <a:ln w="378000">
            <a:solidFill>
              <a:srgbClr val="FF8D00"/>
            </a:solidFill>
            <a:prstDash val="solid"/>
            <a:miter/>
            <a:tailEnd type="arrow"/>
          </a:ln>
        </p:spPr>
        <p:txBody>
          <a:bodyPr vert="horz" wrap="none" lIns="198000" tIns="154800" rIns="198000" bIns="154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5" name="Connecteur droit 14"/>
          <p:cNvSpPr/>
          <p:nvPr/>
        </p:nvSpPr>
        <p:spPr>
          <a:xfrm>
            <a:off x="8804880" y="6655679"/>
            <a:ext cx="0" cy="191161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</a:ln>
        </p:spPr>
        <p:txBody>
          <a:bodyPr vert="horz" lIns="108000" tIns="63000" rIns="108000" bIns="63000" anchor="ctr" anchorCtr="1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6" name="Forme libre 15"/>
          <p:cNvSpPr/>
          <p:nvPr/>
        </p:nvSpPr>
        <p:spPr>
          <a:xfrm>
            <a:off x="9384480" y="6570720"/>
            <a:ext cx="811080" cy="4532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00800" tIns="50400" rIns="100800" bIns="504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T</a:t>
            </a:r>
          </a:p>
        </p:txBody>
      </p:sp>
      <p:sp>
        <p:nvSpPr>
          <p:cNvPr id="17" name="Connecteur droit 16"/>
          <p:cNvSpPr/>
          <p:nvPr/>
        </p:nvSpPr>
        <p:spPr>
          <a:xfrm flipH="1" flipV="1">
            <a:off x="5916960" y="3246840"/>
            <a:ext cx="2886840" cy="3487680"/>
          </a:xfrm>
          <a:prstGeom prst="line">
            <a:avLst/>
          </a:prstGeom>
          <a:noFill/>
          <a:ln w="5400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8" name="Forme libre 17"/>
          <p:cNvSpPr/>
          <p:nvPr/>
        </p:nvSpPr>
        <p:spPr>
          <a:xfrm>
            <a:off x="2012040" y="1362960"/>
            <a:ext cx="6474599" cy="872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200" b="0" i="0" u="none" strike="noStrike" baseline="0">
                <a:ln>
                  <a:noFill/>
                </a:ln>
                <a:solidFill>
                  <a:srgbClr val="EB613D"/>
                </a:solidFill>
                <a:latin typeface="Times New Roman" pitchFamily="18"/>
                <a:ea typeface="Lucida Sans" pitchFamily="2"/>
                <a:cs typeface="Lucida Sans" pitchFamily="2"/>
              </a:rPr>
              <a:t>Rayonnement IR sortant : </a:t>
            </a:r>
            <a:r>
              <a:rPr lang="fr-FR" sz="2200" b="1" i="0" u="none" strike="noStrike" baseline="0">
                <a:ln>
                  <a:noFill/>
                </a:ln>
                <a:solidFill>
                  <a:srgbClr val="EB613D"/>
                </a:solidFill>
                <a:latin typeface="Lucida Sans" pitchFamily="34"/>
                <a:ea typeface="Lucida Sans" pitchFamily="34"/>
                <a:cs typeface="Lucida Sans" pitchFamily="34"/>
              </a:rPr>
              <a:t>ε</a:t>
            </a:r>
            <a:r>
              <a:rPr lang="fr-FR" sz="2200" b="1" i="0" u="none" strike="noStrike" baseline="0">
                <a:ln>
                  <a:noFill/>
                </a:ln>
                <a:solidFill>
                  <a:srgbClr val="EB613D"/>
                </a:solidFill>
                <a:latin typeface="Lucida Sans" pitchFamily="18"/>
                <a:ea typeface="Lucida Sans" pitchFamily="34"/>
                <a:cs typeface="Lucida Sans" pitchFamily="34"/>
              </a:rPr>
              <a:t>.</a:t>
            </a:r>
            <a:r>
              <a:rPr lang="en-GB" sz="2400" b="1" i="0" u="none" strike="noStrike" baseline="0">
                <a:ln>
                  <a:noFill/>
                </a:ln>
                <a:solidFill>
                  <a:srgbClr val="EB613D"/>
                </a:solidFill>
                <a:latin typeface="Standard Symbols L" pitchFamily="18"/>
                <a:ea typeface="Standard Symbols L" pitchFamily="2"/>
                <a:cs typeface="Standard Symbols L" pitchFamily="2"/>
              </a:rPr>
              <a:t></a:t>
            </a:r>
            <a:r>
              <a:rPr lang="en-GB" sz="2400" b="1" i="0" u="none" strike="noStrike" baseline="0">
                <a:ln>
                  <a:noFill/>
                </a:ln>
                <a:solidFill>
                  <a:srgbClr val="EB613D"/>
                </a:solidFill>
                <a:latin typeface="Times New Roman" pitchFamily="18"/>
                <a:ea typeface="Arial" pitchFamily="34"/>
                <a:cs typeface="Arial" pitchFamily="34"/>
              </a:rPr>
              <a:t>.T(z</a:t>
            </a:r>
            <a:r>
              <a:rPr lang="en-GB" sz="2400" b="1" i="0" u="none" strike="noStrike" baseline="-25000">
                <a:ln>
                  <a:noFill/>
                </a:ln>
                <a:solidFill>
                  <a:srgbClr val="EB613D"/>
                </a:solidFill>
                <a:latin typeface="Times New Roman" pitchFamily="18"/>
                <a:ea typeface="Arial" pitchFamily="34"/>
                <a:cs typeface="Arial" pitchFamily="34"/>
              </a:rPr>
              <a:t>e</a:t>
            </a:r>
            <a:r>
              <a:rPr lang="en-GB" sz="2400" b="1" i="0" u="none" strike="noStrike" baseline="0">
                <a:ln>
                  <a:noFill/>
                </a:ln>
                <a:solidFill>
                  <a:srgbClr val="EB613D"/>
                </a:solidFill>
                <a:latin typeface="Times New Roman" pitchFamily="18"/>
                <a:ea typeface="Arial" pitchFamily="34"/>
                <a:cs typeface="Arial" pitchFamily="34"/>
              </a:rPr>
              <a:t>)</a:t>
            </a:r>
            <a:r>
              <a:rPr lang="en-GB" sz="2400" b="1" i="0" u="none" strike="noStrike" baseline="30000">
                <a:ln>
                  <a:noFill/>
                </a:ln>
                <a:solidFill>
                  <a:srgbClr val="EB613D"/>
                </a:solidFill>
                <a:latin typeface="Times New Roman" pitchFamily="18"/>
                <a:ea typeface="Arial" pitchFamily="34"/>
                <a:cs typeface="Arial" pitchFamily="34"/>
              </a:rPr>
              <a:t>4</a:t>
            </a:r>
          </a:p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rPr>
              <a:t>Ze: </a:t>
            </a: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rPr>
              <a:t>altitude d’émission vers l’espace</a:t>
            </a:r>
          </a:p>
        </p:txBody>
      </p:sp>
      <p:sp>
        <p:nvSpPr>
          <p:cNvPr id="19" name="Forme libre 18"/>
          <p:cNvSpPr/>
          <p:nvPr/>
        </p:nvSpPr>
        <p:spPr>
          <a:xfrm>
            <a:off x="813960" y="167400"/>
            <a:ext cx="9092520" cy="9489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3600" b="0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msmincho" pitchFamily="2"/>
                <a:cs typeface="msmincho" pitchFamily="2"/>
              </a:rPr>
              <a:t>Effet de serre dans un milieu isotherme ou stratifié</a:t>
            </a:r>
          </a:p>
        </p:txBody>
      </p:sp>
      <p:sp>
        <p:nvSpPr>
          <p:cNvPr id="20" name="Connecteur droit 19"/>
          <p:cNvSpPr/>
          <p:nvPr/>
        </p:nvSpPr>
        <p:spPr>
          <a:xfrm flipH="1" flipV="1">
            <a:off x="3944160" y="2508840"/>
            <a:ext cx="14040" cy="4239359"/>
          </a:xfrm>
          <a:prstGeom prst="line">
            <a:avLst/>
          </a:prstGeom>
          <a:noFill/>
          <a:ln w="378000">
            <a:solidFill>
              <a:srgbClr val="FF8D00"/>
            </a:solidFill>
            <a:prstDash val="solid"/>
            <a:miter/>
            <a:tailEnd type="arrow"/>
          </a:ln>
        </p:spPr>
        <p:txBody>
          <a:bodyPr vert="horz" wrap="none" lIns="198000" tIns="154800" rIns="198000" bIns="154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1" name="Connecteur droit 20"/>
          <p:cNvSpPr/>
          <p:nvPr/>
        </p:nvSpPr>
        <p:spPr>
          <a:xfrm flipH="1" flipV="1">
            <a:off x="2552040" y="3233160"/>
            <a:ext cx="3600" cy="3567600"/>
          </a:xfrm>
          <a:prstGeom prst="line">
            <a:avLst/>
          </a:prstGeom>
          <a:noFill/>
          <a:ln w="5400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2" name="Connecteur droit 21"/>
          <p:cNvSpPr/>
          <p:nvPr/>
        </p:nvSpPr>
        <p:spPr>
          <a:xfrm flipH="1" flipV="1">
            <a:off x="7401240" y="3233160"/>
            <a:ext cx="3960" cy="3567600"/>
          </a:xfrm>
          <a:prstGeom prst="line">
            <a:avLst/>
          </a:prstGeom>
          <a:noFill/>
          <a:ln w="0">
            <a:solidFill>
              <a:srgbClr val="000000"/>
            </a:solidFill>
            <a:custDash>
              <a:ds d="144567" sp="144567"/>
              <a:ds d="144567" sp="144567"/>
            </a:custDash>
            <a:miter/>
          </a:ln>
        </p:spPr>
        <p:txBody>
          <a:bodyPr vert="horz" wrap="none" lIns="63000" tIns="19800" rIns="63000" bIns="19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3947400" y="6894000"/>
            <a:ext cx="1892519" cy="4532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00800" tIns="50400" rIns="100800" bIns="504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Température</a:t>
            </a:r>
          </a:p>
        </p:txBody>
      </p:sp>
      <p:sp>
        <p:nvSpPr>
          <p:cNvPr id="3" name="Connecteur droit 2"/>
          <p:cNvSpPr/>
          <p:nvPr/>
        </p:nvSpPr>
        <p:spPr>
          <a:xfrm flipV="1">
            <a:off x="1052280" y="2589119"/>
            <a:ext cx="720" cy="4154401"/>
          </a:xfrm>
          <a:prstGeom prst="line">
            <a:avLst/>
          </a:prstGeom>
          <a:noFill/>
          <a:ln w="2844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" name="Connecteur droit 3"/>
          <p:cNvSpPr/>
          <p:nvPr/>
        </p:nvSpPr>
        <p:spPr>
          <a:xfrm>
            <a:off x="1052280" y="6749279"/>
            <a:ext cx="3714840" cy="0"/>
          </a:xfrm>
          <a:prstGeom prst="line">
            <a:avLst/>
          </a:prstGeom>
          <a:noFill/>
          <a:ln w="2844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641160" y="2411280"/>
            <a:ext cx="379440" cy="4532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00800" tIns="50400" rIns="100800" bIns="504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Z</a:t>
            </a:r>
          </a:p>
        </p:txBody>
      </p:sp>
      <p:sp>
        <p:nvSpPr>
          <p:cNvPr id="6" name="Forme libre 5"/>
          <p:cNvSpPr/>
          <p:nvPr/>
        </p:nvSpPr>
        <p:spPr>
          <a:xfrm rot="5400000">
            <a:off x="-613620" y="3867300"/>
            <a:ext cx="1414440" cy="408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altitude</a:t>
            </a:r>
          </a:p>
        </p:txBody>
      </p:sp>
      <p:sp>
        <p:nvSpPr>
          <p:cNvPr id="7" name="Connecteur droit 6"/>
          <p:cNvSpPr/>
          <p:nvPr/>
        </p:nvSpPr>
        <p:spPr>
          <a:xfrm>
            <a:off x="3955320" y="6655319"/>
            <a:ext cx="0" cy="191161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</a:ln>
        </p:spPr>
        <p:txBody>
          <a:bodyPr vert="horz" lIns="108000" tIns="63000" rIns="108000" bIns="63000" anchor="ctr" anchorCtr="1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8" name="Forme libre 7"/>
          <p:cNvSpPr/>
          <p:nvPr/>
        </p:nvSpPr>
        <p:spPr>
          <a:xfrm>
            <a:off x="4573080" y="6570360"/>
            <a:ext cx="811080" cy="4532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00800" tIns="50400" rIns="100800" bIns="504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T</a:t>
            </a:r>
          </a:p>
        </p:txBody>
      </p:sp>
      <p:sp>
        <p:nvSpPr>
          <p:cNvPr id="9" name="Connecteur droit 8"/>
          <p:cNvSpPr/>
          <p:nvPr/>
        </p:nvSpPr>
        <p:spPr>
          <a:xfrm flipV="1">
            <a:off x="5901840" y="2589480"/>
            <a:ext cx="720" cy="4154400"/>
          </a:xfrm>
          <a:prstGeom prst="line">
            <a:avLst/>
          </a:prstGeom>
          <a:noFill/>
          <a:ln w="2844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5901840" y="6749640"/>
            <a:ext cx="3714840" cy="0"/>
          </a:xfrm>
          <a:prstGeom prst="line">
            <a:avLst/>
          </a:prstGeom>
          <a:noFill/>
          <a:ln w="2844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1" name="Forme libre 10"/>
          <p:cNvSpPr/>
          <p:nvPr/>
        </p:nvSpPr>
        <p:spPr>
          <a:xfrm>
            <a:off x="5491080" y="2411640"/>
            <a:ext cx="379440" cy="4532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00800" tIns="50400" rIns="100800" bIns="504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Z</a:t>
            </a:r>
          </a:p>
        </p:txBody>
      </p:sp>
      <p:sp>
        <p:nvSpPr>
          <p:cNvPr id="12" name="Forme libre 11"/>
          <p:cNvSpPr/>
          <p:nvPr/>
        </p:nvSpPr>
        <p:spPr>
          <a:xfrm>
            <a:off x="5902560" y="3273120"/>
            <a:ext cx="3267000" cy="3455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CC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3" name="Connecteur droit 12"/>
          <p:cNvSpPr/>
          <p:nvPr/>
        </p:nvSpPr>
        <p:spPr>
          <a:xfrm flipH="1" flipV="1">
            <a:off x="8794079" y="2508480"/>
            <a:ext cx="14041" cy="4239360"/>
          </a:xfrm>
          <a:prstGeom prst="line">
            <a:avLst/>
          </a:prstGeom>
          <a:noFill/>
          <a:ln w="378000">
            <a:solidFill>
              <a:srgbClr val="FFCC99"/>
            </a:solidFill>
            <a:prstDash val="solid"/>
            <a:miter/>
            <a:tailEnd type="arrow"/>
          </a:ln>
        </p:spPr>
        <p:txBody>
          <a:bodyPr vert="horz" wrap="none" lIns="198000" tIns="154800" rIns="198000" bIns="154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4" name="Connecteur droit 13"/>
          <p:cNvSpPr/>
          <p:nvPr/>
        </p:nvSpPr>
        <p:spPr>
          <a:xfrm flipV="1">
            <a:off x="8790120" y="2468519"/>
            <a:ext cx="18000" cy="4282921"/>
          </a:xfrm>
          <a:prstGeom prst="line">
            <a:avLst/>
          </a:prstGeom>
          <a:noFill/>
          <a:ln w="162000">
            <a:solidFill>
              <a:srgbClr val="FF8D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5" name="Connecteur droit 14"/>
          <p:cNvSpPr/>
          <p:nvPr/>
        </p:nvSpPr>
        <p:spPr>
          <a:xfrm>
            <a:off x="8804880" y="6655679"/>
            <a:ext cx="0" cy="191161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</a:ln>
        </p:spPr>
        <p:txBody>
          <a:bodyPr vert="horz" lIns="108000" tIns="63000" rIns="108000" bIns="63000" anchor="ctr" anchorCtr="1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6" name="Forme libre 15"/>
          <p:cNvSpPr/>
          <p:nvPr/>
        </p:nvSpPr>
        <p:spPr>
          <a:xfrm>
            <a:off x="9384480" y="6570720"/>
            <a:ext cx="811080" cy="4532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00800" tIns="50400" rIns="100800" bIns="504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T</a:t>
            </a:r>
          </a:p>
        </p:txBody>
      </p:sp>
      <p:sp>
        <p:nvSpPr>
          <p:cNvPr id="17" name="Connecteur droit 16"/>
          <p:cNvSpPr/>
          <p:nvPr/>
        </p:nvSpPr>
        <p:spPr>
          <a:xfrm flipV="1">
            <a:off x="7399440" y="2533680"/>
            <a:ext cx="16560" cy="2537280"/>
          </a:xfrm>
          <a:prstGeom prst="line">
            <a:avLst/>
          </a:prstGeom>
          <a:noFill/>
          <a:ln w="162000">
            <a:solidFill>
              <a:srgbClr val="FF8D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8" name="Connecteur droit 17"/>
          <p:cNvSpPr/>
          <p:nvPr/>
        </p:nvSpPr>
        <p:spPr>
          <a:xfrm flipH="1" flipV="1">
            <a:off x="5916960" y="3246840"/>
            <a:ext cx="2886840" cy="3487680"/>
          </a:xfrm>
          <a:prstGeom prst="line">
            <a:avLst/>
          </a:prstGeom>
          <a:noFill/>
          <a:ln w="5400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9" name="Forme libre 18"/>
          <p:cNvSpPr/>
          <p:nvPr/>
        </p:nvSpPr>
        <p:spPr>
          <a:xfrm>
            <a:off x="2012040" y="1362960"/>
            <a:ext cx="6474599" cy="872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200" b="0" i="0" u="none" strike="noStrike" baseline="0">
                <a:ln>
                  <a:noFill/>
                </a:ln>
                <a:solidFill>
                  <a:srgbClr val="EB613D"/>
                </a:solidFill>
                <a:latin typeface="Times New Roman" pitchFamily="18"/>
                <a:ea typeface="Lucida Sans" pitchFamily="2"/>
                <a:cs typeface="Lucida Sans" pitchFamily="2"/>
              </a:rPr>
              <a:t>Rayonnement IR sortant : </a:t>
            </a:r>
            <a:r>
              <a:rPr lang="fr-FR" sz="2200" b="1" i="0" u="none" strike="noStrike" baseline="0">
                <a:ln>
                  <a:noFill/>
                </a:ln>
                <a:solidFill>
                  <a:srgbClr val="EB613D"/>
                </a:solidFill>
                <a:latin typeface="Lucida Sans" pitchFamily="34"/>
                <a:ea typeface="Lucida Sans" pitchFamily="34"/>
                <a:cs typeface="Lucida Sans" pitchFamily="34"/>
              </a:rPr>
              <a:t>ε</a:t>
            </a:r>
            <a:r>
              <a:rPr lang="fr-FR" sz="2200" b="1" i="0" u="none" strike="noStrike" baseline="0">
                <a:ln>
                  <a:noFill/>
                </a:ln>
                <a:solidFill>
                  <a:srgbClr val="EB613D"/>
                </a:solidFill>
                <a:latin typeface="Lucida Sans" pitchFamily="18"/>
                <a:ea typeface="Lucida Sans" pitchFamily="34"/>
                <a:cs typeface="Lucida Sans" pitchFamily="34"/>
              </a:rPr>
              <a:t>.</a:t>
            </a:r>
            <a:r>
              <a:rPr lang="en-GB" sz="2400" b="1" i="0" u="none" strike="noStrike" baseline="0">
                <a:ln>
                  <a:noFill/>
                </a:ln>
                <a:solidFill>
                  <a:srgbClr val="EB613D"/>
                </a:solidFill>
                <a:latin typeface="Standard Symbols L" pitchFamily="18"/>
                <a:ea typeface="Standard Symbols L" pitchFamily="2"/>
                <a:cs typeface="Standard Symbols L" pitchFamily="2"/>
              </a:rPr>
              <a:t></a:t>
            </a:r>
            <a:r>
              <a:rPr lang="en-GB" sz="2400" b="1" i="0" u="none" strike="noStrike" baseline="0">
                <a:ln>
                  <a:noFill/>
                </a:ln>
                <a:solidFill>
                  <a:srgbClr val="EB613D"/>
                </a:solidFill>
                <a:latin typeface="Times New Roman" pitchFamily="18"/>
                <a:ea typeface="Arial" pitchFamily="34"/>
                <a:cs typeface="Arial" pitchFamily="34"/>
              </a:rPr>
              <a:t>.T(z</a:t>
            </a:r>
            <a:r>
              <a:rPr lang="en-GB" sz="2400" b="1" i="0" u="none" strike="noStrike" baseline="-25000">
                <a:ln>
                  <a:noFill/>
                </a:ln>
                <a:solidFill>
                  <a:srgbClr val="EB613D"/>
                </a:solidFill>
                <a:latin typeface="Times New Roman" pitchFamily="18"/>
                <a:ea typeface="Arial" pitchFamily="34"/>
                <a:cs typeface="Arial" pitchFamily="34"/>
              </a:rPr>
              <a:t>e</a:t>
            </a:r>
            <a:r>
              <a:rPr lang="en-GB" sz="2400" b="1" i="0" u="none" strike="noStrike" baseline="0">
                <a:ln>
                  <a:noFill/>
                </a:ln>
                <a:solidFill>
                  <a:srgbClr val="EB613D"/>
                </a:solidFill>
                <a:latin typeface="Times New Roman" pitchFamily="18"/>
                <a:ea typeface="Arial" pitchFamily="34"/>
                <a:cs typeface="Arial" pitchFamily="34"/>
              </a:rPr>
              <a:t>)</a:t>
            </a:r>
            <a:r>
              <a:rPr lang="en-GB" sz="2400" b="1" i="0" u="none" strike="noStrike" baseline="30000">
                <a:ln>
                  <a:noFill/>
                </a:ln>
                <a:solidFill>
                  <a:srgbClr val="EB613D"/>
                </a:solidFill>
                <a:latin typeface="Times New Roman" pitchFamily="18"/>
                <a:ea typeface="Arial" pitchFamily="34"/>
                <a:cs typeface="Arial" pitchFamily="34"/>
              </a:rPr>
              <a:t>4</a:t>
            </a:r>
          </a:p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rPr>
              <a:t>Ze: </a:t>
            </a: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rPr>
              <a:t>altitude d’émission vers l’espace</a:t>
            </a:r>
          </a:p>
        </p:txBody>
      </p:sp>
      <p:sp>
        <p:nvSpPr>
          <p:cNvPr id="20" name="Forme libre 19"/>
          <p:cNvSpPr/>
          <p:nvPr/>
        </p:nvSpPr>
        <p:spPr>
          <a:xfrm>
            <a:off x="813960" y="167400"/>
            <a:ext cx="9092520" cy="9489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3600" b="0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msmincho" pitchFamily="2"/>
                <a:cs typeface="msmincho" pitchFamily="2"/>
              </a:rPr>
              <a:t>Effet de serre dans un milieu isotherme ou stratifié</a:t>
            </a:r>
          </a:p>
        </p:txBody>
      </p:sp>
      <p:sp>
        <p:nvSpPr>
          <p:cNvPr id="21" name="Forme libre 20"/>
          <p:cNvSpPr/>
          <p:nvPr/>
        </p:nvSpPr>
        <p:spPr>
          <a:xfrm>
            <a:off x="1053000" y="3273480"/>
            <a:ext cx="3267000" cy="3455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99CC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2" name="Connecteur droit 21"/>
          <p:cNvSpPr/>
          <p:nvPr/>
        </p:nvSpPr>
        <p:spPr>
          <a:xfrm flipH="1" flipV="1">
            <a:off x="3944160" y="2508840"/>
            <a:ext cx="14040" cy="4239359"/>
          </a:xfrm>
          <a:prstGeom prst="line">
            <a:avLst/>
          </a:prstGeom>
          <a:noFill/>
          <a:ln w="378000">
            <a:solidFill>
              <a:srgbClr val="FFCC99"/>
            </a:solidFill>
            <a:prstDash val="solid"/>
            <a:miter/>
            <a:tailEnd type="arrow"/>
          </a:ln>
        </p:spPr>
        <p:txBody>
          <a:bodyPr vert="horz" wrap="none" lIns="198000" tIns="154800" rIns="198000" bIns="154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3" name="Connecteur droit 22"/>
          <p:cNvSpPr/>
          <p:nvPr/>
        </p:nvSpPr>
        <p:spPr>
          <a:xfrm flipV="1">
            <a:off x="3940560" y="2468880"/>
            <a:ext cx="18000" cy="4282920"/>
          </a:xfrm>
          <a:prstGeom prst="line">
            <a:avLst/>
          </a:prstGeom>
          <a:noFill/>
          <a:ln w="162000">
            <a:solidFill>
              <a:srgbClr val="FF8D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4" name="Connecteur droit 23"/>
          <p:cNvSpPr/>
          <p:nvPr/>
        </p:nvSpPr>
        <p:spPr>
          <a:xfrm flipV="1">
            <a:off x="2549880" y="2534040"/>
            <a:ext cx="16560" cy="2537280"/>
          </a:xfrm>
          <a:prstGeom prst="line">
            <a:avLst/>
          </a:prstGeom>
          <a:noFill/>
          <a:ln w="162000">
            <a:solidFill>
              <a:srgbClr val="FF8D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5" name="Connecteur droit 24"/>
          <p:cNvSpPr/>
          <p:nvPr/>
        </p:nvSpPr>
        <p:spPr>
          <a:xfrm flipH="1" flipV="1">
            <a:off x="2552040" y="3233160"/>
            <a:ext cx="3600" cy="3567600"/>
          </a:xfrm>
          <a:prstGeom prst="line">
            <a:avLst/>
          </a:prstGeom>
          <a:noFill/>
          <a:ln w="5400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6" name="Connecteur droit 25"/>
          <p:cNvSpPr/>
          <p:nvPr/>
        </p:nvSpPr>
        <p:spPr>
          <a:xfrm flipH="1" flipV="1">
            <a:off x="7401240" y="3233160"/>
            <a:ext cx="3960" cy="3567600"/>
          </a:xfrm>
          <a:prstGeom prst="line">
            <a:avLst/>
          </a:prstGeom>
          <a:noFill/>
          <a:ln w="0">
            <a:solidFill>
              <a:srgbClr val="000000"/>
            </a:solidFill>
            <a:custDash>
              <a:ds d="144567" sp="144567"/>
              <a:ds d="144567" sp="144567"/>
            </a:custDash>
            <a:miter/>
          </a:ln>
        </p:spPr>
        <p:txBody>
          <a:bodyPr vert="horz" wrap="none" lIns="63000" tIns="19800" rIns="63000" bIns="19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3947400" y="6894000"/>
            <a:ext cx="1892519" cy="4532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00800" tIns="50400" rIns="100800" bIns="504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Température</a:t>
            </a:r>
          </a:p>
        </p:txBody>
      </p:sp>
      <p:sp>
        <p:nvSpPr>
          <p:cNvPr id="3" name="Connecteur droit 2"/>
          <p:cNvSpPr/>
          <p:nvPr/>
        </p:nvSpPr>
        <p:spPr>
          <a:xfrm flipV="1">
            <a:off x="1052280" y="2589119"/>
            <a:ext cx="720" cy="4154401"/>
          </a:xfrm>
          <a:prstGeom prst="line">
            <a:avLst/>
          </a:prstGeom>
          <a:noFill/>
          <a:ln w="2844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" name="Connecteur droit 3"/>
          <p:cNvSpPr/>
          <p:nvPr/>
        </p:nvSpPr>
        <p:spPr>
          <a:xfrm>
            <a:off x="1052280" y="6749279"/>
            <a:ext cx="3714840" cy="0"/>
          </a:xfrm>
          <a:prstGeom prst="line">
            <a:avLst/>
          </a:prstGeom>
          <a:noFill/>
          <a:ln w="2844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641160" y="2411280"/>
            <a:ext cx="379440" cy="4532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00800" tIns="50400" rIns="100800" bIns="504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Z</a:t>
            </a:r>
          </a:p>
        </p:txBody>
      </p:sp>
      <p:sp>
        <p:nvSpPr>
          <p:cNvPr id="6" name="Forme libre 5"/>
          <p:cNvSpPr/>
          <p:nvPr/>
        </p:nvSpPr>
        <p:spPr>
          <a:xfrm rot="5400000">
            <a:off x="-613620" y="3867300"/>
            <a:ext cx="1414440" cy="408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altitude</a:t>
            </a:r>
          </a:p>
        </p:txBody>
      </p:sp>
      <p:sp>
        <p:nvSpPr>
          <p:cNvPr id="7" name="Connecteur droit 6"/>
          <p:cNvSpPr/>
          <p:nvPr/>
        </p:nvSpPr>
        <p:spPr>
          <a:xfrm>
            <a:off x="3955320" y="6655319"/>
            <a:ext cx="0" cy="191161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</a:ln>
        </p:spPr>
        <p:txBody>
          <a:bodyPr vert="horz" lIns="108000" tIns="63000" rIns="108000" bIns="63000" anchor="ctr" anchorCtr="1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8" name="Forme libre 7"/>
          <p:cNvSpPr/>
          <p:nvPr/>
        </p:nvSpPr>
        <p:spPr>
          <a:xfrm>
            <a:off x="4573080" y="6570360"/>
            <a:ext cx="811080" cy="4532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00800" tIns="50400" rIns="100800" bIns="504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T</a:t>
            </a:r>
          </a:p>
        </p:txBody>
      </p:sp>
      <p:sp>
        <p:nvSpPr>
          <p:cNvPr id="9" name="Connecteur droit 8"/>
          <p:cNvSpPr/>
          <p:nvPr/>
        </p:nvSpPr>
        <p:spPr>
          <a:xfrm flipV="1">
            <a:off x="5901840" y="2589480"/>
            <a:ext cx="720" cy="4154400"/>
          </a:xfrm>
          <a:prstGeom prst="line">
            <a:avLst/>
          </a:prstGeom>
          <a:noFill/>
          <a:ln w="2844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5901840" y="6749640"/>
            <a:ext cx="3714840" cy="0"/>
          </a:xfrm>
          <a:prstGeom prst="line">
            <a:avLst/>
          </a:prstGeom>
          <a:noFill/>
          <a:ln w="2844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1" name="Forme libre 10"/>
          <p:cNvSpPr/>
          <p:nvPr/>
        </p:nvSpPr>
        <p:spPr>
          <a:xfrm>
            <a:off x="5491080" y="2411640"/>
            <a:ext cx="379440" cy="4532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00800" tIns="50400" rIns="100800" bIns="504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Z</a:t>
            </a:r>
          </a:p>
        </p:txBody>
      </p:sp>
      <p:sp>
        <p:nvSpPr>
          <p:cNvPr id="12" name="Forme libre 11"/>
          <p:cNvSpPr/>
          <p:nvPr/>
        </p:nvSpPr>
        <p:spPr>
          <a:xfrm>
            <a:off x="5902560" y="3273120"/>
            <a:ext cx="3267000" cy="3455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B8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3" name="Connecteur droit 12"/>
          <p:cNvSpPr/>
          <p:nvPr/>
        </p:nvSpPr>
        <p:spPr>
          <a:xfrm>
            <a:off x="8804880" y="6655679"/>
            <a:ext cx="0" cy="191161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</a:ln>
        </p:spPr>
        <p:txBody>
          <a:bodyPr vert="horz" lIns="108000" tIns="63000" rIns="108000" bIns="63000" anchor="ctr" anchorCtr="1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4" name="Forme libre 13"/>
          <p:cNvSpPr/>
          <p:nvPr/>
        </p:nvSpPr>
        <p:spPr>
          <a:xfrm>
            <a:off x="9384480" y="6570720"/>
            <a:ext cx="811080" cy="4532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00800" tIns="50400" rIns="100800" bIns="504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T</a:t>
            </a:r>
          </a:p>
        </p:txBody>
      </p:sp>
      <p:sp>
        <p:nvSpPr>
          <p:cNvPr id="15" name="Connecteur droit 14"/>
          <p:cNvSpPr/>
          <p:nvPr/>
        </p:nvSpPr>
        <p:spPr>
          <a:xfrm flipV="1">
            <a:off x="7399440" y="2533680"/>
            <a:ext cx="16560" cy="2537280"/>
          </a:xfrm>
          <a:prstGeom prst="line">
            <a:avLst/>
          </a:prstGeom>
          <a:noFill/>
          <a:ln w="162000">
            <a:solidFill>
              <a:srgbClr val="FFCC99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6" name="Forme libre 15"/>
          <p:cNvSpPr/>
          <p:nvPr/>
        </p:nvSpPr>
        <p:spPr>
          <a:xfrm>
            <a:off x="2012040" y="1362960"/>
            <a:ext cx="6474599" cy="872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200" b="0" i="0" u="none" strike="noStrike" baseline="0">
                <a:ln>
                  <a:noFill/>
                </a:ln>
                <a:solidFill>
                  <a:srgbClr val="EB613D"/>
                </a:solidFill>
                <a:latin typeface="Times New Roman" pitchFamily="18"/>
                <a:ea typeface="Lucida Sans" pitchFamily="2"/>
                <a:cs typeface="Lucida Sans" pitchFamily="2"/>
              </a:rPr>
              <a:t>Rayonnement IR sortant : </a:t>
            </a:r>
            <a:r>
              <a:rPr lang="fr-FR" sz="2200" b="1" i="0" u="none" strike="noStrike" baseline="0">
                <a:ln>
                  <a:noFill/>
                </a:ln>
                <a:solidFill>
                  <a:srgbClr val="EB613D"/>
                </a:solidFill>
                <a:latin typeface="Lucida Sans" pitchFamily="34"/>
                <a:ea typeface="Lucida Sans" pitchFamily="34"/>
                <a:cs typeface="Lucida Sans" pitchFamily="34"/>
              </a:rPr>
              <a:t>ε</a:t>
            </a:r>
            <a:r>
              <a:rPr lang="fr-FR" sz="2200" b="1" i="0" u="none" strike="noStrike" baseline="0">
                <a:ln>
                  <a:noFill/>
                </a:ln>
                <a:solidFill>
                  <a:srgbClr val="EB613D"/>
                </a:solidFill>
                <a:latin typeface="Lucida Sans" pitchFamily="18"/>
                <a:ea typeface="Lucida Sans" pitchFamily="34"/>
                <a:cs typeface="Lucida Sans" pitchFamily="34"/>
              </a:rPr>
              <a:t>.</a:t>
            </a:r>
            <a:r>
              <a:rPr lang="en-GB" sz="2400" b="1" i="0" u="none" strike="noStrike" baseline="0">
                <a:ln>
                  <a:noFill/>
                </a:ln>
                <a:solidFill>
                  <a:srgbClr val="EB613D"/>
                </a:solidFill>
                <a:latin typeface="Standard Symbols L" pitchFamily="18"/>
                <a:ea typeface="Standard Symbols L" pitchFamily="2"/>
                <a:cs typeface="Standard Symbols L" pitchFamily="2"/>
              </a:rPr>
              <a:t></a:t>
            </a:r>
            <a:r>
              <a:rPr lang="en-GB" sz="2400" b="1" i="0" u="none" strike="noStrike" baseline="0">
                <a:ln>
                  <a:noFill/>
                </a:ln>
                <a:solidFill>
                  <a:srgbClr val="EB613D"/>
                </a:solidFill>
                <a:latin typeface="Times New Roman" pitchFamily="18"/>
                <a:ea typeface="Arial" pitchFamily="34"/>
                <a:cs typeface="Arial" pitchFamily="34"/>
              </a:rPr>
              <a:t>.T(z</a:t>
            </a:r>
            <a:r>
              <a:rPr lang="en-GB" sz="2400" b="1" i="0" u="none" strike="noStrike" baseline="-25000">
                <a:ln>
                  <a:noFill/>
                </a:ln>
                <a:solidFill>
                  <a:srgbClr val="EB613D"/>
                </a:solidFill>
                <a:latin typeface="Times New Roman" pitchFamily="18"/>
                <a:ea typeface="Arial" pitchFamily="34"/>
                <a:cs typeface="Arial" pitchFamily="34"/>
              </a:rPr>
              <a:t>e</a:t>
            </a:r>
            <a:r>
              <a:rPr lang="en-GB" sz="2400" b="1" i="0" u="none" strike="noStrike" baseline="0">
                <a:ln>
                  <a:noFill/>
                </a:ln>
                <a:solidFill>
                  <a:srgbClr val="EB613D"/>
                </a:solidFill>
                <a:latin typeface="Times New Roman" pitchFamily="18"/>
                <a:ea typeface="Arial" pitchFamily="34"/>
                <a:cs typeface="Arial" pitchFamily="34"/>
              </a:rPr>
              <a:t>)</a:t>
            </a:r>
            <a:r>
              <a:rPr lang="en-GB" sz="2400" b="1" i="0" u="none" strike="noStrike" baseline="30000">
                <a:ln>
                  <a:noFill/>
                </a:ln>
                <a:solidFill>
                  <a:srgbClr val="EB613D"/>
                </a:solidFill>
                <a:latin typeface="Times New Roman" pitchFamily="18"/>
                <a:ea typeface="Arial" pitchFamily="34"/>
                <a:cs typeface="Arial" pitchFamily="34"/>
              </a:rPr>
              <a:t>4</a:t>
            </a:r>
          </a:p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rPr>
              <a:t>Ze: </a:t>
            </a: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rPr>
              <a:t>altitude d’émission vers l’espace</a:t>
            </a:r>
          </a:p>
        </p:txBody>
      </p:sp>
      <p:sp>
        <p:nvSpPr>
          <p:cNvPr id="17" name="Forme libre 16"/>
          <p:cNvSpPr/>
          <p:nvPr/>
        </p:nvSpPr>
        <p:spPr>
          <a:xfrm>
            <a:off x="813960" y="167400"/>
            <a:ext cx="9092520" cy="9489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3600" b="0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msmincho" pitchFamily="2"/>
                <a:cs typeface="msmincho" pitchFamily="2"/>
              </a:rPr>
              <a:t>Effet de serre dans un milieu isotherme ou stratifié</a:t>
            </a:r>
          </a:p>
        </p:txBody>
      </p:sp>
      <p:sp>
        <p:nvSpPr>
          <p:cNvPr id="18" name="Forme libre 17"/>
          <p:cNvSpPr/>
          <p:nvPr/>
        </p:nvSpPr>
        <p:spPr>
          <a:xfrm>
            <a:off x="1053000" y="3273480"/>
            <a:ext cx="3267000" cy="3455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B8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9" name="Connecteur droit 18"/>
          <p:cNvSpPr/>
          <p:nvPr/>
        </p:nvSpPr>
        <p:spPr>
          <a:xfrm flipV="1">
            <a:off x="3940560" y="2468880"/>
            <a:ext cx="18000" cy="4282920"/>
          </a:xfrm>
          <a:prstGeom prst="line">
            <a:avLst/>
          </a:prstGeom>
          <a:noFill/>
          <a:ln w="162000">
            <a:solidFill>
              <a:srgbClr val="FFCC99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0" name="Connecteur droit 19"/>
          <p:cNvSpPr/>
          <p:nvPr/>
        </p:nvSpPr>
        <p:spPr>
          <a:xfrm flipV="1">
            <a:off x="2549880" y="2534040"/>
            <a:ext cx="16560" cy="2537280"/>
          </a:xfrm>
          <a:prstGeom prst="line">
            <a:avLst/>
          </a:prstGeom>
          <a:noFill/>
          <a:ln w="162000">
            <a:solidFill>
              <a:srgbClr val="FFCC99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1" name="Connecteur droit 20"/>
          <p:cNvSpPr/>
          <p:nvPr/>
        </p:nvSpPr>
        <p:spPr>
          <a:xfrm flipV="1">
            <a:off x="8790480" y="2469240"/>
            <a:ext cx="17999" cy="4282920"/>
          </a:xfrm>
          <a:prstGeom prst="line">
            <a:avLst/>
          </a:prstGeom>
          <a:noFill/>
          <a:ln w="162000">
            <a:solidFill>
              <a:srgbClr val="FFCC99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2" name="Connecteur droit 21"/>
          <p:cNvSpPr/>
          <p:nvPr/>
        </p:nvSpPr>
        <p:spPr>
          <a:xfrm flipV="1">
            <a:off x="2547000" y="2534040"/>
            <a:ext cx="19800" cy="1906560"/>
          </a:xfrm>
          <a:prstGeom prst="line">
            <a:avLst/>
          </a:prstGeom>
          <a:noFill/>
          <a:ln w="162000">
            <a:solidFill>
              <a:srgbClr val="FF8D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3" name="Connecteur droit 22"/>
          <p:cNvSpPr/>
          <p:nvPr/>
        </p:nvSpPr>
        <p:spPr>
          <a:xfrm flipH="1" flipV="1">
            <a:off x="2552040" y="3233160"/>
            <a:ext cx="3600" cy="3567600"/>
          </a:xfrm>
          <a:prstGeom prst="line">
            <a:avLst/>
          </a:prstGeom>
          <a:noFill/>
          <a:ln w="5400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4" name="Connecteur droit 23"/>
          <p:cNvSpPr/>
          <p:nvPr/>
        </p:nvSpPr>
        <p:spPr>
          <a:xfrm flipV="1">
            <a:off x="6915600" y="2534040"/>
            <a:ext cx="4680" cy="1919880"/>
          </a:xfrm>
          <a:prstGeom prst="line">
            <a:avLst/>
          </a:prstGeom>
          <a:noFill/>
          <a:ln w="126000">
            <a:solidFill>
              <a:srgbClr val="FF8D00"/>
            </a:solidFill>
            <a:prstDash val="solid"/>
            <a:miter/>
            <a:tailEnd type="arrow"/>
          </a:ln>
        </p:spPr>
        <p:txBody>
          <a:bodyPr vert="horz" wrap="none" lIns="72000" tIns="28800" rIns="72000" bIns="28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5" name="Connecteur droit 24"/>
          <p:cNvSpPr/>
          <p:nvPr/>
        </p:nvSpPr>
        <p:spPr>
          <a:xfrm flipH="1" flipV="1">
            <a:off x="5916960" y="3246840"/>
            <a:ext cx="2886840" cy="3487680"/>
          </a:xfrm>
          <a:prstGeom prst="line">
            <a:avLst/>
          </a:prstGeom>
          <a:noFill/>
          <a:ln w="5400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3947400" y="6894000"/>
            <a:ext cx="1892519" cy="4532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00800" tIns="50400" rIns="100800" bIns="504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Température</a:t>
            </a:r>
          </a:p>
        </p:txBody>
      </p:sp>
      <p:sp>
        <p:nvSpPr>
          <p:cNvPr id="3" name="Connecteur droit 2"/>
          <p:cNvSpPr/>
          <p:nvPr/>
        </p:nvSpPr>
        <p:spPr>
          <a:xfrm flipV="1">
            <a:off x="1052280" y="2589119"/>
            <a:ext cx="720" cy="4154401"/>
          </a:xfrm>
          <a:prstGeom prst="line">
            <a:avLst/>
          </a:prstGeom>
          <a:noFill/>
          <a:ln w="2844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" name="Connecteur droit 3"/>
          <p:cNvSpPr/>
          <p:nvPr/>
        </p:nvSpPr>
        <p:spPr>
          <a:xfrm>
            <a:off x="1052280" y="6749279"/>
            <a:ext cx="3714840" cy="0"/>
          </a:xfrm>
          <a:prstGeom prst="line">
            <a:avLst/>
          </a:prstGeom>
          <a:noFill/>
          <a:ln w="2844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641160" y="2411280"/>
            <a:ext cx="379440" cy="4532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00800" tIns="50400" rIns="100800" bIns="504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Z</a:t>
            </a:r>
          </a:p>
        </p:txBody>
      </p:sp>
      <p:sp>
        <p:nvSpPr>
          <p:cNvPr id="6" name="Forme libre 5"/>
          <p:cNvSpPr/>
          <p:nvPr/>
        </p:nvSpPr>
        <p:spPr>
          <a:xfrm rot="5400000">
            <a:off x="-613620" y="3867300"/>
            <a:ext cx="1414440" cy="408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altitude</a:t>
            </a:r>
          </a:p>
        </p:txBody>
      </p:sp>
      <p:sp>
        <p:nvSpPr>
          <p:cNvPr id="7" name="Connecteur droit 6"/>
          <p:cNvSpPr/>
          <p:nvPr/>
        </p:nvSpPr>
        <p:spPr>
          <a:xfrm>
            <a:off x="3955320" y="6655319"/>
            <a:ext cx="0" cy="191161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</a:ln>
        </p:spPr>
        <p:txBody>
          <a:bodyPr vert="horz" lIns="108000" tIns="63000" rIns="108000" bIns="63000" anchor="ctr" anchorCtr="1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8" name="Forme libre 7"/>
          <p:cNvSpPr/>
          <p:nvPr/>
        </p:nvSpPr>
        <p:spPr>
          <a:xfrm>
            <a:off x="4573080" y="6570360"/>
            <a:ext cx="811080" cy="4532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00800" tIns="50400" rIns="100800" bIns="504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T</a:t>
            </a:r>
          </a:p>
        </p:txBody>
      </p:sp>
      <p:sp>
        <p:nvSpPr>
          <p:cNvPr id="9" name="Connecteur droit 8"/>
          <p:cNvSpPr/>
          <p:nvPr/>
        </p:nvSpPr>
        <p:spPr>
          <a:xfrm flipV="1">
            <a:off x="5901840" y="2589480"/>
            <a:ext cx="720" cy="4154400"/>
          </a:xfrm>
          <a:prstGeom prst="line">
            <a:avLst/>
          </a:prstGeom>
          <a:noFill/>
          <a:ln w="2844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5901840" y="6749640"/>
            <a:ext cx="3714840" cy="0"/>
          </a:xfrm>
          <a:prstGeom prst="line">
            <a:avLst/>
          </a:prstGeom>
          <a:noFill/>
          <a:ln w="2844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1" name="Forme libre 10"/>
          <p:cNvSpPr/>
          <p:nvPr/>
        </p:nvSpPr>
        <p:spPr>
          <a:xfrm>
            <a:off x="5491080" y="2411640"/>
            <a:ext cx="379440" cy="4532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00800" tIns="50400" rIns="100800" bIns="504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Z</a:t>
            </a:r>
          </a:p>
        </p:txBody>
      </p:sp>
      <p:sp>
        <p:nvSpPr>
          <p:cNvPr id="12" name="Forme libre 11"/>
          <p:cNvSpPr/>
          <p:nvPr/>
        </p:nvSpPr>
        <p:spPr>
          <a:xfrm>
            <a:off x="5902560" y="3273120"/>
            <a:ext cx="3267000" cy="3455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47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3" name="Connecteur droit 12"/>
          <p:cNvSpPr/>
          <p:nvPr/>
        </p:nvSpPr>
        <p:spPr>
          <a:xfrm>
            <a:off x="8804880" y="6655679"/>
            <a:ext cx="0" cy="191161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</a:ln>
        </p:spPr>
        <p:txBody>
          <a:bodyPr vert="horz" lIns="108000" tIns="63000" rIns="108000" bIns="63000" anchor="ctr" anchorCtr="1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4" name="Forme libre 13"/>
          <p:cNvSpPr/>
          <p:nvPr/>
        </p:nvSpPr>
        <p:spPr>
          <a:xfrm>
            <a:off x="9384480" y="6570720"/>
            <a:ext cx="811080" cy="4532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00800" tIns="50400" rIns="100800" bIns="504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T</a:t>
            </a:r>
          </a:p>
        </p:txBody>
      </p:sp>
      <p:sp>
        <p:nvSpPr>
          <p:cNvPr id="15" name="Forme libre 14"/>
          <p:cNvSpPr/>
          <p:nvPr/>
        </p:nvSpPr>
        <p:spPr>
          <a:xfrm>
            <a:off x="2012040" y="1362960"/>
            <a:ext cx="6474599" cy="872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200" b="0" i="0" u="none" strike="noStrike" baseline="0">
                <a:ln>
                  <a:noFill/>
                </a:ln>
                <a:solidFill>
                  <a:srgbClr val="EB613D"/>
                </a:solidFill>
                <a:latin typeface="Times New Roman" pitchFamily="18"/>
                <a:ea typeface="Lucida Sans" pitchFamily="2"/>
                <a:cs typeface="Lucida Sans" pitchFamily="2"/>
              </a:rPr>
              <a:t>Rayonnement IR sortant : </a:t>
            </a:r>
            <a:r>
              <a:rPr lang="fr-FR" sz="2200" b="1" i="0" u="none" strike="noStrike" baseline="0">
                <a:ln>
                  <a:noFill/>
                </a:ln>
                <a:solidFill>
                  <a:srgbClr val="EB613D"/>
                </a:solidFill>
                <a:latin typeface="Lucida Sans" pitchFamily="34"/>
                <a:ea typeface="Lucida Sans" pitchFamily="34"/>
                <a:cs typeface="Lucida Sans" pitchFamily="34"/>
              </a:rPr>
              <a:t>ε</a:t>
            </a:r>
            <a:r>
              <a:rPr lang="fr-FR" sz="2200" b="1" i="0" u="none" strike="noStrike" baseline="0">
                <a:ln>
                  <a:noFill/>
                </a:ln>
                <a:solidFill>
                  <a:srgbClr val="EB613D"/>
                </a:solidFill>
                <a:latin typeface="Lucida Sans" pitchFamily="18"/>
                <a:ea typeface="Lucida Sans" pitchFamily="34"/>
                <a:cs typeface="Lucida Sans" pitchFamily="34"/>
              </a:rPr>
              <a:t>.</a:t>
            </a:r>
            <a:r>
              <a:rPr lang="en-GB" sz="2400" b="1" i="0" u="none" strike="noStrike" baseline="0">
                <a:ln>
                  <a:noFill/>
                </a:ln>
                <a:solidFill>
                  <a:srgbClr val="EB613D"/>
                </a:solidFill>
                <a:latin typeface="Standard Symbols L" pitchFamily="18"/>
                <a:ea typeface="Standard Symbols L" pitchFamily="2"/>
                <a:cs typeface="Standard Symbols L" pitchFamily="2"/>
              </a:rPr>
              <a:t></a:t>
            </a:r>
            <a:r>
              <a:rPr lang="en-GB" sz="2400" b="1" i="0" u="none" strike="noStrike" baseline="0">
                <a:ln>
                  <a:noFill/>
                </a:ln>
                <a:solidFill>
                  <a:srgbClr val="EB613D"/>
                </a:solidFill>
                <a:latin typeface="Times New Roman" pitchFamily="18"/>
                <a:ea typeface="Arial" pitchFamily="34"/>
                <a:cs typeface="Arial" pitchFamily="34"/>
              </a:rPr>
              <a:t>.T(z</a:t>
            </a:r>
            <a:r>
              <a:rPr lang="en-GB" sz="2400" b="1" i="0" u="none" strike="noStrike" baseline="-25000">
                <a:ln>
                  <a:noFill/>
                </a:ln>
                <a:solidFill>
                  <a:srgbClr val="EB613D"/>
                </a:solidFill>
                <a:latin typeface="Times New Roman" pitchFamily="18"/>
                <a:ea typeface="Arial" pitchFamily="34"/>
                <a:cs typeface="Arial" pitchFamily="34"/>
              </a:rPr>
              <a:t>e</a:t>
            </a:r>
            <a:r>
              <a:rPr lang="en-GB" sz="2400" b="1" i="0" u="none" strike="noStrike" baseline="0">
                <a:ln>
                  <a:noFill/>
                </a:ln>
                <a:solidFill>
                  <a:srgbClr val="EB613D"/>
                </a:solidFill>
                <a:latin typeface="Times New Roman" pitchFamily="18"/>
                <a:ea typeface="Arial" pitchFamily="34"/>
                <a:cs typeface="Arial" pitchFamily="34"/>
              </a:rPr>
              <a:t>)</a:t>
            </a:r>
            <a:r>
              <a:rPr lang="en-GB" sz="2400" b="1" i="0" u="none" strike="noStrike" baseline="30000">
                <a:ln>
                  <a:noFill/>
                </a:ln>
                <a:solidFill>
                  <a:srgbClr val="EB613D"/>
                </a:solidFill>
                <a:latin typeface="Times New Roman" pitchFamily="18"/>
                <a:ea typeface="Arial" pitchFamily="34"/>
                <a:cs typeface="Arial" pitchFamily="34"/>
              </a:rPr>
              <a:t>4</a:t>
            </a:r>
          </a:p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rPr>
              <a:t>Ze: </a:t>
            </a: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Arial" pitchFamily="34"/>
                <a:cs typeface="Arial" pitchFamily="34"/>
              </a:rPr>
              <a:t>altitude d’émission vers l’espace</a:t>
            </a:r>
          </a:p>
        </p:txBody>
      </p:sp>
      <p:sp>
        <p:nvSpPr>
          <p:cNvPr id="16" name="Forme libre 15"/>
          <p:cNvSpPr/>
          <p:nvPr/>
        </p:nvSpPr>
        <p:spPr>
          <a:xfrm>
            <a:off x="813960" y="167400"/>
            <a:ext cx="9092520" cy="9489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3600" b="0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msmincho" pitchFamily="2"/>
                <a:cs typeface="msmincho" pitchFamily="2"/>
              </a:rPr>
              <a:t>Effet de serre dans un milieu isotherme ou stratifié</a:t>
            </a:r>
          </a:p>
        </p:txBody>
      </p:sp>
      <p:sp>
        <p:nvSpPr>
          <p:cNvPr id="17" name="Forme libre 16"/>
          <p:cNvSpPr/>
          <p:nvPr/>
        </p:nvSpPr>
        <p:spPr>
          <a:xfrm>
            <a:off x="1053000" y="3273480"/>
            <a:ext cx="3267000" cy="3455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47FF">
              <a:alpha val="50000"/>
            </a:srgbClr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8" name="Connecteur droit 17"/>
          <p:cNvSpPr/>
          <p:nvPr/>
        </p:nvSpPr>
        <p:spPr>
          <a:xfrm flipV="1">
            <a:off x="2561039" y="2534040"/>
            <a:ext cx="5401" cy="1852560"/>
          </a:xfrm>
          <a:prstGeom prst="line">
            <a:avLst/>
          </a:prstGeom>
          <a:noFill/>
          <a:ln w="162000">
            <a:solidFill>
              <a:srgbClr val="FFCC99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9" name="Connecteur droit 18"/>
          <p:cNvSpPr/>
          <p:nvPr/>
        </p:nvSpPr>
        <p:spPr>
          <a:xfrm flipV="1">
            <a:off x="2561039" y="2534040"/>
            <a:ext cx="5401" cy="1235520"/>
          </a:xfrm>
          <a:prstGeom prst="line">
            <a:avLst/>
          </a:prstGeom>
          <a:noFill/>
          <a:ln w="162000">
            <a:solidFill>
              <a:srgbClr val="FF8D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0" name="Connecteur droit 19"/>
          <p:cNvSpPr/>
          <p:nvPr/>
        </p:nvSpPr>
        <p:spPr>
          <a:xfrm flipH="1" flipV="1">
            <a:off x="2552040" y="3233160"/>
            <a:ext cx="3600" cy="3567600"/>
          </a:xfrm>
          <a:prstGeom prst="line">
            <a:avLst/>
          </a:prstGeom>
          <a:noFill/>
          <a:ln w="5400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1" name="Connecteur droit 20"/>
          <p:cNvSpPr/>
          <p:nvPr/>
        </p:nvSpPr>
        <p:spPr>
          <a:xfrm flipV="1">
            <a:off x="6915600" y="2534040"/>
            <a:ext cx="4680" cy="1919880"/>
          </a:xfrm>
          <a:prstGeom prst="line">
            <a:avLst/>
          </a:prstGeom>
          <a:noFill/>
          <a:ln w="126000">
            <a:solidFill>
              <a:srgbClr val="FFCC99"/>
            </a:solidFill>
            <a:prstDash val="solid"/>
            <a:miter/>
            <a:tailEnd type="arrow"/>
          </a:ln>
        </p:spPr>
        <p:txBody>
          <a:bodyPr vert="horz" wrap="none" lIns="72000" tIns="28800" rIns="72000" bIns="28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2" name="Connecteur droit 21"/>
          <p:cNvSpPr/>
          <p:nvPr/>
        </p:nvSpPr>
        <p:spPr>
          <a:xfrm flipH="1" flipV="1">
            <a:off x="5916960" y="3246840"/>
            <a:ext cx="2886840" cy="3487680"/>
          </a:xfrm>
          <a:prstGeom prst="line">
            <a:avLst/>
          </a:prstGeom>
          <a:noFill/>
          <a:ln w="5400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3" name="Connecteur droit 22"/>
          <p:cNvSpPr/>
          <p:nvPr/>
        </p:nvSpPr>
        <p:spPr>
          <a:xfrm flipH="1" flipV="1">
            <a:off x="6385320" y="2534400"/>
            <a:ext cx="3959" cy="1262160"/>
          </a:xfrm>
          <a:prstGeom prst="line">
            <a:avLst/>
          </a:prstGeom>
          <a:noFill/>
          <a:ln w="54000">
            <a:solidFill>
              <a:srgbClr val="FF8D00"/>
            </a:solidFill>
            <a:prstDash val="solid"/>
            <a:miter/>
            <a:tailEnd type="arrow"/>
          </a:ln>
        </p:spPr>
        <p:txBody>
          <a:bodyPr vert="horz" wrap="none" lIns="36000" tIns="0" rIns="36000" bIns="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04240" y="952560"/>
            <a:ext cx="4518000" cy="304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664239" y="2198519"/>
            <a:ext cx="3503159" cy="67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87520" y="4331880"/>
            <a:ext cx="7097040" cy="96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342080" y="5709960"/>
            <a:ext cx="7112160" cy="16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/>
          <p:cNvSpPr txBox="1"/>
          <p:nvPr/>
        </p:nvSpPr>
        <p:spPr>
          <a:xfrm>
            <a:off x="1193039" y="77040"/>
            <a:ext cx="8481960" cy="86652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4400" b="0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Lucida Sans" pitchFamily="2"/>
                <a:cs typeface="Lucida Sans" pitchFamily="2"/>
              </a:rPr>
              <a:t>Atmosphère idéalisée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578920" y="1299960"/>
            <a:ext cx="3905279" cy="79452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Profil verticale linéaire de l'émission du corps noir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578920" y="2956320"/>
            <a:ext cx="4653720" cy="44243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Coefficient d'absorption ka uniforme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44960" y="3384360"/>
            <a:ext cx="367559" cy="44243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0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72160" y="1025639"/>
            <a:ext cx="468720" cy="46152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H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125880" y="6840000"/>
            <a:ext cx="1201320" cy="44243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avec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354879" y="4446720"/>
            <a:ext cx="1904760" cy="44243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avec </a:t>
            </a:r>
            <a:r>
              <a: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Lucida Sans" pitchFamily="34"/>
                <a:cs typeface="Lucida Sans" pitchFamily="34"/>
              </a:rPr>
              <a:t>μ</a:t>
            </a:r>
            <a:r>
              <a: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= cos </a:t>
            </a:r>
            <a:r>
              <a: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Lucida Sans" pitchFamily="34"/>
                <a:ea typeface="Lucida Sans" pitchFamily="34"/>
                <a:cs typeface="Lucida Sans" pitchFamily="34"/>
              </a:rPr>
              <a:t>θ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50280" y="5262120"/>
            <a:ext cx="4181039" cy="44243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En intégrant par partie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1302840" y="163440"/>
            <a:ext cx="8482320" cy="866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4400" b="0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Lucida Sans" pitchFamily="2"/>
                <a:cs typeface="Lucida Sans" pitchFamily="2"/>
              </a:rPr>
              <a:t>Effet de saturation</a:t>
            </a:r>
          </a:p>
        </p:txBody>
      </p:sp>
      <p:sp>
        <p:nvSpPr>
          <p:cNvPr id="3" name="Forme libre 2"/>
          <p:cNvSpPr/>
          <p:nvPr/>
        </p:nvSpPr>
        <p:spPr>
          <a:xfrm>
            <a:off x="207720" y="931680"/>
            <a:ext cx="9975600" cy="1541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On suppose que la température de l'atmosphère est soit </a:t>
            </a:r>
            <a:r>
              <a:rPr lang="fr-FR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uniforme</a:t>
            </a: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sur la verticale</a:t>
            </a:r>
            <a:r>
              <a:rPr lang="fr-FR" sz="2000" b="1" i="0" u="none" strike="noStrike" baseline="0">
                <a:ln>
                  <a:noFill/>
                </a:ln>
                <a:solidFill>
                  <a:srgbClr val="FF0000"/>
                </a:solidFill>
                <a:latin typeface="Times New Roman" pitchFamily="18"/>
                <a:ea typeface="Lucida Sans" pitchFamily="2"/>
                <a:cs typeface="Lucida Sans" pitchFamily="2"/>
              </a:rPr>
              <a:t> soit décroît avec l'altitude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2069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2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Variation, en fonction de l'épaisseur optique d'un milieu « gris »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0" y="2551680"/>
            <a:ext cx="5407920" cy="4991400"/>
            <a:chOff x="0" y="2551680"/>
            <a:chExt cx="5407920" cy="4991400"/>
          </a:xfrm>
        </p:grpSpPr>
        <p:sp>
          <p:nvSpPr>
            <p:cNvPr id="5" name="Forme libre 4"/>
            <p:cNvSpPr/>
            <p:nvPr/>
          </p:nvSpPr>
          <p:spPr>
            <a:xfrm>
              <a:off x="2704680" y="7135200"/>
              <a:ext cx="2508480" cy="4078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/>
            <a:lstStyle/>
            <a:p>
              <a:pPr marL="0" marR="0" lvl="0" indent="0" algn="l" rtl="0" hangingPunct="0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fr-FR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Épaisseur optique</a:t>
              </a:r>
            </a:p>
          </p:txBody>
        </p:sp>
        <p:sp>
          <p:nvSpPr>
            <p:cNvPr id="6" name="Forme libre 5"/>
            <p:cNvSpPr/>
            <p:nvPr/>
          </p:nvSpPr>
          <p:spPr>
            <a:xfrm>
              <a:off x="650160" y="2551680"/>
              <a:ext cx="4179959" cy="68867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150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fr-FR" sz="2000" b="1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de l'absorption par</a:t>
              </a:r>
              <a:r>
                <a:rPr lang="fr-FR" sz="20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 l'atmosphère</a:t>
              </a:r>
            </a:p>
          </p:txBody>
        </p:sp>
        <p:pic>
          <p:nvPicPr>
            <p:cNvPr id="7" name="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 l="5015" t="5003" r="5015" b="5003"/>
            <a:stretch>
              <a:fillRect/>
            </a:stretch>
          </p:blipFill>
          <p:spPr>
            <a:xfrm>
              <a:off x="261720" y="3192840"/>
              <a:ext cx="5146200" cy="40096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Forme libre 7"/>
            <p:cNvSpPr/>
            <p:nvPr/>
          </p:nvSpPr>
          <p:spPr>
            <a:xfrm>
              <a:off x="0" y="3152160"/>
              <a:ext cx="1609560" cy="4082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/>
            <a:lstStyle/>
            <a:p>
              <a:pPr marL="0" marR="0" lvl="0" indent="0" algn="l" rtl="0" hangingPunct="0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abs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5193360" y="2552040"/>
            <a:ext cx="5407560" cy="4991400"/>
            <a:chOff x="5193360" y="2552040"/>
            <a:chExt cx="5407560" cy="4991400"/>
          </a:xfrm>
        </p:grpSpPr>
        <p:pic>
          <p:nvPicPr>
            <p:cNvPr id="10" name="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 l="5015" t="5003" r="5015" b="5003"/>
            <a:stretch>
              <a:fillRect/>
            </a:stretch>
          </p:blipFill>
          <p:spPr>
            <a:xfrm>
              <a:off x="5454720" y="3193200"/>
              <a:ext cx="5146200" cy="40096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Forme libre 10"/>
            <p:cNvSpPr/>
            <p:nvPr/>
          </p:nvSpPr>
          <p:spPr>
            <a:xfrm>
              <a:off x="5193360" y="3152520"/>
              <a:ext cx="1609560" cy="4082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/>
            <a:lstStyle/>
            <a:p>
              <a:pPr marL="0" marR="0" lvl="0" indent="0" algn="l" rtl="0" hangingPunct="0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Flux (W.m</a:t>
              </a:r>
              <a:r>
                <a:rPr lang="en-GB" sz="1800" b="0" i="0" u="none" strike="noStrike" baseline="3300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-2</a:t>
              </a:r>
              <a:r>
                <a: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)</a:t>
              </a:r>
            </a:p>
          </p:txBody>
        </p:sp>
        <p:sp>
          <p:nvSpPr>
            <p:cNvPr id="12" name="Forme libre 11"/>
            <p:cNvSpPr/>
            <p:nvPr/>
          </p:nvSpPr>
          <p:spPr>
            <a:xfrm>
              <a:off x="7898040" y="7135560"/>
              <a:ext cx="2508480" cy="4078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/>
            <a:lstStyle/>
            <a:p>
              <a:pPr marL="0" marR="0" lvl="0" indent="0" algn="l" rtl="0" hangingPunct="0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fr-FR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Épaisseur optique</a:t>
              </a:r>
            </a:p>
          </p:txBody>
        </p:sp>
        <p:sp>
          <p:nvSpPr>
            <p:cNvPr id="13" name="Forme libre 12"/>
            <p:cNvSpPr/>
            <p:nvPr/>
          </p:nvSpPr>
          <p:spPr>
            <a:xfrm>
              <a:off x="5591880" y="2552040"/>
              <a:ext cx="4619520" cy="68867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150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fr-FR" sz="2000" b="1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du flux</a:t>
              </a:r>
              <a:r>
                <a:rPr lang="fr-FR" sz="20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 au sommet de l'atmosphère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8281440" y="5793480"/>
              <a:ext cx="1930319" cy="9781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0000" tIns="45000" rIns="90000" bIns="45000" compatLnSpc="0">
              <a:spAutoFit/>
            </a:bodyPr>
            <a:lstStyle/>
            <a:p>
              <a:pPr marL="0" marR="0" lvl="0" indent="0" algn="ctr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US" sz="1800" b="0" i="0" u="none" strike="noStrike" baseline="0">
                  <a:ln>
                    <a:noFill/>
                  </a:ln>
                  <a:solidFill>
                    <a:srgbClr val="FF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T décroît avec l'altitude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7708680" y="5145480"/>
              <a:ext cx="1678679" cy="4075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0000" tIns="45000" rIns="90000" bIns="45000" compatLnSpc="0">
              <a:spAutoFit/>
            </a:bodyPr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US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T uniforme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1302840" y="163440"/>
            <a:ext cx="8482320" cy="866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4400" b="0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Lucida Sans" pitchFamily="2"/>
                <a:cs typeface="Lucida Sans" pitchFamily="2"/>
              </a:rPr>
              <a:t>Effet de saturation</a:t>
            </a:r>
          </a:p>
        </p:txBody>
      </p:sp>
      <p:sp>
        <p:nvSpPr>
          <p:cNvPr id="3" name="Forme libre 2"/>
          <p:cNvSpPr/>
          <p:nvPr/>
        </p:nvSpPr>
        <p:spPr>
          <a:xfrm>
            <a:off x="207720" y="932040"/>
            <a:ext cx="9975600" cy="1541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On suppose que la température de l'atmosphère est soit </a:t>
            </a:r>
            <a:r>
              <a:rPr lang="fr-FR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uniforme</a:t>
            </a: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sur la verticale</a:t>
            </a:r>
            <a:r>
              <a:rPr lang="fr-FR" sz="2000" b="1" i="0" u="none" strike="noStrike" baseline="0">
                <a:ln>
                  <a:noFill/>
                </a:ln>
                <a:solidFill>
                  <a:srgbClr val="FF0000"/>
                </a:solidFill>
                <a:latin typeface="Times New Roman" pitchFamily="18"/>
                <a:ea typeface="Lucida Sans" pitchFamily="2"/>
                <a:cs typeface="Lucida Sans" pitchFamily="2"/>
              </a:rPr>
              <a:t> soit décroît avec l'altitude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2069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2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Variation, en fonction de l'épaisseur optique d'un milieu « gris »</a:t>
            </a:r>
          </a:p>
        </p:txBody>
      </p:sp>
      <p:sp>
        <p:nvSpPr>
          <p:cNvPr id="4" name="Forme libre 3"/>
          <p:cNvSpPr/>
          <p:nvPr/>
        </p:nvSpPr>
        <p:spPr>
          <a:xfrm>
            <a:off x="2704680" y="7135560"/>
            <a:ext cx="2508480" cy="407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l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Épaisseur optique</a:t>
            </a:r>
          </a:p>
        </p:txBody>
      </p:sp>
      <p:sp>
        <p:nvSpPr>
          <p:cNvPr id="5" name="Forme libre 4"/>
          <p:cNvSpPr/>
          <p:nvPr/>
        </p:nvSpPr>
        <p:spPr>
          <a:xfrm>
            <a:off x="650160" y="2552040"/>
            <a:ext cx="4179959" cy="6886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de l'absorption par</a:t>
            </a: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l'atmosphère</a:t>
            </a:r>
          </a:p>
        </p:txBody>
      </p:sp>
      <p:pic>
        <p:nvPicPr>
          <p:cNvPr id="6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5015" t="5003" r="5015" b="5003"/>
          <a:stretch>
            <a:fillRect/>
          </a:stretch>
        </p:blipFill>
        <p:spPr>
          <a:xfrm>
            <a:off x="261360" y="3193200"/>
            <a:ext cx="5146200" cy="40096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rme libre 6"/>
          <p:cNvSpPr/>
          <p:nvPr/>
        </p:nvSpPr>
        <p:spPr>
          <a:xfrm>
            <a:off x="0" y="3152520"/>
            <a:ext cx="1609560" cy="408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l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abs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048040" y="4462560"/>
            <a:ext cx="1909800" cy="87948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1600" b="0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Lucida Sans" pitchFamily="2"/>
                <a:cs typeface="Lucida Sans" pitchFamily="2"/>
              </a:rPr>
              <a:t>Doublement de l 'épaisseur optique</a:t>
            </a:r>
          </a:p>
        </p:txBody>
      </p:sp>
      <p:sp>
        <p:nvSpPr>
          <p:cNvPr id="9" name="Connecteur droit 8"/>
          <p:cNvSpPr/>
          <p:nvPr/>
        </p:nvSpPr>
        <p:spPr>
          <a:xfrm flipH="1" flipV="1">
            <a:off x="1300680" y="3849120"/>
            <a:ext cx="816480" cy="743760"/>
          </a:xfrm>
          <a:prstGeom prst="line">
            <a:avLst/>
          </a:prstGeom>
          <a:noFill/>
          <a:ln w="36000">
            <a:solidFill>
              <a:srgbClr val="0000FF"/>
            </a:solidFill>
            <a:custDash>
              <a:ds d="508000" sp="508000"/>
              <a:ds d="508000" sp="508000"/>
            </a:custDash>
            <a:tailEnd type="arrow"/>
          </a:ln>
        </p:spPr>
        <p:txBody>
          <a:bodyPr vert="horz" lIns="108000" tIns="63000" rIns="108000" bIns="63000" anchor="ctr" anchorCtr="1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5250240" y="2552040"/>
            <a:ext cx="5441040" cy="4991040"/>
            <a:chOff x="5250240" y="2552040"/>
            <a:chExt cx="5441040" cy="4991040"/>
          </a:xfrm>
        </p:grpSpPr>
        <p:pic>
          <p:nvPicPr>
            <p:cNvPr id="11" name="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 l="5026" t="5018" r="5026" b="5018"/>
            <a:stretch>
              <a:fillRect/>
            </a:stretch>
          </p:blipFill>
          <p:spPr>
            <a:xfrm>
              <a:off x="5634360" y="3152160"/>
              <a:ext cx="5056920" cy="42292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Forme libre 11"/>
            <p:cNvSpPr/>
            <p:nvPr/>
          </p:nvSpPr>
          <p:spPr>
            <a:xfrm>
              <a:off x="7910999" y="7135200"/>
              <a:ext cx="2486160" cy="4078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/>
            <a:lstStyle/>
            <a:p>
              <a:pPr marL="0" marR="0" lvl="0" indent="0" algn="l" rtl="0" hangingPunct="0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fr-FR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Épaisseur optique</a:t>
              </a:r>
            </a:p>
          </p:txBody>
        </p:sp>
        <p:sp>
          <p:nvSpPr>
            <p:cNvPr id="13" name="Forme libre 12"/>
            <p:cNvSpPr/>
            <p:nvPr/>
          </p:nvSpPr>
          <p:spPr>
            <a:xfrm>
              <a:off x="5250240" y="3303000"/>
              <a:ext cx="559800" cy="4082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/>
            <a:lstStyle/>
            <a:p>
              <a:pPr marL="0" marR="0" lvl="0" indent="0" algn="l" rtl="0" hangingPunct="0">
                <a:lnSpc>
                  <a:spcPct val="97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Lucida Sans" pitchFamily="18"/>
                  <a:ea typeface="Lucida Sans" pitchFamily="2"/>
                  <a:cs typeface="Lucida Sans" pitchFamily="2"/>
                </a:rPr>
                <a:t>Δ</a:t>
              </a:r>
              <a:r>
                <a: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T (K)</a:t>
              </a:r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5324040" y="2552040"/>
              <a:ext cx="5173200" cy="8942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150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fr-FR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de </a:t>
              </a:r>
              <a:r>
                <a:rPr lang="fr-FR" sz="1800" b="1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l'augmentation de la température </a:t>
              </a:r>
              <a:r>
                <a:rPr lang="en-GB" sz="1800" b="1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Lucida Sans" pitchFamily="18"/>
                  <a:ea typeface="Lucida Sans" pitchFamily="2"/>
                  <a:cs typeface="Lucida Sans" pitchFamily="2"/>
                </a:rPr>
                <a:t>Δ</a:t>
              </a:r>
              <a:r>
                <a:rPr lang="en-GB" sz="1800" b="1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T</a:t>
              </a:r>
              <a:r>
                <a:rPr lang="fr-FR" sz="1800" b="1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 </a:t>
              </a:r>
              <a:r>
                <a:rPr lang="fr-FR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de surface pour un </a:t>
              </a:r>
              <a:r>
                <a:rPr lang="fr-FR" sz="1800" b="1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doublement de l'épaisseur optique.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6867720" y="5973120"/>
              <a:ext cx="1678679" cy="5126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0000" tIns="45000" rIns="90000" bIns="45000" compatLnSpc="0">
              <a:spAutoFit/>
            </a:bodyPr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T uniforme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7937279" y="4533480"/>
              <a:ext cx="1930319" cy="1272600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0000" tIns="45000" rIns="90000" bIns="45000" compatLnSpc="0">
              <a:spAutoFit/>
            </a:bodyPr>
            <a:lstStyle/>
            <a:p>
              <a:pPr marL="0" marR="0" lvl="0" indent="0" algn="ctr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US" sz="2400" b="0" i="0" u="none" strike="noStrike" baseline="0">
                  <a:ln>
                    <a:noFill/>
                  </a:ln>
                  <a:solidFill>
                    <a:srgbClr val="FF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T décroît avec l'altitude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785880" y="626760"/>
            <a:ext cx="9115200" cy="1246320"/>
          </a:xfrm>
        </p:spPr>
        <p:txBody>
          <a:bodyPr wrap="none" anchorCtr="0">
            <a:spAutoFit/>
          </a:bodyPr>
          <a:lstStyle/>
          <a:p>
            <a:pPr lvl="0">
              <a:lnSpc>
                <a:spcPct val="94000"/>
              </a:lnSpc>
            </a:pPr>
            <a:r>
              <a:rPr lang="en-GB" sz="4000">
                <a:solidFill>
                  <a:srgbClr val="3333CC"/>
                </a:solidFill>
              </a:rPr>
              <a:t>Variation latitudinale de la température...</a:t>
            </a:r>
            <a:br>
              <a:rPr lang="en-GB" sz="4000">
                <a:solidFill>
                  <a:srgbClr val="3333CC"/>
                </a:solidFill>
              </a:rPr>
            </a:br>
            <a:r>
              <a:rPr lang="en-GB" sz="3200">
                <a:solidFill>
                  <a:srgbClr val="3333CC"/>
                </a:solidFill>
              </a:rPr>
              <a:t>sur Terre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97279" y="2627280"/>
            <a:ext cx="4481279" cy="3270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598720" y="3448080"/>
            <a:ext cx="4818600" cy="805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00800" tIns="50400" rIns="100800" bIns="504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Atmosphère quasi-transparente: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peu d'émission et peu d'absorption</a:t>
            </a:r>
          </a:p>
        </p:txBody>
      </p:sp>
      <p:sp>
        <p:nvSpPr>
          <p:cNvPr id="3" name="Forme libre 2"/>
          <p:cNvSpPr/>
          <p:nvPr/>
        </p:nvSpPr>
        <p:spPr>
          <a:xfrm>
            <a:off x="4312440" y="2351160"/>
            <a:ext cx="4936320" cy="447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Ze: altitude d’émission vers l’espace</a:t>
            </a:r>
          </a:p>
        </p:txBody>
      </p:sp>
      <p:sp>
        <p:nvSpPr>
          <p:cNvPr id="4" name="Forme libre 3"/>
          <p:cNvSpPr/>
          <p:nvPr/>
        </p:nvSpPr>
        <p:spPr>
          <a:xfrm>
            <a:off x="5678280" y="4396320"/>
            <a:ext cx="4113360" cy="442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l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Ze: altitude d’émission vers l’espace</a:t>
            </a:r>
          </a:p>
        </p:txBody>
      </p:sp>
      <p:sp>
        <p:nvSpPr>
          <p:cNvPr id="5" name="Connecteur droit 4"/>
          <p:cNvSpPr/>
          <p:nvPr/>
        </p:nvSpPr>
        <p:spPr>
          <a:xfrm flipH="1">
            <a:off x="3673080" y="3809880"/>
            <a:ext cx="1889280" cy="68112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round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6" name="Connecteur droit 5"/>
          <p:cNvSpPr/>
          <p:nvPr/>
        </p:nvSpPr>
        <p:spPr>
          <a:xfrm flipH="1">
            <a:off x="3733920" y="4775040"/>
            <a:ext cx="1790280" cy="8748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round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7" name="Connecteur droit 6"/>
          <p:cNvSpPr/>
          <p:nvPr/>
        </p:nvSpPr>
        <p:spPr>
          <a:xfrm flipH="1" flipV="1">
            <a:off x="3795120" y="5263920"/>
            <a:ext cx="1839960" cy="14580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round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8" name="Forme libre 7"/>
          <p:cNvSpPr/>
          <p:nvPr/>
        </p:nvSpPr>
        <p:spPr>
          <a:xfrm>
            <a:off x="5653800" y="5205960"/>
            <a:ext cx="3983040" cy="1146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l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Le rayonnement émis est absorbé par l'atmosphère avant d'atteindre l'espace</a:t>
            </a:r>
          </a:p>
        </p:txBody>
      </p:sp>
      <p:sp>
        <p:nvSpPr>
          <p:cNvPr id="9" name="Forme libre 8"/>
          <p:cNvSpPr/>
          <p:nvPr/>
        </p:nvSpPr>
        <p:spPr>
          <a:xfrm>
            <a:off x="511920" y="23040"/>
            <a:ext cx="9394200" cy="1546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3600" b="0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msmincho" pitchFamily="2"/>
                <a:cs typeface="msmincho" pitchFamily="2"/>
              </a:rPr>
              <a:t>Effet de serre dans une atmosphère</a:t>
            </a:r>
          </a:p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3600" b="0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msmincho" pitchFamily="2"/>
                <a:cs typeface="msmincho" pitchFamily="2"/>
              </a:rPr>
              <a:t>stratifiée.</a:t>
            </a:r>
          </a:p>
        </p:txBody>
      </p:sp>
      <p:sp>
        <p:nvSpPr>
          <p:cNvPr id="10" name="Forme libre 9"/>
          <p:cNvSpPr/>
          <p:nvPr/>
        </p:nvSpPr>
        <p:spPr>
          <a:xfrm>
            <a:off x="360" y="1484639"/>
            <a:ext cx="3664440" cy="483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00800" tIns="50400" rIns="100800" bIns="504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1" i="0" u="none" strike="noStrike" baseline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Lucida Sans" pitchFamily="2"/>
                <a:cs typeface="Lucida Sans" pitchFamily="2"/>
              </a:rPr>
              <a:t>Rayonnement solaire net</a:t>
            </a:r>
          </a:p>
        </p:txBody>
      </p:sp>
      <p:sp>
        <p:nvSpPr>
          <p:cNvPr id="11" name="Forme libre 10"/>
          <p:cNvSpPr/>
          <p:nvPr/>
        </p:nvSpPr>
        <p:spPr>
          <a:xfrm>
            <a:off x="860039" y="6237720"/>
            <a:ext cx="2288519" cy="7833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00800" tIns="50400" rIns="100800" bIns="504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dT/dz fixé</a:t>
            </a:r>
          </a:p>
          <a:p>
            <a:pPr marL="0" marR="0" lvl="0" indent="0" algn="ctr" rtl="0" hangingPunct="1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par convection</a:t>
            </a:r>
          </a:p>
        </p:txBody>
      </p:sp>
      <p:sp>
        <p:nvSpPr>
          <p:cNvPr id="12" name="Connecteur droit 11"/>
          <p:cNvSpPr/>
          <p:nvPr/>
        </p:nvSpPr>
        <p:spPr>
          <a:xfrm flipV="1">
            <a:off x="2300760" y="5583240"/>
            <a:ext cx="774360" cy="593640"/>
          </a:xfrm>
          <a:prstGeom prst="line">
            <a:avLst/>
          </a:prstGeom>
          <a:noFill/>
          <a:ln w="2844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1052640" y="1954440"/>
            <a:ext cx="3079800" cy="3621240"/>
            <a:chOff x="1052640" y="1954440"/>
            <a:chExt cx="3079800" cy="3621240"/>
          </a:xfrm>
        </p:grpSpPr>
        <p:sp>
          <p:nvSpPr>
            <p:cNvPr id="14" name="Forme libre 13"/>
            <p:cNvSpPr/>
            <p:nvPr/>
          </p:nvSpPr>
          <p:spPr>
            <a:xfrm>
              <a:off x="1052640" y="5036040"/>
              <a:ext cx="2695320" cy="4762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00B8FF"/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5" name="Connecteur droit 14"/>
            <p:cNvSpPr/>
            <p:nvPr/>
          </p:nvSpPr>
          <p:spPr>
            <a:xfrm flipV="1">
              <a:off x="1052640" y="2090880"/>
              <a:ext cx="1440" cy="342900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6" name="Connecteur droit 15"/>
            <p:cNvSpPr/>
            <p:nvPr/>
          </p:nvSpPr>
          <p:spPr>
            <a:xfrm>
              <a:off x="1052640" y="5512320"/>
              <a:ext cx="2894040" cy="612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7" name="Forme libre 16"/>
            <p:cNvSpPr/>
            <p:nvPr/>
          </p:nvSpPr>
          <p:spPr>
            <a:xfrm>
              <a:off x="1052640" y="4242240"/>
              <a:ext cx="2695320" cy="3967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99CCFF">
                <a:alpha val="50000"/>
              </a:srgbClr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8" name="Forme libre 17"/>
            <p:cNvSpPr/>
            <p:nvPr/>
          </p:nvSpPr>
          <p:spPr>
            <a:xfrm>
              <a:off x="1052640" y="4638960"/>
              <a:ext cx="2695320" cy="4762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00B8FF">
                <a:alpha val="70000"/>
              </a:srgbClr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9" name="Connecteur droit 18"/>
            <p:cNvSpPr/>
            <p:nvPr/>
          </p:nvSpPr>
          <p:spPr>
            <a:xfrm flipH="1" flipV="1">
              <a:off x="2889360" y="3467520"/>
              <a:ext cx="20160" cy="1339920"/>
            </a:xfrm>
            <a:prstGeom prst="line">
              <a:avLst/>
            </a:prstGeom>
            <a:noFill/>
            <a:ln w="162000">
              <a:solidFill>
                <a:srgbClr val="FF66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20" name="Connecteur droit 19"/>
            <p:cNvSpPr/>
            <p:nvPr/>
          </p:nvSpPr>
          <p:spPr>
            <a:xfrm>
              <a:off x="1582560" y="1954440"/>
              <a:ext cx="12960" cy="3549960"/>
            </a:xfrm>
            <a:prstGeom prst="line">
              <a:avLst/>
            </a:prstGeom>
            <a:noFill/>
            <a:ln w="162000">
              <a:solidFill>
                <a:srgbClr val="FFFF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21" name="Connecteur droit 20"/>
            <p:cNvSpPr/>
            <p:nvPr/>
          </p:nvSpPr>
          <p:spPr>
            <a:xfrm flipH="1" flipV="1">
              <a:off x="1463399" y="2489040"/>
              <a:ext cx="1702080" cy="3030840"/>
            </a:xfrm>
            <a:prstGeom prst="line">
              <a:avLst/>
            </a:prstGeom>
            <a:noFill/>
            <a:ln w="5400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1881360" y="2306880"/>
              <a:ext cx="2251080" cy="12607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/>
            <a:lstStyle/>
            <a:p>
              <a:pPr marL="0" marR="0" lvl="0" indent="0" algn="ctr" rtl="0" hangingPunct="0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fr-FR" sz="2200" b="0" i="0" u="none" strike="noStrike" baseline="0">
                  <a:ln>
                    <a:noFill/>
                  </a:ln>
                  <a:solidFill>
                    <a:srgbClr val="EB613D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Rayonnement IR sortant</a:t>
              </a:r>
            </a:p>
            <a:p>
              <a:pPr marL="0" marR="0" lvl="0" indent="0" algn="ctr" rtl="0" hangingPunct="1">
                <a:lnSpc>
                  <a:spcPct val="84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1" i="0" u="none" strike="noStrike" baseline="0">
                  <a:ln>
                    <a:noFill/>
                  </a:ln>
                  <a:solidFill>
                    <a:srgbClr val="EB613D"/>
                  </a:solidFill>
                  <a:latin typeface="Standard Symbols L" pitchFamily="18"/>
                  <a:ea typeface="Standard Symbols L" pitchFamily="2"/>
                  <a:cs typeface="Standard Symbols L" pitchFamily="2"/>
                </a:rPr>
                <a:t></a:t>
              </a:r>
              <a:r>
                <a:rPr lang="en-GB" sz="2400" b="1" i="0" u="none" strike="noStrike" baseline="0">
                  <a:ln>
                    <a:noFill/>
                  </a:ln>
                  <a:solidFill>
                    <a:srgbClr val="EB613D"/>
                  </a:solidFill>
                  <a:latin typeface="Times New Roman" pitchFamily="18"/>
                  <a:ea typeface="Arial" pitchFamily="34"/>
                  <a:cs typeface="Arial" pitchFamily="34"/>
                </a:rPr>
                <a:t>.T(z</a:t>
              </a:r>
              <a:r>
                <a:rPr lang="en-GB" sz="2400" b="1" i="0" u="none" strike="noStrike" baseline="-25000">
                  <a:ln>
                    <a:noFill/>
                  </a:ln>
                  <a:solidFill>
                    <a:srgbClr val="EB613D"/>
                  </a:solidFill>
                  <a:latin typeface="Times New Roman" pitchFamily="18"/>
                  <a:ea typeface="Arial" pitchFamily="34"/>
                  <a:cs typeface="Arial" pitchFamily="34"/>
                </a:rPr>
                <a:t>e</a:t>
              </a:r>
              <a:r>
                <a:rPr lang="en-GB" sz="2400" b="1" i="0" u="none" strike="noStrike" baseline="0">
                  <a:ln>
                    <a:noFill/>
                  </a:ln>
                  <a:solidFill>
                    <a:srgbClr val="EB613D"/>
                  </a:solidFill>
                  <a:latin typeface="Times New Roman" pitchFamily="18"/>
                  <a:ea typeface="Arial" pitchFamily="34"/>
                  <a:cs typeface="Arial" pitchFamily="34"/>
                </a:rPr>
                <a:t>)</a:t>
              </a:r>
              <a:r>
                <a:rPr lang="en-GB" sz="2400" b="1" i="0" u="none" strike="noStrike" baseline="30000">
                  <a:ln>
                    <a:noFill/>
                  </a:ln>
                  <a:solidFill>
                    <a:srgbClr val="EB613D"/>
                  </a:solidFill>
                  <a:latin typeface="Times New Roman" pitchFamily="18"/>
                  <a:ea typeface="Arial" pitchFamily="34"/>
                  <a:cs typeface="Arial" pitchFamily="34"/>
                </a:rPr>
                <a:t>4</a:t>
              </a:r>
              <a:r>
                <a:rPr lang="en-GB" sz="2400" b="1" i="0" u="none" strike="noStrike" baseline="0">
                  <a:ln>
                    <a:noFill/>
                  </a:ln>
                  <a:solidFill>
                    <a:srgbClr val="EB613D"/>
                  </a:solidFill>
                  <a:latin typeface="Times New Roman" pitchFamily="18"/>
                  <a:ea typeface="Arial" pitchFamily="34"/>
                  <a:cs typeface="Arial" pitchFamily="34"/>
                </a:rPr>
                <a:t>= </a:t>
              </a:r>
              <a:r>
                <a:rPr lang="en-GB" sz="2400" b="1" i="0" u="none" strike="noStrike" baseline="0">
                  <a:ln>
                    <a:noFill/>
                  </a:ln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Times New Roman" pitchFamily="18"/>
                  <a:ea typeface="Arial" pitchFamily="34"/>
                  <a:cs typeface="Arial" pitchFamily="34"/>
                </a:rPr>
                <a:t>F</a:t>
              </a:r>
              <a:r>
                <a:rPr lang="en-GB" sz="2400" b="1" i="0" u="none" strike="noStrike" baseline="-33000">
                  <a:ln>
                    <a:noFill/>
                  </a:ln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Times New Roman" pitchFamily="18"/>
                  <a:ea typeface="Arial" pitchFamily="34"/>
                  <a:cs typeface="Arial" pitchFamily="34"/>
                </a:rPr>
                <a:t>s</a:t>
              </a:r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1818000" y="4966200"/>
              <a:ext cx="637920" cy="6094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/>
            <a:lstStyle/>
            <a:p>
              <a:pPr marL="0" marR="0" lvl="0" indent="0" algn="ctr" rtl="0" hangingPunct="1">
                <a:lnSpc>
                  <a:spcPct val="89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1" i="0" u="none" strike="noStrike" baseline="0">
                  <a:ln>
                    <a:noFill/>
                  </a:ln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Times New Roman" pitchFamily="18"/>
                  <a:ea typeface="Arial" pitchFamily="34"/>
                  <a:cs typeface="Arial" pitchFamily="34"/>
                </a:rPr>
                <a:t>F</a:t>
              </a:r>
              <a:r>
                <a:rPr lang="en-GB" sz="2400" b="1" i="0" u="none" strike="noStrike" baseline="-33000">
                  <a:ln>
                    <a:noFill/>
                  </a:ln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Times New Roman" pitchFamily="18"/>
                  <a:ea typeface="Arial" pitchFamily="34"/>
                  <a:cs typeface="Arial" pitchFamily="34"/>
                </a:rPr>
                <a:t>s</a:t>
              </a: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42480" y="1940400"/>
            <a:ext cx="4849559" cy="4137839"/>
            <a:chOff x="42480" y="1940400"/>
            <a:chExt cx="4849559" cy="4137839"/>
          </a:xfrm>
        </p:grpSpPr>
        <p:sp>
          <p:nvSpPr>
            <p:cNvPr id="25" name="Forme libre 24"/>
            <p:cNvSpPr/>
            <p:nvPr/>
          </p:nvSpPr>
          <p:spPr>
            <a:xfrm>
              <a:off x="2999520" y="5625000"/>
              <a:ext cx="1892519" cy="453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100800" tIns="50400" rIns="100800" bIns="504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77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fr-FR" sz="20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Température</a:t>
              </a:r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462600" y="1940400"/>
              <a:ext cx="379440" cy="453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100800" tIns="50400" rIns="100800" bIns="504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77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0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Z</a:t>
              </a:r>
            </a:p>
          </p:txBody>
        </p:sp>
        <p:sp>
          <p:nvSpPr>
            <p:cNvPr id="27" name="Forme libre 26"/>
            <p:cNvSpPr/>
            <p:nvPr/>
          </p:nvSpPr>
          <p:spPr>
            <a:xfrm rot="5400000">
              <a:off x="-460620" y="4370219"/>
              <a:ext cx="1414440" cy="4082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/>
            <a:lstStyle/>
            <a:p>
              <a:pPr marL="0" marR="0" lvl="0" indent="0" algn="ctr" rtl="0" hangingPunct="0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altitude</a:t>
              </a:r>
            </a:p>
          </p:txBody>
        </p:sp>
        <p:sp>
          <p:nvSpPr>
            <p:cNvPr id="28" name="Forme libre 27"/>
            <p:cNvSpPr/>
            <p:nvPr/>
          </p:nvSpPr>
          <p:spPr>
            <a:xfrm>
              <a:off x="462600" y="1940400"/>
              <a:ext cx="379440" cy="453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100800" tIns="50400" rIns="100800" bIns="504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77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0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Z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0" y="1484279"/>
            <a:ext cx="3664440" cy="483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00800" tIns="50400" rIns="100800" bIns="504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1" i="0" u="none" strike="noStrike" baseline="0">
                <a:ln>
                  <a:noFill/>
                </a:ln>
                <a:solidFill>
                  <a:srgbClr val="FFFF00"/>
                </a:solidFill>
                <a:effectLst>
                  <a:outerShdw dist="17961" dir="2700000">
                    <a:scrgbClr r="0" g="0" b="0"/>
                  </a:outerShdw>
                </a:effectLst>
                <a:latin typeface="Times New Roman" pitchFamily="18"/>
                <a:ea typeface="Lucida Sans" pitchFamily="2"/>
                <a:cs typeface="Lucida Sans" pitchFamily="2"/>
              </a:rPr>
              <a:t>Rayonnement solaire net</a:t>
            </a:r>
          </a:p>
        </p:txBody>
      </p:sp>
      <p:sp>
        <p:nvSpPr>
          <p:cNvPr id="3" name="Forme libre 2"/>
          <p:cNvSpPr/>
          <p:nvPr/>
        </p:nvSpPr>
        <p:spPr>
          <a:xfrm>
            <a:off x="859680" y="6237360"/>
            <a:ext cx="2288519" cy="7833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00800" tIns="50400" rIns="100800" bIns="504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dT/dz fixé</a:t>
            </a:r>
          </a:p>
          <a:p>
            <a:pPr marL="0" marR="0" lvl="0" indent="0" algn="ctr" rtl="0" hangingPunct="1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par convection</a:t>
            </a:r>
          </a:p>
        </p:txBody>
      </p:sp>
      <p:sp>
        <p:nvSpPr>
          <p:cNvPr id="4" name="Connecteur droit 3"/>
          <p:cNvSpPr/>
          <p:nvPr/>
        </p:nvSpPr>
        <p:spPr>
          <a:xfrm flipV="1">
            <a:off x="2300400" y="5582880"/>
            <a:ext cx="774359" cy="593640"/>
          </a:xfrm>
          <a:prstGeom prst="line">
            <a:avLst/>
          </a:prstGeom>
          <a:noFill/>
          <a:ln w="2844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1052280" y="1954080"/>
            <a:ext cx="3079799" cy="3621240"/>
            <a:chOff x="1052280" y="1954080"/>
            <a:chExt cx="3079799" cy="3621240"/>
          </a:xfrm>
        </p:grpSpPr>
        <p:sp>
          <p:nvSpPr>
            <p:cNvPr id="6" name="Forme libre 5"/>
            <p:cNvSpPr/>
            <p:nvPr/>
          </p:nvSpPr>
          <p:spPr>
            <a:xfrm>
              <a:off x="1052280" y="5035680"/>
              <a:ext cx="2695320" cy="4762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00B8FF"/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7" name="Connecteur droit 6"/>
            <p:cNvSpPr/>
            <p:nvPr/>
          </p:nvSpPr>
          <p:spPr>
            <a:xfrm flipV="1">
              <a:off x="1052280" y="2090519"/>
              <a:ext cx="1440" cy="342900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8" name="Connecteur droit 7"/>
            <p:cNvSpPr/>
            <p:nvPr/>
          </p:nvSpPr>
          <p:spPr>
            <a:xfrm>
              <a:off x="1052280" y="5511960"/>
              <a:ext cx="2894040" cy="612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9" name="Forme libre 8"/>
            <p:cNvSpPr/>
            <p:nvPr/>
          </p:nvSpPr>
          <p:spPr>
            <a:xfrm>
              <a:off x="1052280" y="4241880"/>
              <a:ext cx="2695320" cy="3967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99CCFF">
                <a:alpha val="50000"/>
              </a:srgbClr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0" name="Forme libre 9"/>
            <p:cNvSpPr/>
            <p:nvPr/>
          </p:nvSpPr>
          <p:spPr>
            <a:xfrm>
              <a:off x="1052280" y="4638600"/>
              <a:ext cx="2695320" cy="4762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00B8FF">
                <a:alpha val="70000"/>
              </a:srgbClr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1" name="Connecteur droit 10"/>
            <p:cNvSpPr/>
            <p:nvPr/>
          </p:nvSpPr>
          <p:spPr>
            <a:xfrm flipH="1" flipV="1">
              <a:off x="2889000" y="3467159"/>
              <a:ext cx="20160" cy="1339921"/>
            </a:xfrm>
            <a:prstGeom prst="line">
              <a:avLst/>
            </a:prstGeom>
            <a:noFill/>
            <a:ln w="162000">
              <a:solidFill>
                <a:srgbClr val="FF66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2" name="Connecteur droit 11"/>
            <p:cNvSpPr/>
            <p:nvPr/>
          </p:nvSpPr>
          <p:spPr>
            <a:xfrm>
              <a:off x="1582199" y="1954080"/>
              <a:ext cx="12961" cy="3549960"/>
            </a:xfrm>
            <a:prstGeom prst="line">
              <a:avLst/>
            </a:prstGeom>
            <a:noFill/>
            <a:ln w="162000">
              <a:solidFill>
                <a:srgbClr val="FFFF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3" name="Connecteur droit 12"/>
            <p:cNvSpPr/>
            <p:nvPr/>
          </p:nvSpPr>
          <p:spPr>
            <a:xfrm flipH="1" flipV="1">
              <a:off x="1463039" y="2488680"/>
              <a:ext cx="1702081" cy="3030840"/>
            </a:xfrm>
            <a:prstGeom prst="line">
              <a:avLst/>
            </a:prstGeom>
            <a:noFill/>
            <a:ln w="5400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1880999" y="2306520"/>
              <a:ext cx="2251080" cy="12607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/>
            <a:lstStyle/>
            <a:p>
              <a:pPr marL="0" marR="0" lvl="0" indent="0" algn="ctr" rtl="0" hangingPunct="0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fr-FR" sz="2200" b="0" i="0" u="none" strike="noStrike" baseline="0">
                  <a:ln>
                    <a:noFill/>
                  </a:ln>
                  <a:solidFill>
                    <a:srgbClr val="EB613D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Rayonnement IR sortant</a:t>
              </a:r>
            </a:p>
            <a:p>
              <a:pPr marL="0" marR="0" lvl="0" indent="0" algn="ctr" rtl="0" hangingPunct="1">
                <a:lnSpc>
                  <a:spcPct val="84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1" i="0" u="none" strike="noStrike" baseline="0">
                  <a:ln>
                    <a:noFill/>
                  </a:ln>
                  <a:solidFill>
                    <a:srgbClr val="EB613D"/>
                  </a:solidFill>
                  <a:latin typeface="Standard Symbols L" pitchFamily="18"/>
                  <a:ea typeface="Standard Symbols L" pitchFamily="2"/>
                  <a:cs typeface="Standard Symbols L" pitchFamily="2"/>
                </a:rPr>
                <a:t></a:t>
              </a:r>
              <a:r>
                <a:rPr lang="en-GB" sz="2400" b="1" i="0" u="none" strike="noStrike" baseline="0">
                  <a:ln>
                    <a:noFill/>
                  </a:ln>
                  <a:solidFill>
                    <a:srgbClr val="EB613D"/>
                  </a:solidFill>
                  <a:latin typeface="Times New Roman" pitchFamily="18"/>
                  <a:ea typeface="Arial" pitchFamily="34"/>
                  <a:cs typeface="Arial" pitchFamily="34"/>
                </a:rPr>
                <a:t>.T(z</a:t>
              </a:r>
              <a:r>
                <a:rPr lang="en-GB" sz="2400" b="1" i="0" u="none" strike="noStrike" baseline="-25000">
                  <a:ln>
                    <a:noFill/>
                  </a:ln>
                  <a:solidFill>
                    <a:srgbClr val="EB613D"/>
                  </a:solidFill>
                  <a:latin typeface="Times New Roman" pitchFamily="18"/>
                  <a:ea typeface="Arial" pitchFamily="34"/>
                  <a:cs typeface="Arial" pitchFamily="34"/>
                </a:rPr>
                <a:t>e</a:t>
              </a:r>
              <a:r>
                <a:rPr lang="en-GB" sz="2400" b="1" i="0" u="none" strike="noStrike" baseline="0">
                  <a:ln>
                    <a:noFill/>
                  </a:ln>
                  <a:solidFill>
                    <a:srgbClr val="EB613D"/>
                  </a:solidFill>
                  <a:latin typeface="Times New Roman" pitchFamily="18"/>
                  <a:ea typeface="Arial" pitchFamily="34"/>
                  <a:cs typeface="Arial" pitchFamily="34"/>
                </a:rPr>
                <a:t>)</a:t>
              </a:r>
              <a:r>
                <a:rPr lang="en-GB" sz="2400" b="1" i="0" u="none" strike="noStrike" baseline="30000">
                  <a:ln>
                    <a:noFill/>
                  </a:ln>
                  <a:solidFill>
                    <a:srgbClr val="EB613D"/>
                  </a:solidFill>
                  <a:latin typeface="Times New Roman" pitchFamily="18"/>
                  <a:ea typeface="Arial" pitchFamily="34"/>
                  <a:cs typeface="Arial" pitchFamily="34"/>
                </a:rPr>
                <a:t>4</a:t>
              </a:r>
              <a:r>
                <a:rPr lang="en-GB" sz="2400" b="1" i="0" u="none" strike="noStrike" baseline="0">
                  <a:ln>
                    <a:noFill/>
                  </a:ln>
                  <a:solidFill>
                    <a:srgbClr val="EB613D"/>
                  </a:solidFill>
                  <a:latin typeface="Times New Roman" pitchFamily="18"/>
                  <a:ea typeface="Arial" pitchFamily="34"/>
                  <a:cs typeface="Arial" pitchFamily="34"/>
                </a:rPr>
                <a:t>= </a:t>
              </a:r>
              <a:r>
                <a:rPr lang="en-GB" sz="2400" b="1" i="0" u="none" strike="noStrike" baseline="0">
                  <a:ln>
                    <a:noFill/>
                  </a:ln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Times New Roman" pitchFamily="18"/>
                  <a:ea typeface="Arial" pitchFamily="34"/>
                  <a:cs typeface="Arial" pitchFamily="34"/>
                </a:rPr>
                <a:t>F</a:t>
              </a:r>
              <a:r>
                <a:rPr lang="en-GB" sz="2400" b="1" i="0" u="none" strike="noStrike" baseline="-33000">
                  <a:ln>
                    <a:noFill/>
                  </a:ln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Times New Roman" pitchFamily="18"/>
                  <a:ea typeface="Arial" pitchFamily="34"/>
                  <a:cs typeface="Arial" pitchFamily="34"/>
                </a:rPr>
                <a:t>s</a:t>
              </a:r>
            </a:p>
          </p:txBody>
        </p:sp>
        <p:sp>
          <p:nvSpPr>
            <p:cNvPr id="15" name="Forme libre 14"/>
            <p:cNvSpPr/>
            <p:nvPr/>
          </p:nvSpPr>
          <p:spPr>
            <a:xfrm>
              <a:off x="1817640" y="4965840"/>
              <a:ext cx="637920" cy="6094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/>
            <a:lstStyle/>
            <a:p>
              <a:pPr marL="0" marR="0" lvl="0" indent="0" algn="ctr" rtl="0" hangingPunct="1">
                <a:lnSpc>
                  <a:spcPct val="89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1" i="0" u="none" strike="noStrike" baseline="0">
                  <a:ln>
                    <a:noFill/>
                  </a:ln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Times New Roman" pitchFamily="18"/>
                  <a:ea typeface="Arial" pitchFamily="34"/>
                  <a:cs typeface="Arial" pitchFamily="34"/>
                </a:rPr>
                <a:t>F</a:t>
              </a:r>
              <a:r>
                <a:rPr lang="en-GB" sz="2400" b="1" i="0" u="none" strike="noStrike" baseline="-33000">
                  <a:ln>
                    <a:noFill/>
                  </a:ln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Times New Roman" pitchFamily="18"/>
                  <a:ea typeface="Arial" pitchFamily="34"/>
                  <a:cs typeface="Arial" pitchFamily="34"/>
                </a:rPr>
                <a:t>s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4365360" y="1838160"/>
            <a:ext cx="2894040" cy="3737160"/>
            <a:chOff x="4365360" y="1838160"/>
            <a:chExt cx="2894040" cy="3737160"/>
          </a:xfrm>
        </p:grpSpPr>
        <p:sp>
          <p:nvSpPr>
            <p:cNvPr id="17" name="Forme libre 16"/>
            <p:cNvSpPr/>
            <p:nvPr/>
          </p:nvSpPr>
          <p:spPr>
            <a:xfrm>
              <a:off x="4365360" y="4651200"/>
              <a:ext cx="2695320" cy="86075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00B8FF"/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8" name="Forme libre 17"/>
            <p:cNvSpPr/>
            <p:nvPr/>
          </p:nvSpPr>
          <p:spPr>
            <a:xfrm>
              <a:off x="4365360" y="3774960"/>
              <a:ext cx="2695320" cy="3970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99CCFF">
                <a:alpha val="50000"/>
              </a:srgbClr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9" name="Forme libre 18"/>
            <p:cNvSpPr/>
            <p:nvPr/>
          </p:nvSpPr>
          <p:spPr>
            <a:xfrm>
              <a:off x="4365360" y="4172040"/>
              <a:ext cx="2695320" cy="4762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00B8FF">
                <a:alpha val="70000"/>
              </a:srgbClr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20" name="Connecteur droit 19"/>
            <p:cNvSpPr/>
            <p:nvPr/>
          </p:nvSpPr>
          <p:spPr>
            <a:xfrm flipV="1">
              <a:off x="4365360" y="2090519"/>
              <a:ext cx="1440" cy="342900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21" name="Connecteur droit 20"/>
            <p:cNvSpPr/>
            <p:nvPr/>
          </p:nvSpPr>
          <p:spPr>
            <a:xfrm>
              <a:off x="4365360" y="5511960"/>
              <a:ext cx="2894040" cy="612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22" name="Connecteur droit 21"/>
            <p:cNvSpPr/>
            <p:nvPr/>
          </p:nvSpPr>
          <p:spPr>
            <a:xfrm flipH="1" flipV="1">
              <a:off x="6202079" y="3467159"/>
              <a:ext cx="20161" cy="1339921"/>
            </a:xfrm>
            <a:prstGeom prst="line">
              <a:avLst/>
            </a:prstGeom>
            <a:noFill/>
            <a:ln w="162000">
              <a:solidFill>
                <a:srgbClr val="FF6600"/>
              </a:solidFill>
              <a:custDash>
                <a:ds d="100000" sp="100000"/>
              </a:custDash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23" name="Connecteur droit 22"/>
            <p:cNvSpPr/>
            <p:nvPr/>
          </p:nvSpPr>
          <p:spPr>
            <a:xfrm>
              <a:off x="4895640" y="1954080"/>
              <a:ext cx="12599" cy="3549960"/>
            </a:xfrm>
            <a:prstGeom prst="line">
              <a:avLst/>
            </a:prstGeom>
            <a:noFill/>
            <a:ln w="162000">
              <a:solidFill>
                <a:srgbClr val="FFFF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24" name="Connecteur droit 23"/>
            <p:cNvSpPr/>
            <p:nvPr/>
          </p:nvSpPr>
          <p:spPr>
            <a:xfrm flipH="1" flipV="1">
              <a:off x="4774680" y="2488680"/>
              <a:ext cx="1702439" cy="3030840"/>
            </a:xfrm>
            <a:prstGeom prst="line">
              <a:avLst/>
            </a:prstGeom>
            <a:noFill/>
            <a:ln w="5400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25" name="Connecteur droit 24"/>
            <p:cNvSpPr/>
            <p:nvPr/>
          </p:nvSpPr>
          <p:spPr>
            <a:xfrm flipH="1" flipV="1">
              <a:off x="5805000" y="2998800"/>
              <a:ext cx="20880" cy="1339920"/>
            </a:xfrm>
            <a:prstGeom prst="line">
              <a:avLst/>
            </a:prstGeom>
            <a:noFill/>
            <a:ln w="90000">
              <a:solidFill>
                <a:srgbClr val="FF66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26" name="Connecteur droit 25"/>
            <p:cNvSpPr/>
            <p:nvPr/>
          </p:nvSpPr>
          <p:spPr>
            <a:xfrm flipH="1" flipV="1">
              <a:off x="5833440" y="4164120"/>
              <a:ext cx="331560" cy="504720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prstDash val="solid"/>
              <a:round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27" name="Forme libre 26"/>
            <p:cNvSpPr/>
            <p:nvPr/>
          </p:nvSpPr>
          <p:spPr>
            <a:xfrm>
              <a:off x="4905360" y="1838160"/>
              <a:ext cx="2251080" cy="12607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/>
            <a:lstStyle/>
            <a:p>
              <a:pPr marL="0" marR="0" lvl="0" indent="0" algn="ctr" rtl="0" hangingPunct="0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fr-FR" sz="2200" b="0" i="0" u="none" strike="noStrike" baseline="0">
                  <a:ln>
                    <a:noFill/>
                  </a:ln>
                  <a:solidFill>
                    <a:srgbClr val="EB613D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Rayonnement IR sortant</a:t>
              </a:r>
            </a:p>
            <a:p>
              <a:pPr marL="0" marR="0" lvl="0" indent="0" algn="ctr" rtl="0" hangingPunct="1">
                <a:lnSpc>
                  <a:spcPct val="84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1" i="0" u="none" strike="noStrike" baseline="0">
                  <a:ln>
                    <a:noFill/>
                  </a:ln>
                  <a:solidFill>
                    <a:srgbClr val="EB613D"/>
                  </a:solidFill>
                  <a:latin typeface="Standard Symbols L" pitchFamily="18"/>
                  <a:ea typeface="Standard Symbols L" pitchFamily="2"/>
                  <a:cs typeface="Standard Symbols L" pitchFamily="2"/>
                </a:rPr>
                <a:t></a:t>
              </a:r>
              <a:r>
                <a:rPr lang="en-GB" sz="2400" b="1" i="0" u="none" strike="noStrike" baseline="0">
                  <a:ln>
                    <a:noFill/>
                  </a:ln>
                  <a:solidFill>
                    <a:srgbClr val="EB613D"/>
                  </a:solidFill>
                  <a:latin typeface="Times New Roman" pitchFamily="18"/>
                  <a:ea typeface="Arial" pitchFamily="34"/>
                  <a:cs typeface="Arial" pitchFamily="34"/>
                </a:rPr>
                <a:t>.T(z</a:t>
              </a:r>
              <a:r>
                <a:rPr lang="en-GB" sz="2400" b="1" i="0" u="none" strike="noStrike" baseline="-25000">
                  <a:ln>
                    <a:noFill/>
                  </a:ln>
                  <a:solidFill>
                    <a:srgbClr val="EB613D"/>
                  </a:solidFill>
                  <a:latin typeface="Times New Roman" pitchFamily="18"/>
                  <a:ea typeface="Arial" pitchFamily="34"/>
                  <a:cs typeface="Arial" pitchFamily="34"/>
                </a:rPr>
                <a:t>e</a:t>
              </a:r>
              <a:r>
                <a:rPr lang="en-GB" sz="2400" b="1" i="0" u="none" strike="noStrike" baseline="0">
                  <a:ln>
                    <a:noFill/>
                  </a:ln>
                  <a:solidFill>
                    <a:srgbClr val="EB613D"/>
                  </a:solidFill>
                  <a:latin typeface="Times New Roman" pitchFamily="18"/>
                  <a:ea typeface="Arial" pitchFamily="34"/>
                  <a:cs typeface="Arial" pitchFamily="34"/>
                </a:rPr>
                <a:t>)</a:t>
              </a:r>
              <a:r>
                <a:rPr lang="en-GB" sz="2400" b="1" i="0" u="none" strike="noStrike" baseline="30000">
                  <a:ln>
                    <a:noFill/>
                  </a:ln>
                  <a:solidFill>
                    <a:srgbClr val="EB613D"/>
                  </a:solidFill>
                  <a:latin typeface="Times New Roman" pitchFamily="18"/>
                  <a:ea typeface="Arial" pitchFamily="34"/>
                  <a:cs typeface="Arial" pitchFamily="34"/>
                </a:rPr>
                <a:t>4</a:t>
              </a:r>
              <a:r>
                <a:rPr lang="en-GB" sz="2400" b="1" i="0" u="none" strike="noStrike" baseline="0">
                  <a:ln>
                    <a:noFill/>
                  </a:ln>
                  <a:solidFill>
                    <a:srgbClr val="EB613D"/>
                  </a:solidFill>
                  <a:latin typeface="Times New Roman" pitchFamily="18"/>
                  <a:ea typeface="Arial" pitchFamily="34"/>
                  <a:cs typeface="Arial" pitchFamily="34"/>
                </a:rPr>
                <a:t>&lt; </a:t>
              </a:r>
              <a:r>
                <a:rPr lang="en-GB" sz="2400" b="1" i="0" u="none" strike="noStrike" baseline="0">
                  <a:ln>
                    <a:noFill/>
                  </a:ln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Times New Roman" pitchFamily="18"/>
                  <a:ea typeface="Arial" pitchFamily="34"/>
                  <a:cs typeface="Arial" pitchFamily="34"/>
                </a:rPr>
                <a:t>F</a:t>
              </a:r>
              <a:r>
                <a:rPr lang="en-GB" sz="2400" b="1" i="0" u="none" strike="noStrike" baseline="-33000">
                  <a:ln>
                    <a:noFill/>
                  </a:ln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Times New Roman" pitchFamily="18"/>
                  <a:ea typeface="Arial" pitchFamily="34"/>
                  <a:cs typeface="Arial" pitchFamily="34"/>
                </a:rPr>
                <a:t>s</a:t>
              </a:r>
            </a:p>
          </p:txBody>
        </p:sp>
        <p:sp>
          <p:nvSpPr>
            <p:cNvPr id="28" name="Forme libre 27"/>
            <p:cNvSpPr/>
            <p:nvPr/>
          </p:nvSpPr>
          <p:spPr>
            <a:xfrm>
              <a:off x="5092560" y="4965840"/>
              <a:ext cx="658440" cy="6094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/>
            <a:lstStyle/>
            <a:p>
              <a:pPr marL="0" marR="0" lvl="0" indent="0" algn="ctr" rtl="0" hangingPunct="1">
                <a:lnSpc>
                  <a:spcPct val="89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1" i="0" u="none" strike="noStrike" baseline="0">
                  <a:ln>
                    <a:noFill/>
                  </a:ln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Times New Roman" pitchFamily="18"/>
                  <a:ea typeface="Arial" pitchFamily="34"/>
                  <a:cs typeface="Arial" pitchFamily="34"/>
                </a:rPr>
                <a:t>F</a:t>
              </a:r>
              <a:r>
                <a:rPr lang="en-GB" sz="2400" b="1" i="0" u="none" strike="noStrike" baseline="-33000">
                  <a:ln>
                    <a:noFill/>
                  </a:ln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Times New Roman" pitchFamily="18"/>
                  <a:ea typeface="Arial" pitchFamily="34"/>
                  <a:cs typeface="Arial" pitchFamily="34"/>
                </a:rPr>
                <a:t>s</a:t>
              </a:r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7568999" y="1839960"/>
            <a:ext cx="3043080" cy="3735360"/>
            <a:chOff x="7568999" y="1839960"/>
            <a:chExt cx="3043080" cy="3735360"/>
          </a:xfrm>
        </p:grpSpPr>
        <p:sp>
          <p:nvSpPr>
            <p:cNvPr id="30" name="Forme libre 29"/>
            <p:cNvSpPr/>
            <p:nvPr/>
          </p:nvSpPr>
          <p:spPr>
            <a:xfrm>
              <a:off x="7568999" y="4651200"/>
              <a:ext cx="2695320" cy="86075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00B8FF"/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31" name="Connecteur droit 30"/>
            <p:cNvSpPr/>
            <p:nvPr/>
          </p:nvSpPr>
          <p:spPr>
            <a:xfrm flipV="1">
              <a:off x="7568999" y="2090519"/>
              <a:ext cx="1441" cy="342900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32" name="Connecteur droit 31"/>
            <p:cNvSpPr/>
            <p:nvPr/>
          </p:nvSpPr>
          <p:spPr>
            <a:xfrm>
              <a:off x="7568999" y="5511960"/>
              <a:ext cx="2893681" cy="612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33" name="Forme libre 32"/>
            <p:cNvSpPr/>
            <p:nvPr/>
          </p:nvSpPr>
          <p:spPr>
            <a:xfrm>
              <a:off x="7568999" y="3773520"/>
              <a:ext cx="2695320" cy="3967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99CCFF">
                <a:alpha val="50000"/>
              </a:srgbClr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34" name="Forme libre 33"/>
            <p:cNvSpPr/>
            <p:nvPr/>
          </p:nvSpPr>
          <p:spPr>
            <a:xfrm>
              <a:off x="7568999" y="4172040"/>
              <a:ext cx="2695320" cy="4762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00B8FF">
                <a:alpha val="70000"/>
              </a:srgbClr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35" name="Connecteur droit 34"/>
            <p:cNvSpPr/>
            <p:nvPr/>
          </p:nvSpPr>
          <p:spPr>
            <a:xfrm flipH="1" flipV="1">
              <a:off x="9405360" y="2998800"/>
              <a:ext cx="20160" cy="1339920"/>
            </a:xfrm>
            <a:prstGeom prst="line">
              <a:avLst/>
            </a:prstGeom>
            <a:noFill/>
            <a:ln w="162000">
              <a:solidFill>
                <a:srgbClr val="FF66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36" name="Connecteur droit 35"/>
            <p:cNvSpPr/>
            <p:nvPr/>
          </p:nvSpPr>
          <p:spPr>
            <a:xfrm>
              <a:off x="8098920" y="1954080"/>
              <a:ext cx="12960" cy="3549960"/>
            </a:xfrm>
            <a:prstGeom prst="line">
              <a:avLst/>
            </a:prstGeom>
            <a:noFill/>
            <a:ln w="162000">
              <a:solidFill>
                <a:srgbClr val="FFFF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37" name="Connecteur droit 36"/>
            <p:cNvSpPr/>
            <p:nvPr/>
          </p:nvSpPr>
          <p:spPr>
            <a:xfrm flipH="1" flipV="1">
              <a:off x="7979400" y="2488680"/>
              <a:ext cx="1702080" cy="3030840"/>
            </a:xfrm>
            <a:prstGeom prst="line">
              <a:avLst/>
            </a:prstGeom>
            <a:noFill/>
            <a:ln w="54000">
              <a:solidFill>
                <a:srgbClr val="000000"/>
              </a:solidFill>
              <a:custDash>
                <a:ds d="100000" sp="100000"/>
              </a:custDash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38" name="Connecteur droit 37"/>
            <p:cNvSpPr/>
            <p:nvPr/>
          </p:nvSpPr>
          <p:spPr>
            <a:xfrm flipH="1" flipV="1">
              <a:off x="8375040" y="2488680"/>
              <a:ext cx="1702079" cy="3030840"/>
            </a:xfrm>
            <a:prstGeom prst="line">
              <a:avLst/>
            </a:prstGeom>
            <a:noFill/>
            <a:ln w="5400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39" name="Connecteur droit 38"/>
            <p:cNvSpPr/>
            <p:nvPr/>
          </p:nvSpPr>
          <p:spPr>
            <a:xfrm>
              <a:off x="9413640" y="4973760"/>
              <a:ext cx="333360" cy="144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round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40" name="Connecteur droit 39"/>
            <p:cNvSpPr/>
            <p:nvPr/>
          </p:nvSpPr>
          <p:spPr>
            <a:xfrm>
              <a:off x="8424360" y="3192480"/>
              <a:ext cx="333360" cy="144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round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41" name="Forme libre 40"/>
            <p:cNvSpPr/>
            <p:nvPr/>
          </p:nvSpPr>
          <p:spPr>
            <a:xfrm>
              <a:off x="8360999" y="1839960"/>
              <a:ext cx="2251080" cy="12603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/>
            <a:lstStyle/>
            <a:p>
              <a:pPr marL="0" marR="0" lvl="0" indent="0" algn="ctr" rtl="0" hangingPunct="0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fr-FR" sz="2200" b="0" i="0" u="none" strike="noStrike" baseline="0">
                  <a:ln>
                    <a:noFill/>
                  </a:ln>
                  <a:solidFill>
                    <a:srgbClr val="EB613D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Rayonnement IR sortant</a:t>
              </a:r>
            </a:p>
            <a:p>
              <a:pPr marL="0" marR="0" lvl="0" indent="0" algn="ctr" rtl="0" hangingPunct="1">
                <a:lnSpc>
                  <a:spcPct val="84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1" i="0" u="none" strike="noStrike" baseline="0">
                  <a:ln>
                    <a:noFill/>
                  </a:ln>
                  <a:solidFill>
                    <a:srgbClr val="EB613D"/>
                  </a:solidFill>
                  <a:latin typeface="Standard Symbols L" pitchFamily="18"/>
                  <a:ea typeface="Standard Symbols L" pitchFamily="2"/>
                  <a:cs typeface="Standard Symbols L" pitchFamily="2"/>
                </a:rPr>
                <a:t></a:t>
              </a:r>
              <a:r>
                <a:rPr lang="en-GB" sz="2400" b="1" i="0" u="none" strike="noStrike" baseline="0">
                  <a:ln>
                    <a:noFill/>
                  </a:ln>
                  <a:solidFill>
                    <a:srgbClr val="EB613D"/>
                  </a:solidFill>
                  <a:latin typeface="Times New Roman" pitchFamily="18"/>
                  <a:ea typeface="Arial" pitchFamily="34"/>
                  <a:cs typeface="Arial" pitchFamily="34"/>
                </a:rPr>
                <a:t>.T(z</a:t>
              </a:r>
              <a:r>
                <a:rPr lang="en-GB" sz="2400" b="1" i="0" u="none" strike="noStrike" baseline="-25000">
                  <a:ln>
                    <a:noFill/>
                  </a:ln>
                  <a:solidFill>
                    <a:srgbClr val="EB613D"/>
                  </a:solidFill>
                  <a:latin typeface="Times New Roman" pitchFamily="18"/>
                  <a:ea typeface="Arial" pitchFamily="34"/>
                  <a:cs typeface="Arial" pitchFamily="34"/>
                </a:rPr>
                <a:t>e</a:t>
              </a:r>
              <a:r>
                <a:rPr lang="en-GB" sz="2400" b="1" i="0" u="none" strike="noStrike" baseline="0">
                  <a:ln>
                    <a:noFill/>
                  </a:ln>
                  <a:solidFill>
                    <a:srgbClr val="EB613D"/>
                  </a:solidFill>
                  <a:latin typeface="Times New Roman" pitchFamily="18"/>
                  <a:ea typeface="Arial" pitchFamily="34"/>
                  <a:cs typeface="Arial" pitchFamily="34"/>
                </a:rPr>
                <a:t>)</a:t>
              </a:r>
              <a:r>
                <a:rPr lang="en-GB" sz="2400" b="1" i="0" u="none" strike="noStrike" baseline="30000">
                  <a:ln>
                    <a:noFill/>
                  </a:ln>
                  <a:solidFill>
                    <a:srgbClr val="EB613D"/>
                  </a:solidFill>
                  <a:latin typeface="Times New Roman" pitchFamily="18"/>
                  <a:ea typeface="Arial" pitchFamily="34"/>
                  <a:cs typeface="Arial" pitchFamily="34"/>
                </a:rPr>
                <a:t>4</a:t>
              </a:r>
              <a:r>
                <a:rPr lang="en-GB" sz="2400" b="1" i="0" u="none" strike="noStrike" baseline="0">
                  <a:ln>
                    <a:noFill/>
                  </a:ln>
                  <a:solidFill>
                    <a:srgbClr val="EB613D"/>
                  </a:solidFill>
                  <a:latin typeface="Times New Roman" pitchFamily="18"/>
                  <a:ea typeface="Arial" pitchFamily="34"/>
                  <a:cs typeface="Arial" pitchFamily="34"/>
                </a:rPr>
                <a:t>= </a:t>
              </a:r>
              <a:r>
                <a:rPr lang="en-GB" sz="2400" b="1" i="0" u="none" strike="noStrike" baseline="0">
                  <a:ln>
                    <a:noFill/>
                  </a:ln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Times New Roman" pitchFamily="18"/>
                  <a:ea typeface="Arial" pitchFamily="34"/>
                  <a:cs typeface="Arial" pitchFamily="34"/>
                </a:rPr>
                <a:t>F</a:t>
              </a:r>
              <a:r>
                <a:rPr lang="en-GB" sz="2400" b="1" i="0" u="none" strike="noStrike" baseline="-33000">
                  <a:ln>
                    <a:noFill/>
                  </a:ln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Times New Roman" pitchFamily="18"/>
                  <a:ea typeface="Arial" pitchFamily="34"/>
                  <a:cs typeface="Arial" pitchFamily="34"/>
                </a:rPr>
                <a:t>s</a:t>
              </a:r>
            </a:p>
          </p:txBody>
        </p:sp>
        <p:sp>
          <p:nvSpPr>
            <p:cNvPr id="42" name="Forme libre 41"/>
            <p:cNvSpPr/>
            <p:nvPr/>
          </p:nvSpPr>
          <p:spPr>
            <a:xfrm>
              <a:off x="8297640" y="4965840"/>
              <a:ext cx="717480" cy="6094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/>
            <a:lstStyle/>
            <a:p>
              <a:pPr marL="0" marR="0" lvl="0" indent="0" algn="ctr" rtl="0" hangingPunct="1">
                <a:lnSpc>
                  <a:spcPct val="89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1" i="0" u="none" strike="noStrike" baseline="0">
                  <a:ln>
                    <a:noFill/>
                  </a:ln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Times New Roman" pitchFamily="18"/>
                  <a:ea typeface="Arial" pitchFamily="34"/>
                  <a:cs typeface="Arial" pitchFamily="34"/>
                </a:rPr>
                <a:t>F</a:t>
              </a:r>
              <a:r>
                <a:rPr lang="en-GB" sz="2400" b="1" i="0" u="none" strike="noStrike" baseline="-33000">
                  <a:ln>
                    <a:noFill/>
                  </a:ln>
                  <a:solidFill>
                    <a:srgbClr val="FFFF00"/>
                  </a:solidFill>
                  <a:effectLst>
                    <a:outerShdw dist="17961" dir="2700000">
                      <a:scrgbClr r="0" g="0" b="0"/>
                    </a:outerShdw>
                  </a:effectLst>
                  <a:latin typeface="Times New Roman" pitchFamily="18"/>
                  <a:ea typeface="Arial" pitchFamily="34"/>
                  <a:cs typeface="Arial" pitchFamily="34"/>
                </a:rPr>
                <a:t>s</a:t>
              </a:r>
            </a:p>
          </p:txBody>
        </p:sp>
      </p:grpSp>
      <p:sp>
        <p:nvSpPr>
          <p:cNvPr id="43" name="Forme libre 42"/>
          <p:cNvSpPr/>
          <p:nvPr/>
        </p:nvSpPr>
        <p:spPr>
          <a:xfrm>
            <a:off x="4412880" y="6234120"/>
            <a:ext cx="2994120" cy="1017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l" rtl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Ze augmente, T</a:t>
            </a:r>
            <a:r>
              <a:rPr lang="fr-FR" sz="20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e</a:t>
            </a: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diminue:</a:t>
            </a:r>
          </a:p>
          <a:p>
            <a:pPr marL="0" marR="0" lvl="0" indent="0" algn="l" rtl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Rayonnement sortant plus faible.</a:t>
            </a:r>
          </a:p>
        </p:txBody>
      </p:sp>
      <p:sp>
        <p:nvSpPr>
          <p:cNvPr id="44" name="Forme libre 43"/>
          <p:cNvSpPr/>
          <p:nvPr/>
        </p:nvSpPr>
        <p:spPr>
          <a:xfrm>
            <a:off x="7651440" y="6234120"/>
            <a:ext cx="2612880" cy="1003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l" rtl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T(z) augmente:</a:t>
            </a:r>
          </a:p>
          <a:p>
            <a:pPr marL="0" marR="0" lvl="0" indent="0" algn="l" rtl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Retour à l’équilibre</a:t>
            </a:r>
          </a:p>
        </p:txBody>
      </p:sp>
      <p:grpSp>
        <p:nvGrpSpPr>
          <p:cNvPr id="45" name="Groupe 44"/>
          <p:cNvGrpSpPr/>
          <p:nvPr/>
        </p:nvGrpSpPr>
        <p:grpSpPr>
          <a:xfrm>
            <a:off x="42119" y="1940040"/>
            <a:ext cx="4849560" cy="4137839"/>
            <a:chOff x="42119" y="1940040"/>
            <a:chExt cx="4849560" cy="4137839"/>
          </a:xfrm>
        </p:grpSpPr>
        <p:sp>
          <p:nvSpPr>
            <p:cNvPr id="46" name="Forme libre 45"/>
            <p:cNvSpPr/>
            <p:nvPr/>
          </p:nvSpPr>
          <p:spPr>
            <a:xfrm>
              <a:off x="2999160" y="5624640"/>
              <a:ext cx="1892519" cy="453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100800" tIns="50400" rIns="100800" bIns="504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77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fr-FR" sz="20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Température</a:t>
              </a:r>
            </a:p>
          </p:txBody>
        </p:sp>
        <p:sp>
          <p:nvSpPr>
            <p:cNvPr id="47" name="Forme libre 46"/>
            <p:cNvSpPr/>
            <p:nvPr/>
          </p:nvSpPr>
          <p:spPr>
            <a:xfrm>
              <a:off x="462240" y="1940040"/>
              <a:ext cx="379440" cy="453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100800" tIns="50400" rIns="100800" bIns="504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77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0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Z</a:t>
              </a:r>
            </a:p>
          </p:txBody>
        </p:sp>
        <p:sp>
          <p:nvSpPr>
            <p:cNvPr id="48" name="Forme libre 47"/>
            <p:cNvSpPr/>
            <p:nvPr/>
          </p:nvSpPr>
          <p:spPr>
            <a:xfrm rot="5400000">
              <a:off x="-460981" y="4369859"/>
              <a:ext cx="1414440" cy="4082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/>
            <a:lstStyle/>
            <a:p>
              <a:pPr marL="0" marR="0" lvl="0" indent="0" algn="ctr" rtl="0" hangingPunct="0">
                <a:lnSpc>
                  <a:spcPct val="116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altitude</a:t>
              </a:r>
            </a:p>
          </p:txBody>
        </p:sp>
        <p:sp>
          <p:nvSpPr>
            <p:cNvPr id="49" name="Forme libre 48"/>
            <p:cNvSpPr/>
            <p:nvPr/>
          </p:nvSpPr>
          <p:spPr>
            <a:xfrm>
              <a:off x="462240" y="1940040"/>
              <a:ext cx="379440" cy="4532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100800" tIns="50400" rIns="100800" bIns="504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77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0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Z</a:t>
              </a:r>
            </a:p>
          </p:txBody>
        </p:sp>
      </p:grpSp>
      <p:sp>
        <p:nvSpPr>
          <p:cNvPr id="50" name="Forme libre 49"/>
          <p:cNvSpPr/>
          <p:nvPr/>
        </p:nvSpPr>
        <p:spPr>
          <a:xfrm>
            <a:off x="512279" y="23040"/>
            <a:ext cx="9394200" cy="1546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3600" b="0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msmincho" pitchFamily="2"/>
                <a:cs typeface="msmincho" pitchFamily="2"/>
              </a:rPr>
              <a:t>Effet de serre dans une atmosphère</a:t>
            </a:r>
          </a:p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3600" b="0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msmincho" pitchFamily="2"/>
                <a:cs typeface="msmincho" pitchFamily="2"/>
              </a:rPr>
              <a:t>stratifiée.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969" t="8987" r="7875" b="6995"/>
          <a:stretch>
            <a:fillRect/>
          </a:stretch>
        </p:blipFill>
        <p:spPr>
          <a:xfrm>
            <a:off x="5393880" y="2547720"/>
            <a:ext cx="5221080" cy="370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10011" r="5015"/>
          <a:stretch>
            <a:fillRect/>
          </a:stretch>
        </p:blipFill>
        <p:spPr>
          <a:xfrm>
            <a:off x="296640" y="2585520"/>
            <a:ext cx="4865040" cy="39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 3"/>
          <p:cNvSpPr/>
          <p:nvPr/>
        </p:nvSpPr>
        <p:spPr>
          <a:xfrm>
            <a:off x="1188719" y="239760"/>
            <a:ext cx="8481960" cy="866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4400" b="0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Lucida Sans" pitchFamily="2"/>
                <a:cs typeface="Lucida Sans" pitchFamily="2"/>
              </a:rPr>
              <a:t>Effet de saturation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67640" y="1260000"/>
            <a:ext cx="4752000" cy="124092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22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Absorption </a:t>
            </a: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de l'atmosphère</a:t>
            </a:r>
            <a:r>
              <a:rPr lang="en-US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</a:t>
            </a:r>
            <a:r>
              <a:rPr lang="en-US" sz="22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moyennée </a:t>
            </a: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sur le domaine infra-rouge en fonction du CO</a:t>
            </a:r>
            <a:r>
              <a:rPr lang="en-US" sz="18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2</a:t>
            </a: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, pour différentes valeurs de H</a:t>
            </a:r>
            <a:r>
              <a:rPr lang="en-US" sz="18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2</a:t>
            </a: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0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615640" y="1260000"/>
            <a:ext cx="4752000" cy="152171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Absorption monochromatique</a:t>
            </a:r>
            <a:r>
              <a: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</a:t>
            </a: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de l'atmosphère due au seul CO</a:t>
            </a:r>
            <a:r>
              <a:rPr lang="en-US" sz="18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2</a:t>
            </a: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, en fonction de la longueur d'onde, pour différente concentration de CO</a:t>
            </a:r>
            <a:r>
              <a:rPr lang="en-US" sz="18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2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1221840" y="6073560"/>
            <a:ext cx="3420000" cy="406800"/>
            <a:chOff x="1221840" y="6073560"/>
            <a:chExt cx="3420000" cy="406800"/>
          </a:xfrm>
        </p:grpSpPr>
        <p:sp>
          <p:nvSpPr>
            <p:cNvPr id="8" name="Forme libre 7"/>
            <p:cNvSpPr/>
            <p:nvPr/>
          </p:nvSpPr>
          <p:spPr>
            <a:xfrm>
              <a:off x="1221840" y="6073560"/>
              <a:ext cx="3420000" cy="274680"/>
            </a:xfrm>
            <a:custGeom>
              <a:avLst>
                <a:gd name="f0" fmla="val 8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9" name="Forme libre 8"/>
            <p:cNvSpPr/>
            <p:nvPr/>
          </p:nvSpPr>
          <p:spPr>
            <a:xfrm>
              <a:off x="1221840" y="6073560"/>
              <a:ext cx="3420000" cy="4068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Concentration de CO</a:t>
              </a:r>
              <a:r>
                <a:rPr lang="en-GB" sz="1800" b="0" i="0" u="none" strike="noStrike" baseline="-2500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2</a:t>
              </a:r>
              <a:r>
                <a: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 (ppm)</a:t>
              </a:r>
            </a:p>
          </p:txBody>
        </p:sp>
      </p:grpSp>
      <p:sp>
        <p:nvSpPr>
          <p:cNvPr id="10" name="Connecteur droit 9"/>
          <p:cNvSpPr/>
          <p:nvPr/>
        </p:nvSpPr>
        <p:spPr>
          <a:xfrm flipV="1">
            <a:off x="1946880" y="5816160"/>
            <a:ext cx="0" cy="29304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-110160" y="5488919"/>
            <a:ext cx="336960" cy="2498760"/>
            <a:chOff x="-110160" y="5488919"/>
            <a:chExt cx="336960" cy="2498760"/>
          </a:xfrm>
        </p:grpSpPr>
        <p:sp>
          <p:nvSpPr>
            <p:cNvPr id="12" name="Forme libre 11"/>
            <p:cNvSpPr/>
            <p:nvPr/>
          </p:nvSpPr>
          <p:spPr>
            <a:xfrm rot="5400000">
              <a:off x="-1159920" y="6600959"/>
              <a:ext cx="2498760" cy="274680"/>
            </a:xfrm>
            <a:custGeom>
              <a:avLst>
                <a:gd name="f0" fmla="val 8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3" name="Forme libre 12"/>
            <p:cNvSpPr/>
            <p:nvPr/>
          </p:nvSpPr>
          <p:spPr>
            <a:xfrm rot="5400000">
              <a:off x="-1191060" y="6569819"/>
              <a:ext cx="2498760" cy="3369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fr-FR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Absorption moyenne</a:t>
              </a: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4624920" y="5597279"/>
            <a:ext cx="566280" cy="3905281"/>
            <a:chOff x="4624920" y="5597279"/>
            <a:chExt cx="566280" cy="3905281"/>
          </a:xfrm>
        </p:grpSpPr>
        <p:sp>
          <p:nvSpPr>
            <p:cNvPr id="15" name="Forme libre 14"/>
            <p:cNvSpPr/>
            <p:nvPr/>
          </p:nvSpPr>
          <p:spPr>
            <a:xfrm rot="5400000">
              <a:off x="3766320" y="6709319"/>
              <a:ext cx="2498760" cy="274680"/>
            </a:xfrm>
            <a:custGeom>
              <a:avLst>
                <a:gd name="f0" fmla="val 8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6" name="Forme libre 15"/>
            <p:cNvSpPr/>
            <p:nvPr/>
          </p:nvSpPr>
          <p:spPr>
            <a:xfrm rot="5400000">
              <a:off x="3192300" y="7503660"/>
              <a:ext cx="3431520" cy="5662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fr-FR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Absorption monochromatique</a:t>
              </a: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6876720" y="6181560"/>
            <a:ext cx="2984759" cy="352440"/>
            <a:chOff x="6876720" y="6181560"/>
            <a:chExt cx="2984759" cy="352440"/>
          </a:xfrm>
        </p:grpSpPr>
        <p:sp>
          <p:nvSpPr>
            <p:cNvPr id="18" name="Forme libre 17"/>
            <p:cNvSpPr/>
            <p:nvPr/>
          </p:nvSpPr>
          <p:spPr>
            <a:xfrm>
              <a:off x="6876720" y="6181560"/>
              <a:ext cx="2984759" cy="274680"/>
            </a:xfrm>
            <a:custGeom>
              <a:avLst>
                <a:gd name="f0" fmla="val 8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9" name="Forme libre 18"/>
            <p:cNvSpPr/>
            <p:nvPr/>
          </p:nvSpPr>
          <p:spPr>
            <a:xfrm>
              <a:off x="6876720" y="6181560"/>
              <a:ext cx="2984759" cy="3524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fr-FR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Longueur d'onde (</a:t>
              </a:r>
              <a:r>
                <a:rPr lang="fr-FR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Lucida Sans" pitchFamily="18"/>
                  <a:ea typeface="Lucida Sans" pitchFamily="2"/>
                  <a:cs typeface="Lucida Sans" pitchFamily="2"/>
                </a:rPr>
                <a:t>μ</a:t>
              </a:r>
              <a:r>
                <a:rPr lang="fr-FR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m)</a:t>
              </a:r>
            </a:p>
          </p:txBody>
        </p:sp>
      </p:grpSp>
      <p:sp>
        <p:nvSpPr>
          <p:cNvPr id="20" name="Connecteur droit 19"/>
          <p:cNvSpPr/>
          <p:nvPr/>
        </p:nvSpPr>
        <p:spPr>
          <a:xfrm flipV="1">
            <a:off x="1946880" y="2811960"/>
            <a:ext cx="0" cy="302688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969" t="8987" r="7875" b="6995"/>
          <a:stretch>
            <a:fillRect/>
          </a:stretch>
        </p:blipFill>
        <p:spPr>
          <a:xfrm>
            <a:off x="5393880" y="2547720"/>
            <a:ext cx="5221080" cy="370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10011" r="5015"/>
          <a:stretch>
            <a:fillRect/>
          </a:stretch>
        </p:blipFill>
        <p:spPr>
          <a:xfrm>
            <a:off x="296640" y="2585520"/>
            <a:ext cx="4865040" cy="3907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 3"/>
          <p:cNvSpPr/>
          <p:nvPr/>
        </p:nvSpPr>
        <p:spPr>
          <a:xfrm>
            <a:off x="1188719" y="239760"/>
            <a:ext cx="8481960" cy="866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4400" b="0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Lucida Sans" pitchFamily="2"/>
                <a:cs typeface="Lucida Sans" pitchFamily="2"/>
              </a:rPr>
              <a:t>Effet de saturation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67640" y="1260000"/>
            <a:ext cx="4752000" cy="124092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22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Absorption </a:t>
            </a: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de l'atmosphère</a:t>
            </a:r>
            <a:r>
              <a:rPr lang="en-US" sz="18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</a:t>
            </a:r>
            <a:r>
              <a:rPr lang="en-US" sz="22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moyennée </a:t>
            </a: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sur le domaine infra-rouge en fonction du CO</a:t>
            </a:r>
            <a:r>
              <a:rPr lang="en-US" sz="18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2</a:t>
            </a: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, pour différentes valeurs de H</a:t>
            </a:r>
            <a:r>
              <a:rPr lang="en-US" sz="18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2</a:t>
            </a: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0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615640" y="1260000"/>
            <a:ext cx="4752000" cy="120455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US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Absorption monochromatique</a:t>
            </a:r>
            <a:r>
              <a: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</a:t>
            </a: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de l'atmosphère due au CO</a:t>
            </a:r>
            <a:r>
              <a:rPr lang="en-US" sz="18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2</a:t>
            </a: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et à H</a:t>
            </a:r>
            <a:r>
              <a:rPr lang="en-US" sz="18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2</a:t>
            </a: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0, pour différente concentration de H</a:t>
            </a:r>
            <a:r>
              <a:rPr lang="en-US" sz="18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2</a:t>
            </a:r>
            <a:r>
              <a:rPr lang="en-US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0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1221840" y="6073560"/>
            <a:ext cx="3420000" cy="406800"/>
            <a:chOff x="1221840" y="6073560"/>
            <a:chExt cx="3420000" cy="406800"/>
          </a:xfrm>
        </p:grpSpPr>
        <p:sp>
          <p:nvSpPr>
            <p:cNvPr id="8" name="Forme libre 7"/>
            <p:cNvSpPr/>
            <p:nvPr/>
          </p:nvSpPr>
          <p:spPr>
            <a:xfrm>
              <a:off x="1221840" y="6073560"/>
              <a:ext cx="3420000" cy="274680"/>
            </a:xfrm>
            <a:custGeom>
              <a:avLst>
                <a:gd name="f0" fmla="val 8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9" name="Forme libre 8"/>
            <p:cNvSpPr/>
            <p:nvPr/>
          </p:nvSpPr>
          <p:spPr>
            <a:xfrm>
              <a:off x="1221840" y="6073560"/>
              <a:ext cx="3420000" cy="4068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Concentration de CO</a:t>
              </a:r>
              <a:r>
                <a:rPr lang="en-GB" sz="1800" b="0" i="0" u="none" strike="noStrike" baseline="-2500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2</a:t>
              </a:r>
              <a:r>
                <a: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 (ppm)</a:t>
              </a:r>
            </a:p>
          </p:txBody>
        </p:sp>
      </p:grpSp>
      <p:sp>
        <p:nvSpPr>
          <p:cNvPr id="10" name="Connecteur droit 9"/>
          <p:cNvSpPr/>
          <p:nvPr/>
        </p:nvSpPr>
        <p:spPr>
          <a:xfrm flipV="1">
            <a:off x="1946880" y="5816160"/>
            <a:ext cx="0" cy="29304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-110160" y="5488919"/>
            <a:ext cx="336960" cy="2498760"/>
            <a:chOff x="-110160" y="5488919"/>
            <a:chExt cx="336960" cy="2498760"/>
          </a:xfrm>
        </p:grpSpPr>
        <p:sp>
          <p:nvSpPr>
            <p:cNvPr id="12" name="Forme libre 11"/>
            <p:cNvSpPr/>
            <p:nvPr/>
          </p:nvSpPr>
          <p:spPr>
            <a:xfrm rot="5400000">
              <a:off x="-1159920" y="6600959"/>
              <a:ext cx="2498760" cy="274680"/>
            </a:xfrm>
            <a:custGeom>
              <a:avLst>
                <a:gd name="f0" fmla="val 8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3" name="Forme libre 12"/>
            <p:cNvSpPr/>
            <p:nvPr/>
          </p:nvSpPr>
          <p:spPr>
            <a:xfrm rot="5400000">
              <a:off x="-1191060" y="6569819"/>
              <a:ext cx="2498760" cy="3369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fr-FR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Absorption moyenne</a:t>
              </a: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4624920" y="5597279"/>
            <a:ext cx="566280" cy="3905281"/>
            <a:chOff x="4624920" y="5597279"/>
            <a:chExt cx="566280" cy="3905281"/>
          </a:xfrm>
        </p:grpSpPr>
        <p:sp>
          <p:nvSpPr>
            <p:cNvPr id="15" name="Forme libre 14"/>
            <p:cNvSpPr/>
            <p:nvPr/>
          </p:nvSpPr>
          <p:spPr>
            <a:xfrm rot="5400000">
              <a:off x="3766320" y="6709319"/>
              <a:ext cx="2498760" cy="274680"/>
            </a:xfrm>
            <a:custGeom>
              <a:avLst>
                <a:gd name="f0" fmla="val 8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6" name="Forme libre 15"/>
            <p:cNvSpPr/>
            <p:nvPr/>
          </p:nvSpPr>
          <p:spPr>
            <a:xfrm rot="5400000">
              <a:off x="3192300" y="7503660"/>
              <a:ext cx="3431520" cy="5662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fr-FR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Absorption monochromatique</a:t>
              </a: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6876720" y="6181560"/>
            <a:ext cx="2984759" cy="352440"/>
            <a:chOff x="6876720" y="6181560"/>
            <a:chExt cx="2984759" cy="352440"/>
          </a:xfrm>
        </p:grpSpPr>
        <p:sp>
          <p:nvSpPr>
            <p:cNvPr id="18" name="Forme libre 17"/>
            <p:cNvSpPr/>
            <p:nvPr/>
          </p:nvSpPr>
          <p:spPr>
            <a:xfrm>
              <a:off x="6876720" y="6181560"/>
              <a:ext cx="2984759" cy="274680"/>
            </a:xfrm>
            <a:custGeom>
              <a:avLst>
                <a:gd name="f0" fmla="val 8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9" name="Forme libre 18"/>
            <p:cNvSpPr/>
            <p:nvPr/>
          </p:nvSpPr>
          <p:spPr>
            <a:xfrm>
              <a:off x="6876720" y="6181560"/>
              <a:ext cx="2984759" cy="3524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fr-FR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Longueur d'onde (</a:t>
              </a:r>
              <a:r>
                <a:rPr lang="fr-FR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Lucida Sans" pitchFamily="18"/>
                  <a:ea typeface="Lucida Sans" pitchFamily="2"/>
                  <a:cs typeface="Lucida Sans" pitchFamily="2"/>
                </a:rPr>
                <a:t>μ</a:t>
              </a:r>
              <a:r>
                <a:rPr lang="fr-FR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m)</a:t>
              </a:r>
            </a:p>
          </p:txBody>
        </p:sp>
      </p:grpSp>
      <p:sp>
        <p:nvSpPr>
          <p:cNvPr id="20" name="Connecteur droit 19"/>
          <p:cNvSpPr/>
          <p:nvPr/>
        </p:nvSpPr>
        <p:spPr>
          <a:xfrm flipV="1">
            <a:off x="1946880" y="2811960"/>
            <a:ext cx="0" cy="302688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1203480" y="6475319"/>
            <a:ext cx="1569960" cy="659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Température</a:t>
            </a:r>
          </a:p>
          <a:p>
            <a:pPr marL="0" marR="0" lvl="0" indent="0" algn="ctr" rtl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d'émission</a:t>
            </a:r>
          </a:p>
        </p:txBody>
      </p:sp>
      <p:sp>
        <p:nvSpPr>
          <p:cNvPr id="3" name="Forme libre 2"/>
          <p:cNvSpPr/>
          <p:nvPr/>
        </p:nvSpPr>
        <p:spPr>
          <a:xfrm>
            <a:off x="3066840" y="6718320"/>
            <a:ext cx="1570319" cy="659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Température</a:t>
            </a:r>
          </a:p>
          <a:p>
            <a:pPr marL="0" marR="0" lvl="0" indent="0" algn="l" rtl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de surface</a:t>
            </a:r>
          </a:p>
        </p:txBody>
      </p:sp>
      <p:sp>
        <p:nvSpPr>
          <p:cNvPr id="4" name="Forme libre 3"/>
          <p:cNvSpPr/>
          <p:nvPr/>
        </p:nvSpPr>
        <p:spPr>
          <a:xfrm>
            <a:off x="5957279" y="1148760"/>
            <a:ext cx="3639959" cy="383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1" i="0" u="none" strike="noStrike" baseline="0">
                <a:ln>
                  <a:noFill/>
                </a:ln>
                <a:solidFill>
                  <a:srgbClr val="FF0000"/>
                </a:solidFill>
                <a:latin typeface="Times New Roman" pitchFamily="18"/>
                <a:ea typeface="Lucida Sans" pitchFamily="2"/>
                <a:cs typeface="Lucida Sans" pitchFamily="2"/>
              </a:rPr>
              <a:t>Rayonnement émis vers l'espace</a:t>
            </a:r>
          </a:p>
        </p:txBody>
      </p:sp>
      <p:sp>
        <p:nvSpPr>
          <p:cNvPr id="5" name="Forme libre 4"/>
          <p:cNvSpPr/>
          <p:nvPr/>
        </p:nvSpPr>
        <p:spPr>
          <a:xfrm>
            <a:off x="5952600" y="7091280"/>
            <a:ext cx="3824279" cy="383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000" b="1" i="0" u="none" strike="noStrike" baseline="0">
                <a:ln>
                  <a:noFill/>
                </a:ln>
                <a:solidFill>
                  <a:srgbClr val="FF0000"/>
                </a:solidFill>
                <a:latin typeface="Times New Roman" pitchFamily="18"/>
                <a:ea typeface="Lucida Sans" pitchFamily="2"/>
                <a:cs typeface="Lucida Sans" pitchFamily="2"/>
              </a:rPr>
              <a:t>Rayonnement émis par la surface</a:t>
            </a:r>
          </a:p>
        </p:txBody>
      </p:sp>
      <p:sp>
        <p:nvSpPr>
          <p:cNvPr id="6" name="Connecteur droit 5"/>
          <p:cNvSpPr/>
          <p:nvPr/>
        </p:nvSpPr>
        <p:spPr>
          <a:xfrm flipV="1">
            <a:off x="5710320" y="1681200"/>
            <a:ext cx="61920" cy="4610160"/>
          </a:xfrm>
          <a:prstGeom prst="line">
            <a:avLst/>
          </a:prstGeom>
          <a:noFill/>
          <a:ln w="54720">
            <a:solidFill>
              <a:srgbClr val="000000"/>
            </a:solidFill>
            <a:custDash>
              <a:ds d="100000" sp="100000"/>
            </a:custDash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5016600" y="6342120"/>
            <a:ext cx="1406520" cy="659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Fen</a:t>
            </a:r>
            <a:r>
              <a:rPr lang="fr-FR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ê</a:t>
            </a:r>
            <a:r>
              <a:rPr lang="fr-FR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tre</a:t>
            </a:r>
          </a:p>
          <a:p>
            <a:pPr marL="0" marR="0" lvl="0" indent="0" algn="ctr" rtl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atmosphérique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34800" y="1787400"/>
            <a:ext cx="4061159" cy="45212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necteur droit 8"/>
          <p:cNvSpPr/>
          <p:nvPr/>
        </p:nvSpPr>
        <p:spPr>
          <a:xfrm flipV="1">
            <a:off x="6800760" y="1681200"/>
            <a:ext cx="46080" cy="3354480"/>
          </a:xfrm>
          <a:prstGeom prst="line">
            <a:avLst/>
          </a:prstGeom>
          <a:noFill/>
          <a:ln w="54720">
            <a:solidFill>
              <a:srgbClr val="000000"/>
            </a:solidFill>
            <a:custDash>
              <a:ds d="100000" sp="100000"/>
            </a:custDash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6994439" y="5608800"/>
            <a:ext cx="11160" cy="606240"/>
          </a:xfrm>
          <a:prstGeom prst="line">
            <a:avLst/>
          </a:prstGeom>
          <a:noFill/>
          <a:ln w="54720">
            <a:solidFill>
              <a:srgbClr val="000000"/>
            </a:solidFill>
            <a:custDash>
              <a:ds d="100000" sp="100000"/>
            </a:custDash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1" name="Connecteur droit 10"/>
          <p:cNvSpPr/>
          <p:nvPr/>
        </p:nvSpPr>
        <p:spPr>
          <a:xfrm flipH="1" flipV="1">
            <a:off x="7200000" y="5580000"/>
            <a:ext cx="32400" cy="692279"/>
          </a:xfrm>
          <a:prstGeom prst="line">
            <a:avLst/>
          </a:prstGeom>
          <a:noFill/>
          <a:ln w="54720">
            <a:solidFill>
              <a:srgbClr val="000000"/>
            </a:solidFill>
            <a:custDash>
              <a:ds d="100000" sp="100000"/>
            </a:custDash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2" name="Connecteur droit 11"/>
          <p:cNvSpPr/>
          <p:nvPr/>
        </p:nvSpPr>
        <p:spPr>
          <a:xfrm flipH="1" flipV="1">
            <a:off x="6983999" y="5004000"/>
            <a:ext cx="20161" cy="624239"/>
          </a:xfrm>
          <a:prstGeom prst="line">
            <a:avLst/>
          </a:prstGeom>
          <a:noFill/>
          <a:ln w="54720">
            <a:solidFill>
              <a:srgbClr val="000000"/>
            </a:solidFill>
            <a:custDash>
              <a:ds d="100000" sp="100000"/>
            </a:custDash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3" name="Connecteur droit 12"/>
          <p:cNvSpPr/>
          <p:nvPr/>
        </p:nvSpPr>
        <p:spPr>
          <a:xfrm>
            <a:off x="6810480" y="4991040"/>
            <a:ext cx="11159" cy="617760"/>
          </a:xfrm>
          <a:prstGeom prst="line">
            <a:avLst/>
          </a:prstGeom>
          <a:noFill/>
          <a:ln w="54720">
            <a:solidFill>
              <a:srgbClr val="000000"/>
            </a:solidFill>
            <a:custDash>
              <a:ds d="100000" sp="100000"/>
            </a:custDash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4" name="Forme libre 13"/>
          <p:cNvSpPr/>
          <p:nvPr/>
        </p:nvSpPr>
        <p:spPr>
          <a:xfrm>
            <a:off x="6372360" y="6294599"/>
            <a:ext cx="1336680" cy="711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Absorption</a:t>
            </a:r>
          </a:p>
          <a:p>
            <a:pPr marL="0" marR="0" lvl="0" indent="0" algn="ctr" rtl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H</a:t>
            </a:r>
            <a:r>
              <a:rPr lang="en-GB" sz="1800" b="0" i="0" u="none" strike="noStrike" baseline="-33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2</a:t>
            </a: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O</a:t>
            </a:r>
          </a:p>
        </p:txBody>
      </p:sp>
      <p:sp>
        <p:nvSpPr>
          <p:cNvPr id="15" name="Connecteur droit 14"/>
          <p:cNvSpPr/>
          <p:nvPr/>
        </p:nvSpPr>
        <p:spPr>
          <a:xfrm flipV="1">
            <a:off x="9564840" y="1755360"/>
            <a:ext cx="34920" cy="2390760"/>
          </a:xfrm>
          <a:prstGeom prst="line">
            <a:avLst/>
          </a:prstGeom>
          <a:noFill/>
          <a:ln w="54720">
            <a:solidFill>
              <a:srgbClr val="00FF00"/>
            </a:solidFill>
            <a:custDash>
              <a:ds d="100000" sp="100000"/>
            </a:custDash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6" name="Forme libre 15"/>
          <p:cNvSpPr/>
          <p:nvPr/>
        </p:nvSpPr>
        <p:spPr>
          <a:xfrm>
            <a:off x="9290160" y="6346800"/>
            <a:ext cx="1334880" cy="711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Absorption</a:t>
            </a:r>
          </a:p>
          <a:p>
            <a:pPr marL="0" marR="0" lvl="0" indent="0" algn="ctr" rtl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2xCO</a:t>
            </a:r>
            <a:r>
              <a:rPr lang="en-GB" sz="1800" b="0" i="0" u="none" strike="noStrike" baseline="-33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2</a:t>
            </a:r>
          </a:p>
        </p:txBody>
      </p:sp>
      <p:sp>
        <p:nvSpPr>
          <p:cNvPr id="17" name="Connecteur droit 16"/>
          <p:cNvSpPr/>
          <p:nvPr/>
        </p:nvSpPr>
        <p:spPr>
          <a:xfrm flipV="1">
            <a:off x="8126280" y="1684080"/>
            <a:ext cx="34920" cy="2390760"/>
          </a:xfrm>
          <a:prstGeom prst="line">
            <a:avLst/>
          </a:prstGeom>
          <a:noFill/>
          <a:ln w="54720">
            <a:solidFill>
              <a:srgbClr val="000000"/>
            </a:solidFill>
            <a:custDash>
              <a:ds d="100000" sp="100000"/>
            </a:custDash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8" name="Connecteur droit 17"/>
          <p:cNvSpPr/>
          <p:nvPr/>
        </p:nvSpPr>
        <p:spPr>
          <a:xfrm>
            <a:off x="8626319" y="5641920"/>
            <a:ext cx="11161" cy="606600"/>
          </a:xfrm>
          <a:prstGeom prst="line">
            <a:avLst/>
          </a:prstGeom>
          <a:noFill/>
          <a:ln w="54720">
            <a:solidFill>
              <a:srgbClr val="000000"/>
            </a:solidFill>
            <a:custDash>
              <a:ds d="100000" sp="100000"/>
            </a:custDash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9" name="Connecteur droit 18"/>
          <p:cNvSpPr/>
          <p:nvPr/>
        </p:nvSpPr>
        <p:spPr>
          <a:xfrm flipH="1" flipV="1">
            <a:off x="8820000" y="5580000"/>
            <a:ext cx="44280" cy="725040"/>
          </a:xfrm>
          <a:prstGeom prst="line">
            <a:avLst/>
          </a:prstGeom>
          <a:noFill/>
          <a:ln w="54720">
            <a:solidFill>
              <a:srgbClr val="000000"/>
            </a:solidFill>
            <a:custDash>
              <a:ds d="100000" sp="100000"/>
            </a:custDash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0" name="Connecteur droit 19"/>
          <p:cNvSpPr/>
          <p:nvPr/>
        </p:nvSpPr>
        <p:spPr>
          <a:xfrm flipH="1" flipV="1">
            <a:off x="8640000" y="5040000"/>
            <a:ext cx="30599" cy="657000"/>
          </a:xfrm>
          <a:prstGeom prst="line">
            <a:avLst/>
          </a:prstGeom>
          <a:noFill/>
          <a:ln w="54720">
            <a:solidFill>
              <a:srgbClr val="000000"/>
            </a:solidFill>
            <a:custDash>
              <a:ds d="100000" sp="100000"/>
            </a:custDash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1" name="Connecteur droit 20"/>
          <p:cNvSpPr/>
          <p:nvPr/>
        </p:nvSpPr>
        <p:spPr>
          <a:xfrm>
            <a:off x="8421840" y="5095800"/>
            <a:ext cx="29880" cy="546120"/>
          </a:xfrm>
          <a:prstGeom prst="line">
            <a:avLst/>
          </a:prstGeom>
          <a:noFill/>
          <a:ln w="54720">
            <a:solidFill>
              <a:srgbClr val="000000"/>
            </a:solidFill>
            <a:custDash>
              <a:ds d="100000" sp="100000"/>
            </a:custDash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2" name="Forme libre 21"/>
          <p:cNvSpPr/>
          <p:nvPr/>
        </p:nvSpPr>
        <p:spPr>
          <a:xfrm>
            <a:off x="7683480" y="6348240"/>
            <a:ext cx="1590840" cy="711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Absorption</a:t>
            </a:r>
          </a:p>
          <a:p>
            <a:pPr marL="0" marR="0" lvl="0" indent="0" algn="ctr" rtl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CO</a:t>
            </a:r>
            <a:r>
              <a:rPr lang="en-GB" sz="1800" b="0" i="0" u="none" strike="noStrike" baseline="-33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2</a:t>
            </a:r>
          </a:p>
        </p:txBody>
      </p:sp>
      <p:sp>
        <p:nvSpPr>
          <p:cNvPr id="23" name="Connecteur droit 22"/>
          <p:cNvSpPr/>
          <p:nvPr/>
        </p:nvSpPr>
        <p:spPr>
          <a:xfrm flipH="1" flipV="1">
            <a:off x="8243999" y="4031999"/>
            <a:ext cx="36001" cy="468001"/>
          </a:xfrm>
          <a:prstGeom prst="line">
            <a:avLst/>
          </a:prstGeom>
          <a:noFill/>
          <a:ln w="54720">
            <a:solidFill>
              <a:srgbClr val="000000"/>
            </a:solidFill>
            <a:custDash>
              <a:ds d="100000" sp="100000"/>
            </a:custDash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4" name="Connecteur droit 23"/>
          <p:cNvSpPr/>
          <p:nvPr/>
        </p:nvSpPr>
        <p:spPr>
          <a:xfrm>
            <a:off x="8121600" y="4041719"/>
            <a:ext cx="4680" cy="511200"/>
          </a:xfrm>
          <a:prstGeom prst="line">
            <a:avLst/>
          </a:prstGeom>
          <a:noFill/>
          <a:ln w="54720">
            <a:solidFill>
              <a:srgbClr val="000000"/>
            </a:solidFill>
            <a:custDash>
              <a:ds d="100000" sp="100000"/>
            </a:custDash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5" name="Connecteur droit 24"/>
          <p:cNvSpPr/>
          <p:nvPr/>
        </p:nvSpPr>
        <p:spPr>
          <a:xfrm flipH="1" flipV="1">
            <a:off x="8460000" y="4500000"/>
            <a:ext cx="7560" cy="641880"/>
          </a:xfrm>
          <a:prstGeom prst="line">
            <a:avLst/>
          </a:prstGeom>
          <a:noFill/>
          <a:ln w="54720">
            <a:solidFill>
              <a:srgbClr val="000000"/>
            </a:solidFill>
            <a:custDash>
              <a:ds d="100000" sp="100000"/>
            </a:custDash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6" name="Connecteur droit 25"/>
          <p:cNvSpPr/>
          <p:nvPr/>
        </p:nvSpPr>
        <p:spPr>
          <a:xfrm>
            <a:off x="8269200" y="4541760"/>
            <a:ext cx="20879" cy="544680"/>
          </a:xfrm>
          <a:prstGeom prst="line">
            <a:avLst/>
          </a:prstGeom>
          <a:noFill/>
          <a:ln w="54720">
            <a:solidFill>
              <a:srgbClr val="000000"/>
            </a:solidFill>
            <a:custDash>
              <a:ds d="100000" sp="100000"/>
            </a:custDash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7" name="Connecteur droit 26"/>
          <p:cNvSpPr/>
          <p:nvPr/>
        </p:nvSpPr>
        <p:spPr>
          <a:xfrm flipV="1">
            <a:off x="9309240" y="1757160"/>
            <a:ext cx="39600" cy="1928519"/>
          </a:xfrm>
          <a:prstGeom prst="line">
            <a:avLst/>
          </a:prstGeom>
          <a:noFill/>
          <a:ln w="54720">
            <a:solidFill>
              <a:srgbClr val="000000"/>
            </a:solidFill>
            <a:custDash>
              <a:ds d="100000" sp="100000"/>
            </a:custDash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8" name="Connecteur droit 27"/>
          <p:cNvSpPr/>
          <p:nvPr/>
        </p:nvSpPr>
        <p:spPr>
          <a:xfrm>
            <a:off x="9299520" y="3654360"/>
            <a:ext cx="4680" cy="511200"/>
          </a:xfrm>
          <a:prstGeom prst="line">
            <a:avLst/>
          </a:prstGeom>
          <a:noFill/>
          <a:ln w="54720">
            <a:solidFill>
              <a:srgbClr val="000000"/>
            </a:solidFill>
            <a:custDash>
              <a:ds d="100000" sp="100000"/>
            </a:custDash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9" name="Connecteur droit 28"/>
          <p:cNvSpPr/>
          <p:nvPr/>
        </p:nvSpPr>
        <p:spPr>
          <a:xfrm flipV="1">
            <a:off x="9559800" y="3584160"/>
            <a:ext cx="14400" cy="552600"/>
          </a:xfrm>
          <a:prstGeom prst="line">
            <a:avLst/>
          </a:prstGeom>
          <a:noFill/>
          <a:ln w="54720">
            <a:solidFill>
              <a:srgbClr val="000000"/>
            </a:solidFill>
            <a:custDash>
              <a:ds d="100000" sp="100000"/>
            </a:custDash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0" name="Connecteur droit 29"/>
          <p:cNvSpPr/>
          <p:nvPr/>
        </p:nvSpPr>
        <p:spPr>
          <a:xfrm>
            <a:off x="2305080" y="4991040"/>
            <a:ext cx="5251319" cy="4680"/>
          </a:xfrm>
          <a:prstGeom prst="line">
            <a:avLst/>
          </a:prstGeom>
          <a:noFill/>
          <a:ln w="9360">
            <a:solidFill>
              <a:srgbClr val="000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1" name="Connecteur droit 30"/>
          <p:cNvSpPr/>
          <p:nvPr/>
        </p:nvSpPr>
        <p:spPr>
          <a:xfrm>
            <a:off x="1528920" y="4013279"/>
            <a:ext cx="6943680" cy="1441"/>
          </a:xfrm>
          <a:prstGeom prst="line">
            <a:avLst/>
          </a:prstGeom>
          <a:noFill/>
          <a:ln w="9360">
            <a:solidFill>
              <a:srgbClr val="000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2" name="Connecteur droit 31"/>
          <p:cNvSpPr/>
          <p:nvPr/>
        </p:nvSpPr>
        <p:spPr>
          <a:xfrm>
            <a:off x="1141560" y="3641760"/>
            <a:ext cx="8635680" cy="1439"/>
          </a:xfrm>
          <a:prstGeom prst="line">
            <a:avLst/>
          </a:prstGeom>
          <a:noFill/>
          <a:ln w="9360">
            <a:solidFill>
              <a:srgbClr val="000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3" name="Forme libre 32"/>
          <p:cNvSpPr/>
          <p:nvPr/>
        </p:nvSpPr>
        <p:spPr>
          <a:xfrm>
            <a:off x="3670200" y="6299279"/>
            <a:ext cx="1224000" cy="317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Température</a:t>
            </a:r>
          </a:p>
        </p:txBody>
      </p:sp>
      <p:sp>
        <p:nvSpPr>
          <p:cNvPr id="34" name="Forme libre 33"/>
          <p:cNvSpPr/>
          <p:nvPr/>
        </p:nvSpPr>
        <p:spPr>
          <a:xfrm rot="5400000">
            <a:off x="-702360" y="2999520"/>
            <a:ext cx="1224000" cy="317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Altitude</a:t>
            </a:r>
          </a:p>
        </p:txBody>
      </p:sp>
      <p:sp>
        <p:nvSpPr>
          <p:cNvPr id="35" name="Connecteur droit 34"/>
          <p:cNvSpPr/>
          <p:nvPr/>
        </p:nvSpPr>
        <p:spPr>
          <a:xfrm>
            <a:off x="2529000" y="4718160"/>
            <a:ext cx="1440" cy="1726919"/>
          </a:xfrm>
          <a:prstGeom prst="line">
            <a:avLst/>
          </a:prstGeom>
          <a:noFill/>
          <a:ln w="9360">
            <a:solidFill>
              <a:srgbClr val="000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6" name="Connecteur droit 35"/>
          <p:cNvSpPr/>
          <p:nvPr/>
        </p:nvSpPr>
        <p:spPr>
          <a:xfrm>
            <a:off x="1662119" y="3922560"/>
            <a:ext cx="1440" cy="2438640"/>
          </a:xfrm>
          <a:prstGeom prst="line">
            <a:avLst/>
          </a:prstGeom>
          <a:noFill/>
          <a:ln w="9360">
            <a:solidFill>
              <a:srgbClr val="000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7" name="Connecteur droit 36"/>
          <p:cNvSpPr/>
          <p:nvPr/>
        </p:nvSpPr>
        <p:spPr>
          <a:xfrm>
            <a:off x="1336680" y="3441600"/>
            <a:ext cx="1440" cy="2981520"/>
          </a:xfrm>
          <a:prstGeom prst="line">
            <a:avLst/>
          </a:prstGeom>
          <a:noFill/>
          <a:ln w="9360">
            <a:solidFill>
              <a:srgbClr val="000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8" name="Forme libre 37"/>
          <p:cNvSpPr/>
          <p:nvPr/>
        </p:nvSpPr>
        <p:spPr>
          <a:xfrm>
            <a:off x="406440" y="23040"/>
            <a:ext cx="9499680" cy="9489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3600" b="1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msmincho" pitchFamily="2"/>
                <a:cs typeface="msmincho" pitchFamily="2"/>
              </a:rPr>
              <a:t>Effet de serre dans une atmosphère.</a:t>
            </a:r>
          </a:p>
        </p:txBody>
      </p:sp>
      <p:sp>
        <p:nvSpPr>
          <p:cNvPr id="39" name="Connecteur droit 38"/>
          <p:cNvSpPr/>
          <p:nvPr/>
        </p:nvSpPr>
        <p:spPr>
          <a:xfrm>
            <a:off x="3600000" y="6120000"/>
            <a:ext cx="10440" cy="613440"/>
          </a:xfrm>
          <a:prstGeom prst="line">
            <a:avLst/>
          </a:prstGeom>
          <a:noFill/>
          <a:ln w="9360">
            <a:solidFill>
              <a:srgbClr val="000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0" name="Connecteur droit 39"/>
          <p:cNvSpPr/>
          <p:nvPr/>
        </p:nvSpPr>
        <p:spPr>
          <a:xfrm>
            <a:off x="10102680" y="5641920"/>
            <a:ext cx="11160" cy="606600"/>
          </a:xfrm>
          <a:prstGeom prst="line">
            <a:avLst/>
          </a:prstGeom>
          <a:noFill/>
          <a:ln w="54720">
            <a:solidFill>
              <a:srgbClr val="000000"/>
            </a:solidFill>
            <a:custDash>
              <a:ds d="100000" sp="100000"/>
            </a:custDash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1" name="Connecteur droit 40"/>
          <p:cNvSpPr/>
          <p:nvPr/>
        </p:nvSpPr>
        <p:spPr>
          <a:xfrm flipH="1" flipV="1">
            <a:off x="10296360" y="5580000"/>
            <a:ext cx="44280" cy="725040"/>
          </a:xfrm>
          <a:prstGeom prst="line">
            <a:avLst/>
          </a:prstGeom>
          <a:noFill/>
          <a:ln w="54720">
            <a:solidFill>
              <a:srgbClr val="000000"/>
            </a:solidFill>
            <a:custDash>
              <a:ds d="100000" sp="100000"/>
            </a:custDash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2" name="Connecteur droit 41"/>
          <p:cNvSpPr/>
          <p:nvPr/>
        </p:nvSpPr>
        <p:spPr>
          <a:xfrm flipH="1" flipV="1">
            <a:off x="10116360" y="5040000"/>
            <a:ext cx="30600" cy="657000"/>
          </a:xfrm>
          <a:prstGeom prst="line">
            <a:avLst/>
          </a:prstGeom>
          <a:noFill/>
          <a:ln w="54720">
            <a:solidFill>
              <a:srgbClr val="000000"/>
            </a:solidFill>
            <a:custDash>
              <a:ds d="100000" sp="100000"/>
            </a:custDash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3" name="Connecteur droit 42"/>
          <p:cNvSpPr/>
          <p:nvPr/>
        </p:nvSpPr>
        <p:spPr>
          <a:xfrm>
            <a:off x="9898200" y="5095800"/>
            <a:ext cx="29880" cy="546120"/>
          </a:xfrm>
          <a:prstGeom prst="line">
            <a:avLst/>
          </a:prstGeom>
          <a:noFill/>
          <a:ln w="54720">
            <a:solidFill>
              <a:srgbClr val="000000"/>
            </a:solidFill>
            <a:custDash>
              <a:ds d="100000" sp="100000"/>
            </a:custDash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4" name="Connecteur droit 43"/>
          <p:cNvSpPr/>
          <p:nvPr/>
        </p:nvSpPr>
        <p:spPr>
          <a:xfrm flipH="1" flipV="1">
            <a:off x="9720360" y="4031999"/>
            <a:ext cx="36000" cy="468001"/>
          </a:xfrm>
          <a:prstGeom prst="line">
            <a:avLst/>
          </a:prstGeom>
          <a:noFill/>
          <a:ln w="54720">
            <a:solidFill>
              <a:srgbClr val="000000"/>
            </a:solidFill>
            <a:custDash>
              <a:ds d="100000" sp="100000"/>
            </a:custDash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5" name="Connecteur droit 44"/>
          <p:cNvSpPr/>
          <p:nvPr/>
        </p:nvSpPr>
        <p:spPr>
          <a:xfrm>
            <a:off x="9597960" y="4041719"/>
            <a:ext cx="4680" cy="511200"/>
          </a:xfrm>
          <a:prstGeom prst="line">
            <a:avLst/>
          </a:prstGeom>
          <a:noFill/>
          <a:ln w="54720">
            <a:solidFill>
              <a:srgbClr val="000000"/>
            </a:solidFill>
            <a:custDash>
              <a:ds d="100000" sp="100000"/>
            </a:custDash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6" name="Connecteur droit 45"/>
          <p:cNvSpPr/>
          <p:nvPr/>
        </p:nvSpPr>
        <p:spPr>
          <a:xfrm flipH="1" flipV="1">
            <a:off x="9936360" y="4500000"/>
            <a:ext cx="7560" cy="641880"/>
          </a:xfrm>
          <a:prstGeom prst="line">
            <a:avLst/>
          </a:prstGeom>
          <a:noFill/>
          <a:ln w="54720">
            <a:solidFill>
              <a:srgbClr val="000000"/>
            </a:solidFill>
            <a:custDash>
              <a:ds d="100000" sp="100000"/>
            </a:custDash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7" name="Connecteur droit 46"/>
          <p:cNvSpPr/>
          <p:nvPr/>
        </p:nvSpPr>
        <p:spPr>
          <a:xfrm>
            <a:off x="9745560" y="4541760"/>
            <a:ext cx="20880" cy="544680"/>
          </a:xfrm>
          <a:prstGeom prst="line">
            <a:avLst/>
          </a:prstGeom>
          <a:noFill/>
          <a:ln w="54720">
            <a:solidFill>
              <a:srgbClr val="000000"/>
            </a:solidFill>
            <a:custDash>
              <a:ds d="100000" sp="100000"/>
            </a:custDash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b="54963"/>
          <a:stretch>
            <a:fillRect/>
          </a:stretch>
        </p:blipFill>
        <p:spPr>
          <a:xfrm>
            <a:off x="6386040" y="2701800"/>
            <a:ext cx="4155479" cy="3289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23000" y="1333440"/>
            <a:ext cx="5599080" cy="29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b="35495"/>
          <a:stretch>
            <a:fillRect/>
          </a:stretch>
        </p:blipFill>
        <p:spPr>
          <a:xfrm>
            <a:off x="619200" y="4238640"/>
            <a:ext cx="5736240" cy="3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5015" t="10011" r="10019" b="45031"/>
          <a:stretch>
            <a:fillRect/>
          </a:stretch>
        </p:blipFill>
        <p:spPr>
          <a:xfrm>
            <a:off x="529200" y="5068440"/>
            <a:ext cx="5492880" cy="24713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rme libre 5"/>
          <p:cNvSpPr/>
          <p:nvPr/>
        </p:nvSpPr>
        <p:spPr>
          <a:xfrm>
            <a:off x="406440" y="23040"/>
            <a:ext cx="9499680" cy="9489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fr-FR" sz="3200"/>
            </a:pPr>
            <a:r>
              <a:rPr lang="fr-FR" sz="3200" b="1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msmincho" pitchFamily="2"/>
                <a:cs typeface="msmincho" pitchFamily="2"/>
              </a:rPr>
              <a:t>Rayonnement émis par la terre et l'atmosphère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90440" y="810719"/>
            <a:ext cx="6826319" cy="50939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fr-FR" sz="2200"/>
            </a:pPr>
            <a:r>
              <a:rPr lang="fr-FR" sz="22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Spectre infra-rouge observé par satellite</a:t>
            </a:r>
            <a:r>
              <a:rPr lang="fr-FR" sz="2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(méditerranée)</a:t>
            </a:r>
          </a:p>
        </p:txBody>
      </p:sp>
      <p:sp>
        <p:nvSpPr>
          <p:cNvPr id="8" name="ZoneTexte 7"/>
          <p:cNvSpPr txBox="1"/>
          <p:nvPr/>
        </p:nvSpPr>
        <p:spPr>
          <a:xfrm rot="5400000">
            <a:off x="-1882800" y="5745241"/>
            <a:ext cx="3273480" cy="44243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fr-FR" sz="2000"/>
            </a:pP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mW.m</a:t>
            </a:r>
            <a:r>
              <a:rPr lang="fr-FR" sz="2000" b="0" i="0" u="none" strike="noStrike" baseline="30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-2</a:t>
            </a: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.sr</a:t>
            </a:r>
            <a:r>
              <a:rPr lang="fr-FR" sz="2000" b="0" i="0" u="none" strike="noStrike" baseline="30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-1</a:t>
            </a: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.(cm</a:t>
            </a:r>
            <a:r>
              <a:rPr lang="fr-FR" sz="2000" b="0" i="0" u="none" strike="noStrike" baseline="30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-1</a:t>
            </a:r>
            <a:r>
              <a:rPr lang="fr-FR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)</a:t>
            </a:r>
            <a:r>
              <a:rPr lang="fr-FR" sz="2000" b="0" i="0" u="none" strike="noStrike" baseline="30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-1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35040" y="4770720"/>
            <a:ext cx="5461200" cy="50939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fr-FR" sz="2200" b="1"/>
            </a:pPr>
            <a:r>
              <a:rPr lang="fr-FR" sz="22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Spectre d'absorption de l'atmopshère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221200" y="4348800"/>
            <a:ext cx="3048120" cy="44243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2000"/>
            </a:pPr>
            <a:r>
              <a: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nombre d'onde (cm-1)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417000" y="1887120"/>
            <a:ext cx="3917160" cy="92843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fr-FR" sz="2200" b="1"/>
            </a:pPr>
            <a:r>
              <a:rPr lang="fr-FR" sz="22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Profil verticaux de température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318119" y="5965200"/>
            <a:ext cx="577440" cy="49680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2000"/>
            </a:pPr>
            <a:r>
              <a: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O</a:t>
            </a:r>
            <a:r>
              <a:rPr lang="en-US" sz="20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3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789440" y="6602040"/>
            <a:ext cx="774000" cy="49680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>
            <a:spAutoFit/>
          </a:bodyPr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2000"/>
            </a:pPr>
            <a:r>
              <a: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CH</a:t>
            </a:r>
            <a:r>
              <a:rPr lang="en-US" sz="20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27200" y="71280"/>
            <a:ext cx="5122799" cy="73090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re 2"/>
          <p:cNvSpPr txBox="1">
            <a:spLocks noGrp="1"/>
          </p:cNvSpPr>
          <p:nvPr>
            <p:ph type="title" idx="4294967295"/>
          </p:nvPr>
        </p:nvSpPr>
        <p:spPr>
          <a:xfrm>
            <a:off x="785880" y="70920"/>
            <a:ext cx="9128160" cy="940319"/>
          </a:xfrm>
          <a:solidFill>
            <a:srgbClr val="FFFFFF"/>
          </a:solidFill>
        </p:spPr>
        <p:txBody>
          <a:bodyPr wrap="none" anchorCtr="0">
            <a:spAutoFit/>
          </a:bodyPr>
          <a:lstStyle/>
          <a:p>
            <a:pPr lvl="0">
              <a:lnSpc>
                <a:spcPct val="94000"/>
              </a:lnSpc>
            </a:pPr>
            <a:r>
              <a:rPr lang="fr-FR">
                <a:solidFill>
                  <a:srgbClr val="3333CC"/>
                </a:solidFill>
              </a:rPr>
              <a:t>Profil vertical de l'atmosphère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304920" y="179280"/>
            <a:ext cx="10153440" cy="866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4400" b="0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Flux sortant</a:t>
            </a:r>
          </a:p>
        </p:txBody>
      </p:sp>
      <p:sp>
        <p:nvSpPr>
          <p:cNvPr id="3" name="Connecteur droit 2"/>
          <p:cNvSpPr/>
          <p:nvPr/>
        </p:nvSpPr>
        <p:spPr>
          <a:xfrm>
            <a:off x="0" y="4572000"/>
            <a:ext cx="10691640" cy="1440"/>
          </a:xfrm>
          <a:prstGeom prst="line">
            <a:avLst/>
          </a:prstGeom>
          <a:noFill/>
          <a:ln w="9360">
            <a:solidFill>
              <a:srgbClr val="FFFFFF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" name="Connecteur droit 3"/>
          <p:cNvSpPr/>
          <p:nvPr/>
        </p:nvSpPr>
        <p:spPr>
          <a:xfrm>
            <a:off x="0" y="2987640"/>
            <a:ext cx="10691640" cy="1800"/>
          </a:xfrm>
          <a:prstGeom prst="line">
            <a:avLst/>
          </a:prstGeom>
          <a:noFill/>
          <a:ln w="9360">
            <a:solidFill>
              <a:srgbClr val="FFFFFF"/>
            </a:solidFill>
            <a:custDash>
              <a:ds d="4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8442360" y="6869160"/>
            <a:ext cx="1728719" cy="411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1123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©</a:t>
            </a: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EUMETSAT</a:t>
            </a:r>
          </a:p>
        </p:txBody>
      </p:sp>
      <p:pic>
        <p:nvPicPr>
          <p:cNvPr id="6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562720" y="1690560"/>
            <a:ext cx="5040360" cy="50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44360" y="1647720"/>
            <a:ext cx="5345280" cy="53452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orme libre 7"/>
          <p:cNvSpPr/>
          <p:nvPr/>
        </p:nvSpPr>
        <p:spPr>
          <a:xfrm>
            <a:off x="5994360" y="1042919"/>
            <a:ext cx="4392720" cy="516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Canal vapeur d’eau de Météosat</a:t>
            </a:r>
          </a:p>
        </p:txBody>
      </p:sp>
      <p:sp>
        <p:nvSpPr>
          <p:cNvPr id="9" name="Forme libre 8"/>
          <p:cNvSpPr/>
          <p:nvPr/>
        </p:nvSpPr>
        <p:spPr>
          <a:xfrm>
            <a:off x="593640" y="1042919"/>
            <a:ext cx="4392720" cy="516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Canal visible de Météosat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054240" y="1440000"/>
            <a:ext cx="5456520" cy="55623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rme libre 2"/>
          <p:cNvSpPr/>
          <p:nvPr/>
        </p:nvSpPr>
        <p:spPr>
          <a:xfrm>
            <a:off x="3213360" y="244440"/>
            <a:ext cx="5336280" cy="10148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Bitstream Vera Sans" pitchFamily="34"/>
                <a:ea typeface="Lucida Sans" pitchFamily="2"/>
                <a:cs typeface="Lucida Sans" pitchFamily="2"/>
              </a:rPr>
              <a:t>Flux infra-rouge sortant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Bitstream Vera Sans" pitchFamily="34"/>
                <a:ea typeface="Lucida Sans" pitchFamily="2"/>
                <a:cs typeface="Lucida Sans" pitchFamily="2"/>
              </a:rPr>
              <a:t>Sommet de l'atmosphère</a:t>
            </a:r>
          </a:p>
        </p:txBody>
      </p:sp>
      <p:sp>
        <p:nvSpPr>
          <p:cNvPr id="4" name="Forme libre 3"/>
          <p:cNvSpPr/>
          <p:nvPr/>
        </p:nvSpPr>
        <p:spPr>
          <a:xfrm>
            <a:off x="649800" y="3600360"/>
            <a:ext cx="2363039" cy="16081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Bitstream Vera Sans" pitchFamily="34"/>
                <a:ea typeface="Lucida Sans" pitchFamily="2"/>
                <a:cs typeface="Lucida Sans" pitchFamily="2"/>
              </a:rPr>
              <a:t>Flux = </a:t>
            </a:r>
            <a:r>
              <a:rPr lang="en-GB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Symbol" pitchFamily="18"/>
                <a:ea typeface="Lucida Sans" pitchFamily="2"/>
                <a:cs typeface="Lucida Sans" pitchFamily="2"/>
              </a:rPr>
              <a:t></a:t>
            </a:r>
            <a:r>
              <a:rPr lang="en-GB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Bitstream Vera Sans" pitchFamily="34"/>
                <a:ea typeface="Lucida Sans" pitchFamily="2"/>
                <a:cs typeface="Lucida Sans" pitchFamily="2"/>
              </a:rPr>
              <a:t>T</a:t>
            </a:r>
            <a:r>
              <a:rPr lang="en-GB" sz="3200" b="0" i="0" u="none" strike="noStrike" baseline="33000">
                <a:ln>
                  <a:noFill/>
                </a:ln>
                <a:solidFill>
                  <a:srgbClr val="000000"/>
                </a:solidFill>
                <a:latin typeface="Bitstream Vera Sans" pitchFamily="34"/>
                <a:ea typeface="Lucida Sans" pitchFamily="2"/>
                <a:cs typeface="Lucida Sans" pitchFamily="2"/>
              </a:rPr>
              <a:t>4</a:t>
            </a: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32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  <a:p>
            <a:pPr marL="0" marR="0" lvl="0" indent="0" algn="l" rtl="0" hangingPunct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Bitstream Vera Sans" pitchFamily="34"/>
                <a:ea typeface="Lucida Sans" pitchFamily="2"/>
                <a:cs typeface="Lucida Sans" pitchFamily="2"/>
              </a:rPr>
              <a:t>T émission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304920" y="324000"/>
            <a:ext cx="10153440" cy="781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224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6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Plan</a:t>
            </a:r>
          </a:p>
        </p:txBody>
      </p:sp>
      <p:sp>
        <p:nvSpPr>
          <p:cNvPr id="3" name="Forme libre 2"/>
          <p:cNvSpPr/>
          <p:nvPr/>
        </p:nvSpPr>
        <p:spPr>
          <a:xfrm>
            <a:off x="692279" y="1111320"/>
            <a:ext cx="9621720" cy="5121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999999"/>
                </a:solidFill>
                <a:latin typeface="Times New Roman" pitchFamily="18"/>
                <a:ea typeface="Lucida Sans" pitchFamily="2"/>
                <a:cs typeface="Lucida Sans" pitchFamily="2"/>
              </a:rPr>
              <a:t> </a:t>
            </a:r>
            <a:r>
              <a:rPr lang="fr-FR" sz="2400" b="1" i="0" u="none" strike="noStrike" baseline="0">
                <a:ln>
                  <a:noFill/>
                </a:ln>
                <a:solidFill>
                  <a:srgbClr val="999999"/>
                </a:solidFill>
                <a:latin typeface="Times New Roman" pitchFamily="18"/>
                <a:ea typeface="Lucida Sans" pitchFamily="2"/>
                <a:cs typeface="Lucida Sans" pitchFamily="2"/>
              </a:rPr>
              <a:t>Bilan radiatif et </a:t>
            </a:r>
            <a:r>
              <a:rPr lang="en-GB" sz="2400" b="1" i="0" u="none" strike="noStrike" baseline="0">
                <a:ln>
                  <a:noFill/>
                </a:ln>
                <a:solidFill>
                  <a:srgbClr val="999999"/>
                </a:solidFill>
                <a:latin typeface="Times New Roman" pitchFamily="18"/>
                <a:ea typeface="Lucida Sans" pitchFamily="2"/>
                <a:cs typeface="Lucida Sans" pitchFamily="2"/>
              </a:rPr>
              <a:t>circulation générale atmosphérique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999999"/>
                </a:solidFill>
                <a:latin typeface="Times New Roman" pitchFamily="18"/>
                <a:ea typeface="Lucida Sans" pitchFamily="2"/>
                <a:cs typeface="Lucida Sans" pitchFamily="2"/>
              </a:rPr>
              <a:t>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1" i="0" u="none" strike="noStrike" baseline="0">
                <a:ln>
                  <a:noFill/>
                </a:ln>
                <a:solidFill>
                  <a:srgbClr val="999999"/>
                </a:solidFill>
                <a:latin typeface="Times New Roman" pitchFamily="18"/>
                <a:ea typeface="Lucida Sans" pitchFamily="2"/>
                <a:cs typeface="Lucida Sans" pitchFamily="2"/>
              </a:rPr>
              <a:t> Circulation atmosphérique et cycle de l'eau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2400" b="0" i="0" u="none" strike="noStrike" baseline="0">
              <a:ln>
                <a:noFill/>
              </a:ln>
              <a:solidFill>
                <a:srgbClr val="999999"/>
              </a:solidFill>
              <a:latin typeface="Times New Roman" pitchFamily="18"/>
              <a:ea typeface="Lucida Sans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999999"/>
                </a:solidFill>
                <a:latin typeface="Times New Roman" pitchFamily="18"/>
                <a:ea typeface="Lucida Sans" pitchFamily="2"/>
                <a:cs typeface="Lucida Sans" pitchFamily="2"/>
              </a:rPr>
              <a:t> </a:t>
            </a:r>
            <a:r>
              <a:rPr lang="en-GB" sz="2400" b="1" i="0" u="none" strike="noStrike" baseline="0">
                <a:ln>
                  <a:noFill/>
                </a:ln>
                <a:solidFill>
                  <a:srgbClr val="999999"/>
                </a:solidFill>
                <a:latin typeface="Times New Roman" pitchFamily="18"/>
                <a:ea typeface="Lucida Sans" pitchFamily="2"/>
                <a:cs typeface="Lucida Sans" pitchFamily="2"/>
              </a:rPr>
              <a:t>Echanges radiatifs et effet de serre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</a:t>
            </a:r>
            <a:r>
              <a:rPr lang="en-GB" sz="24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Modélisation du climat et estimation des changements climatiques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2400" b="1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4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</a:t>
            </a:r>
            <a:r>
              <a:rPr lang="fr-FR" sz="2400" b="1" i="0" u="none" strike="noStrike" baseline="0">
                <a:ln>
                  <a:noFill/>
                </a:ln>
                <a:solidFill>
                  <a:srgbClr val="999999"/>
                </a:solidFill>
                <a:latin typeface="Times New Roman" pitchFamily="18"/>
                <a:ea typeface="Lucida Sans" pitchFamily="2"/>
                <a:cs typeface="Lucida Sans" pitchFamily="2"/>
              </a:rPr>
              <a:t>Estimation des changements climatiques dus aux activités humaines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593640" y="178920"/>
            <a:ext cx="9128160" cy="1259280"/>
          </a:xfrm>
        </p:spPr>
        <p:txBody>
          <a:bodyPr wrap="none" anchorCtr="0">
            <a:spAutoFit/>
          </a:bodyPr>
          <a:lstStyle/>
          <a:p>
            <a:pPr lvl="0">
              <a:lnSpc>
                <a:spcPct val="94000"/>
              </a:lnSpc>
            </a:pPr>
            <a:r>
              <a:rPr lang="en-GB" sz="4000">
                <a:solidFill>
                  <a:srgbClr val="3333CC"/>
                </a:solidFill>
              </a:rPr>
              <a:t>Variation latitudinale de la température...</a:t>
            </a:r>
            <a:br>
              <a:rPr lang="en-GB" sz="4000">
                <a:solidFill>
                  <a:srgbClr val="3333CC"/>
                </a:solidFill>
              </a:rPr>
            </a:br>
            <a:r>
              <a:rPr lang="en-GB" sz="3200">
                <a:solidFill>
                  <a:srgbClr val="3333CC"/>
                </a:solidFill>
              </a:rPr>
              <a:t>sur Mars et sur Terre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8200" y="1568519"/>
            <a:ext cx="5935679" cy="49561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 3"/>
          <p:cNvSpPr/>
          <p:nvPr/>
        </p:nvSpPr>
        <p:spPr>
          <a:xfrm>
            <a:off x="6289560" y="2257560"/>
            <a:ext cx="4103640" cy="3378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Par rapport à la Terre, il y a sur Mars: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moins d'effet de serre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moins de tranport d'énergie équateur-poles (atmosphère plus fine)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=&gt; différences de température équateur-pole plus importante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836640" y="92880"/>
            <a:ext cx="9218520" cy="866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4400" b="0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Modélisation numérique 3D du climat</a:t>
            </a:r>
          </a:p>
        </p:txBody>
      </p:sp>
      <p:sp>
        <p:nvSpPr>
          <p:cNvPr id="3" name="Forme libre 2"/>
          <p:cNvSpPr/>
          <p:nvPr/>
        </p:nvSpPr>
        <p:spPr>
          <a:xfrm>
            <a:off x="355680" y="1306440"/>
            <a:ext cx="9640800" cy="3440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 pitchFamily="2"/>
              <a:buChar char="●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Modèles météorologiques / modèles climatiques</a:t>
            </a:r>
          </a:p>
          <a:p>
            <a:pPr marL="0" marR="0" lvl="0" indent="0" algn="l" rtl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 pitchFamily="2"/>
              <a:buChar char="●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Les différentes composantes d'un modèle climatique</a:t>
            </a:r>
          </a:p>
          <a:p>
            <a:pPr marL="0" marR="0" lvl="0" indent="0" algn="l" rtl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 pitchFamily="2"/>
              <a:buChar char="●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Comment et pourquoi développe-t-on un modèle climatique?</a:t>
            </a:r>
          </a:p>
          <a:p>
            <a:pPr marL="0" marR="0" lvl="0" indent="0" algn="l" rtl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 pitchFamily="2"/>
              <a:buChar char="●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Comment « tourne » un modèle?</a:t>
            </a:r>
          </a:p>
          <a:p>
            <a:pPr marL="0" marR="0" lvl="0" indent="0" algn="l" rtl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 pitchFamily="2"/>
              <a:buChar char="●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Quels sont les « forçages » de ces modèles?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54040" y="164160"/>
            <a:ext cx="9740880" cy="866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4400" b="0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Modélisation météorologique/climatique</a:t>
            </a:r>
          </a:p>
        </p:txBody>
      </p:sp>
      <p:sp>
        <p:nvSpPr>
          <p:cNvPr id="3" name="Forme libre 2"/>
          <p:cNvSpPr/>
          <p:nvPr/>
        </p:nvSpPr>
        <p:spPr>
          <a:xfrm>
            <a:off x="738359" y="1476360"/>
            <a:ext cx="9542160" cy="6083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 pitchFamily="2"/>
              <a:buChar char="●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</a:t>
            </a:r>
            <a:r>
              <a:rPr lang="en-GB" sz="2600" b="0" i="1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un objet d'étude commun, des objectifs d'étude différents</a:t>
            </a:r>
          </a:p>
          <a:p>
            <a:pPr marL="0" marR="0" lvl="2" indent="0" algn="l" rtl="0" hangingPunct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HG Mincho Light J" pitchFamily="2"/>
                <a:cs typeface="HG Mincho Light J" pitchFamily="2"/>
              </a:rPr>
              <a:t>m</a:t>
            </a:r>
            <a:r>
              <a:rPr lang="en-GB" sz="2600" b="0" i="0" u="none" strike="noStrike" baseline="0">
                <a:ln>
                  <a:noFill/>
                </a:ln>
                <a:solidFill>
                  <a:srgbClr val="000000"/>
                </a:solidFill>
                <a:latin typeface="Bitstream Charter" pitchFamily="18"/>
                <a:ea typeface="Bitstream Charter" pitchFamily="2"/>
                <a:cs typeface="Bitstream Charter" pitchFamily="2"/>
              </a:rPr>
              <a:t>ê</a:t>
            </a:r>
            <a:r>
              <a:rPr lang="en-GB" sz="2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HG Mincho Light J" pitchFamily="2"/>
                <a:cs typeface="HG Mincho Light J" pitchFamily="2"/>
              </a:rPr>
              <a:t>me outil de modélisation de base, mais avec des approximations différentes pour répondre à des objectifs différents:</a:t>
            </a:r>
          </a:p>
          <a:p>
            <a:pPr marL="847439" marR="0" lvl="3" indent="-212760" algn="l" rtl="0" hangingPunct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847439" algn="l"/>
                <a:tab pos="1296358" algn="l"/>
                <a:tab pos="1745638" algn="l"/>
                <a:tab pos="2194919" algn="l"/>
                <a:tab pos="2644199" algn="l"/>
                <a:tab pos="3093479" algn="l"/>
                <a:tab pos="3542759" algn="l"/>
                <a:tab pos="3992039" algn="l"/>
                <a:tab pos="4441319" algn="l"/>
                <a:tab pos="4890598" algn="l"/>
                <a:tab pos="5339879" algn="l"/>
                <a:tab pos="5789158" algn="l"/>
                <a:tab pos="6238439" algn="l"/>
                <a:tab pos="6687719" algn="l"/>
                <a:tab pos="7136999" algn="l"/>
                <a:tab pos="7586279" algn="l"/>
                <a:tab pos="8035559" algn="l"/>
                <a:tab pos="8484839" algn="l"/>
                <a:tab pos="8934118" algn="l"/>
                <a:tab pos="9383399" algn="l"/>
                <a:tab pos="9832679" algn="l"/>
              </a:tabLst>
            </a:pPr>
            <a:r>
              <a:rPr lang="en-GB" sz="2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HG Mincho Light J" pitchFamily="2"/>
                <a:cs typeface="HG Mincho Light J" pitchFamily="2"/>
              </a:rPr>
              <a:t>- météo: problème de prévisibilité, de définition d'état initial</a:t>
            </a:r>
          </a:p>
          <a:p>
            <a:pPr marL="847439" marR="0" lvl="3" indent="-212760" algn="l" rtl="0" hangingPunct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847439" algn="l"/>
                <a:tab pos="1296358" algn="l"/>
                <a:tab pos="1745638" algn="l"/>
                <a:tab pos="2194919" algn="l"/>
                <a:tab pos="2644199" algn="l"/>
                <a:tab pos="3093479" algn="l"/>
                <a:tab pos="3542759" algn="l"/>
                <a:tab pos="3992039" algn="l"/>
                <a:tab pos="4441319" algn="l"/>
                <a:tab pos="4890598" algn="l"/>
                <a:tab pos="5339879" algn="l"/>
                <a:tab pos="5789158" algn="l"/>
                <a:tab pos="6238439" algn="l"/>
                <a:tab pos="6687719" algn="l"/>
                <a:tab pos="7136999" algn="l"/>
                <a:tab pos="7586279" algn="l"/>
                <a:tab pos="8035559" algn="l"/>
                <a:tab pos="8484839" algn="l"/>
                <a:tab pos="8934118" algn="l"/>
                <a:tab pos="9383399" algn="l"/>
                <a:tab pos="9832679" algn="l"/>
              </a:tabLst>
            </a:pPr>
            <a:r>
              <a:rPr lang="en-GB" sz="2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HG Mincho Light J" pitchFamily="2"/>
                <a:cs typeface="HG Mincho Light J" pitchFamily="2"/>
              </a:rPr>
              <a:t>- climat: problème de solution « asymptotique », de sensibilité à des perturbations</a:t>
            </a:r>
          </a:p>
          <a:p>
            <a:pPr marL="0" marR="0" lvl="0" indent="0" algn="l" rtl="0" hangingPunct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 pitchFamily="2"/>
              <a:buChar char="●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</a:t>
            </a:r>
            <a:r>
              <a:rPr lang="en-GB" sz="2600" b="0" i="1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prévision météorologique / projection climatique</a:t>
            </a:r>
          </a:p>
          <a:p>
            <a:pPr marL="0" marR="0" lvl="0" indent="0" algn="l" rtl="0" hangingPunct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ou comment faire du climat quand on ne sait pas prévoir le temps à plus de quelques jours</a:t>
            </a:r>
          </a:p>
          <a:p>
            <a:pPr marL="0" marR="0" lvl="2" indent="0" algn="l" rtl="0" hangingPunct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HG Mincho Light J" pitchFamily="2"/>
                <a:cs typeface="HG Mincho Light J" pitchFamily="2"/>
              </a:rPr>
              <a:t>ex: variation  d'un jour à l'autre / variation d'une saison à l'autre</a:t>
            </a:r>
          </a:p>
          <a:p>
            <a:pPr marL="0" marR="0" lvl="2" indent="0" algn="l" rtl="0" hangingPunct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HG Mincho Light J" pitchFamily="2"/>
                <a:cs typeface="HG Mincho Light J" pitchFamily="2"/>
              </a:rPr>
              <a:t>hypothèse de base de la climatologie: le climat est une superposition  d'une composante déterministe et d'une composante purement aléatoire</a:t>
            </a:r>
          </a:p>
          <a:p>
            <a:pPr marL="0" marR="0" lvl="2" indent="0" algn="l" rtl="0" hangingPunct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26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HG Mincho Light J" pitchFamily="2"/>
              <a:cs typeface="HG Mincho Light J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1160" y="1933560"/>
            <a:ext cx="9859680" cy="5003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rme libre 2"/>
          <p:cNvSpPr/>
          <p:nvPr/>
        </p:nvSpPr>
        <p:spPr>
          <a:xfrm>
            <a:off x="7404120" y="7085160"/>
            <a:ext cx="3036960" cy="34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r" rtl="0" hangingPunct="1">
              <a:lnSpc>
                <a:spcPct val="180000"/>
              </a:lnSpc>
              <a:spcBef>
                <a:spcPts val="862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Source: S. Joussaume, 2000</a:t>
            </a:r>
          </a:p>
        </p:txBody>
      </p:sp>
      <p:sp>
        <p:nvSpPr>
          <p:cNvPr id="4" name="Forme libre 3"/>
          <p:cNvSpPr/>
          <p:nvPr/>
        </p:nvSpPr>
        <p:spPr>
          <a:xfrm>
            <a:off x="554040" y="103680"/>
            <a:ext cx="9740880" cy="1639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4400" b="0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Lucida Sans" pitchFamily="2"/>
                <a:cs typeface="Lucida Sans" pitchFamily="2"/>
              </a:rPr>
              <a:t>Les différentes composantes d'un modèle météorologique ou climatique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54040" y="103680"/>
            <a:ext cx="9740880" cy="1639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4400" b="0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Lucida Sans" pitchFamily="2"/>
                <a:cs typeface="Lucida Sans" pitchFamily="2"/>
              </a:rPr>
              <a:t>Les différentes composantes d'un modèle météorologique ou climatique</a:t>
            </a:r>
          </a:p>
        </p:txBody>
      </p:sp>
      <p:sp>
        <p:nvSpPr>
          <p:cNvPr id="3" name="Forme libre 2"/>
          <p:cNvSpPr/>
          <p:nvPr/>
        </p:nvSpPr>
        <p:spPr>
          <a:xfrm>
            <a:off x="738359" y="2015999"/>
            <a:ext cx="9542160" cy="5868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 pitchFamily="2"/>
              <a:buChar char="●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atmosphère (qqs heures à qqs années)</a:t>
            </a:r>
          </a:p>
          <a:p>
            <a:pPr marL="0" marR="0" lvl="0" indent="0" algn="l" rtl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 pitchFamily="2"/>
              <a:buChar char="●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surface continentale  (qqs heures à qqs années)</a:t>
            </a:r>
          </a:p>
          <a:p>
            <a:pPr marL="0" marR="0" lvl="0" indent="0" algn="l" rtl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 pitchFamily="2"/>
              <a:buChar char="●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océan superficiel et glace de mer (jour à qqs dizaine années)</a:t>
            </a:r>
          </a:p>
          <a:p>
            <a:pPr marL="0" marR="0" lvl="0" indent="0" algn="l" rtl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 pitchFamily="2"/>
              <a:buChar char="●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océan profond  (jour à qqs années)</a:t>
            </a:r>
          </a:p>
          <a:p>
            <a:pPr marL="0" marR="0" lvl="0" indent="0" algn="l" rtl="0" hangingPunct="1">
              <a:lnSpc>
                <a:spcPct val="102000"/>
              </a:lnSpc>
              <a:spcBef>
                <a:spcPts val="1137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600" b="0" i="1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Modèles météorologiques: </a:t>
            </a:r>
            <a:r>
              <a:rPr lang="en-GB" sz="2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atmosphère + surfaces continentales (+ océan superficiel</a:t>
            </a:r>
          </a:p>
          <a:p>
            <a:pPr marL="0" marR="0" lvl="0" indent="0" algn="l" rtl="0" hangingPunct="1">
              <a:lnSpc>
                <a:spcPct val="102000"/>
              </a:lnSpc>
              <a:spcBef>
                <a:spcPts val="1137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600" b="0" i="1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Modèles climatiques:</a:t>
            </a:r>
            <a:r>
              <a:rPr lang="en-GB" sz="2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atmosphère + surfaces continentales + océan + glace de mer + glacier</a:t>
            </a:r>
          </a:p>
          <a:p>
            <a:pPr marL="0" marR="0" lvl="0" indent="0" algn="l" rtl="0" hangingPunct="1">
              <a:lnSpc>
                <a:spcPct val="102000"/>
              </a:lnSpc>
              <a:spcBef>
                <a:spcPts val="1137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600" b="0" i="1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Modèles pour la prévision saisonnière: </a:t>
            </a:r>
            <a:r>
              <a:rPr lang="en-GB" sz="2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intermédiaire</a:t>
            </a:r>
          </a:p>
          <a:p>
            <a:pPr marL="0" marR="0" lvl="0" indent="0" algn="l" rtl="0" hangingPunct="1">
              <a:lnSpc>
                <a:spcPct val="102000"/>
              </a:lnSpc>
              <a:spcBef>
                <a:spcPts val="1137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Pollution, chimie atmosphérique: composantes supplémentaires</a:t>
            </a:r>
          </a:p>
          <a:p>
            <a:pPr marL="631800" marR="0" lvl="2" indent="-201600" algn="l" rtl="0" hangingPunct="0">
              <a:lnSpc>
                <a:spcPct val="102000"/>
              </a:lnSpc>
              <a:spcBef>
                <a:spcPts val="1137"/>
              </a:spcBef>
              <a:spcAft>
                <a:spcPts val="0"/>
              </a:spcAft>
              <a:buNone/>
              <a:tabLst>
                <a:tab pos="631800" algn="l"/>
                <a:tab pos="1080719" algn="l"/>
                <a:tab pos="1529999" algn="l"/>
                <a:tab pos="1979280" algn="l"/>
                <a:tab pos="2428560" algn="l"/>
                <a:tab pos="2877840" algn="l"/>
                <a:tab pos="3327120" algn="l"/>
                <a:tab pos="3776400" algn="l"/>
                <a:tab pos="4225680" algn="l"/>
                <a:tab pos="4674959" algn="l"/>
                <a:tab pos="5124240" algn="l"/>
                <a:tab pos="5573519" algn="l"/>
                <a:tab pos="6022800" algn="l"/>
                <a:tab pos="6472080" algn="l"/>
                <a:tab pos="6921360" algn="l"/>
                <a:tab pos="7370640" algn="l"/>
                <a:tab pos="7819920" algn="l"/>
                <a:tab pos="8269200" algn="l"/>
                <a:tab pos="8718479" algn="l"/>
                <a:tab pos="9167760" algn="l"/>
                <a:tab pos="9617040" algn="l"/>
              </a:tabLst>
            </a:pPr>
            <a:endParaRPr lang="en-GB" sz="26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554040" y="103680"/>
            <a:ext cx="9740880" cy="1639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4400" b="0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Lucida Sans" pitchFamily="2"/>
                <a:cs typeface="Lucida Sans" pitchFamily="2"/>
              </a:rPr>
              <a:t>Comment et pourquoi développe-t-on un modèle climatique?</a:t>
            </a:r>
          </a:p>
        </p:txBody>
      </p:sp>
      <p:sp>
        <p:nvSpPr>
          <p:cNvPr id="3" name="Forme libre 2"/>
          <p:cNvSpPr/>
          <p:nvPr/>
        </p:nvSpPr>
        <p:spPr>
          <a:xfrm>
            <a:off x="795240" y="2103480"/>
            <a:ext cx="9469440" cy="5214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Préliminaire:</a:t>
            </a:r>
          </a:p>
          <a:p>
            <a:pPr marL="415800" marR="0" lvl="1" indent="-206280" algn="l" rtl="0" hangingPunct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 pitchFamily="2"/>
              <a:buChar char="●"/>
              <a:tabLst>
                <a:tab pos="415800" algn="l"/>
                <a:tab pos="864719" algn="l"/>
                <a:tab pos="1313999" algn="l"/>
                <a:tab pos="1763280" algn="l"/>
                <a:tab pos="2212560" algn="l"/>
                <a:tab pos="2661840" algn="l"/>
                <a:tab pos="3111120" algn="l"/>
                <a:tab pos="3560400" algn="l"/>
                <a:tab pos="4009680" algn="l"/>
                <a:tab pos="4458959" algn="l"/>
                <a:tab pos="4908240" algn="l"/>
                <a:tab pos="5357519" algn="l"/>
                <a:tab pos="5806800" algn="l"/>
                <a:tab pos="6256080" algn="l"/>
                <a:tab pos="6705360" algn="l"/>
                <a:tab pos="7154640" algn="l"/>
                <a:tab pos="7603920" algn="l"/>
                <a:tab pos="8053200" algn="l"/>
                <a:tab pos="8502479" algn="l"/>
                <a:tab pos="8951760" algn="l"/>
                <a:tab pos="9401040" algn="l"/>
              </a:tabLst>
            </a:pPr>
            <a:r>
              <a:rPr lang="en-GB" sz="2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HG Mincho Light J" pitchFamily="2"/>
                <a:cs typeface="HG Mincho Light J" pitchFamily="2"/>
              </a:rPr>
              <a:t>il n'est pas possible de b</a:t>
            </a:r>
            <a:r>
              <a:rPr lang="en-GB" sz="2200" b="0" i="0" u="none" strike="noStrike" baseline="0">
                <a:ln>
                  <a:noFill/>
                </a:ln>
                <a:solidFill>
                  <a:srgbClr val="000000"/>
                </a:solidFill>
                <a:latin typeface="Bitstream Charter" pitchFamily="18"/>
                <a:ea typeface="Bitstream Charter" pitchFamily="2"/>
                <a:cs typeface="Bitstream Charter" pitchFamily="2"/>
              </a:rPr>
              <a:t>â</a:t>
            </a:r>
            <a:r>
              <a:rPr lang="en-GB" sz="2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HG Mincho Light J" pitchFamily="2"/>
                <a:cs typeface="HG Mincho Light J" pitchFamily="2"/>
              </a:rPr>
              <a:t>tir un modèle climatique ou météorologique complet à partir des lois physiques fondamentales</a:t>
            </a:r>
          </a:p>
          <a:p>
            <a:pPr marL="415800" marR="0" lvl="1" indent="-206280" algn="l" rtl="0" hangingPunct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 pitchFamily="2"/>
              <a:buChar char="●"/>
              <a:tabLst>
                <a:tab pos="415800" algn="l"/>
                <a:tab pos="864719" algn="l"/>
                <a:tab pos="1313999" algn="l"/>
                <a:tab pos="1763280" algn="l"/>
                <a:tab pos="2212560" algn="l"/>
                <a:tab pos="2661840" algn="l"/>
                <a:tab pos="3111120" algn="l"/>
                <a:tab pos="3560400" algn="l"/>
                <a:tab pos="4009680" algn="l"/>
                <a:tab pos="4458959" algn="l"/>
                <a:tab pos="4908240" algn="l"/>
                <a:tab pos="5357519" algn="l"/>
                <a:tab pos="5806800" algn="l"/>
                <a:tab pos="6256080" algn="l"/>
                <a:tab pos="6705360" algn="l"/>
                <a:tab pos="7154640" algn="l"/>
                <a:tab pos="7603920" algn="l"/>
                <a:tab pos="8053200" algn="l"/>
                <a:tab pos="8502479" algn="l"/>
                <a:tab pos="8951760" algn="l"/>
                <a:tab pos="9401040" algn="l"/>
              </a:tabLst>
            </a:pPr>
            <a:r>
              <a:rPr lang="en-GB" sz="2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HG Mincho Light J" pitchFamily="2"/>
                <a:cs typeface="HG Mincho Light J" pitchFamily="2"/>
              </a:rPr>
              <a:t>construire un modèle c'est construire une représentation simplifiée des phénomènes physiques dans le but de répondre à des objectifs donnés</a:t>
            </a:r>
          </a:p>
          <a:p>
            <a:pPr marL="415800" marR="0" lvl="1" indent="-206280" algn="l" rtl="0" hangingPunct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 pitchFamily="2"/>
              <a:buChar char="●"/>
              <a:tabLst>
                <a:tab pos="415800" algn="l"/>
                <a:tab pos="864719" algn="l"/>
                <a:tab pos="1313999" algn="l"/>
                <a:tab pos="1763280" algn="l"/>
                <a:tab pos="2212560" algn="l"/>
                <a:tab pos="2661840" algn="l"/>
                <a:tab pos="3111120" algn="l"/>
                <a:tab pos="3560400" algn="l"/>
                <a:tab pos="4009680" algn="l"/>
                <a:tab pos="4458959" algn="l"/>
                <a:tab pos="4908240" algn="l"/>
                <a:tab pos="5357519" algn="l"/>
                <a:tab pos="5806800" algn="l"/>
                <a:tab pos="6256080" algn="l"/>
                <a:tab pos="6705360" algn="l"/>
                <a:tab pos="7154640" algn="l"/>
                <a:tab pos="7603920" algn="l"/>
                <a:tab pos="8053200" algn="l"/>
                <a:tab pos="8502479" algn="l"/>
                <a:tab pos="8951760" algn="l"/>
                <a:tab pos="9401040" algn="l"/>
              </a:tabLst>
            </a:pPr>
            <a:r>
              <a:rPr lang="en-GB" sz="2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HG Mincho Light J" pitchFamily="2"/>
                <a:cs typeface="HG Mincho Light J" pitchFamily="2"/>
              </a:rPr>
              <a:t>les choix pour les simplifications et approximations peuvent </a:t>
            </a:r>
            <a:r>
              <a:rPr lang="en-GB" sz="2200" b="0" i="0" u="none" strike="noStrike" baseline="0">
                <a:ln>
                  <a:noFill/>
                </a:ln>
                <a:solidFill>
                  <a:srgbClr val="000000"/>
                </a:solidFill>
                <a:latin typeface="Bitstream Charter" pitchFamily="18"/>
                <a:ea typeface="Bitstream Charter" pitchFamily="2"/>
                <a:cs typeface="Bitstream Charter" pitchFamily="2"/>
              </a:rPr>
              <a:t>ê</a:t>
            </a:r>
            <a:r>
              <a:rPr lang="en-GB" sz="2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HG Mincho Light J" pitchFamily="2"/>
                <a:cs typeface="HG Mincho Light J" pitchFamily="2"/>
              </a:rPr>
              <a:t>tre très différents</a:t>
            </a:r>
          </a:p>
          <a:p>
            <a:pPr marL="415800" marR="0" lvl="1" indent="-206280" algn="l" rtl="0" hangingPunct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15800" algn="l"/>
                <a:tab pos="864719" algn="l"/>
                <a:tab pos="1313999" algn="l"/>
                <a:tab pos="1763280" algn="l"/>
                <a:tab pos="2212560" algn="l"/>
                <a:tab pos="2661840" algn="l"/>
                <a:tab pos="3111120" algn="l"/>
                <a:tab pos="3560400" algn="l"/>
                <a:tab pos="4009680" algn="l"/>
                <a:tab pos="4458959" algn="l"/>
                <a:tab pos="4908240" algn="l"/>
                <a:tab pos="5357519" algn="l"/>
                <a:tab pos="5806800" algn="l"/>
                <a:tab pos="6256080" algn="l"/>
                <a:tab pos="6705360" algn="l"/>
                <a:tab pos="7154640" algn="l"/>
                <a:tab pos="7603920" algn="l"/>
                <a:tab pos="8053200" algn="l"/>
                <a:tab pos="8502479" algn="l"/>
                <a:tab pos="8951760" algn="l"/>
                <a:tab pos="9401040" algn="l"/>
              </a:tabLst>
            </a:pPr>
            <a:endParaRPr lang="en-GB" sz="22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HG Mincho Light J" pitchFamily="2"/>
              <a:cs typeface="HG Mincho Light J" pitchFamily="2"/>
            </a:endParaRPr>
          </a:p>
          <a:p>
            <a:pPr marL="0" marR="0" lvl="1" indent="0" algn="l" rtl="0" hangingPunct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HG Mincho Light J" pitchFamily="2"/>
                <a:cs typeface="HG Mincho Light J" pitchFamily="2"/>
              </a:rPr>
              <a:t>Les principales étapes:</a:t>
            </a:r>
          </a:p>
          <a:p>
            <a:pPr marL="415800" marR="0" lvl="1" indent="-206280" algn="l" rtl="0" hangingPunct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15800" algn="l"/>
                <a:tab pos="864719" algn="l"/>
                <a:tab pos="1313999" algn="l"/>
                <a:tab pos="1763280" algn="l"/>
                <a:tab pos="2212560" algn="l"/>
                <a:tab pos="2661840" algn="l"/>
                <a:tab pos="3111120" algn="l"/>
                <a:tab pos="3560400" algn="l"/>
                <a:tab pos="4009680" algn="l"/>
                <a:tab pos="4458959" algn="l"/>
                <a:tab pos="4908240" algn="l"/>
                <a:tab pos="5357519" algn="l"/>
                <a:tab pos="5806800" algn="l"/>
                <a:tab pos="6256080" algn="l"/>
                <a:tab pos="6705360" algn="l"/>
                <a:tab pos="7154640" algn="l"/>
                <a:tab pos="7603920" algn="l"/>
                <a:tab pos="8053200" algn="l"/>
                <a:tab pos="8502479" algn="l"/>
                <a:tab pos="8951760" algn="l"/>
                <a:tab pos="9401040" algn="l"/>
              </a:tabLst>
            </a:pPr>
            <a:r>
              <a:rPr lang="en-GB" sz="2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HG Mincho Light J" pitchFamily="2"/>
                <a:cs typeface="HG Mincho Light J" pitchFamily="2"/>
              </a:rPr>
              <a:t>1- choix des objets et des phénomènes à prendre en compte</a:t>
            </a:r>
          </a:p>
          <a:p>
            <a:pPr marL="415800" marR="0" lvl="1" indent="-206280" algn="l" rtl="0" hangingPunct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15800" algn="l"/>
                <a:tab pos="864719" algn="l"/>
                <a:tab pos="1313999" algn="l"/>
                <a:tab pos="1763280" algn="l"/>
                <a:tab pos="2212560" algn="l"/>
                <a:tab pos="2661840" algn="l"/>
                <a:tab pos="3111120" algn="l"/>
                <a:tab pos="3560400" algn="l"/>
                <a:tab pos="4009680" algn="l"/>
                <a:tab pos="4458959" algn="l"/>
                <a:tab pos="4908240" algn="l"/>
                <a:tab pos="5357519" algn="l"/>
                <a:tab pos="5806800" algn="l"/>
                <a:tab pos="6256080" algn="l"/>
                <a:tab pos="6705360" algn="l"/>
                <a:tab pos="7154640" algn="l"/>
                <a:tab pos="7603920" algn="l"/>
                <a:tab pos="8053200" algn="l"/>
                <a:tab pos="8502479" algn="l"/>
                <a:tab pos="8951760" algn="l"/>
                <a:tab pos="9401040" algn="l"/>
              </a:tabLst>
            </a:pPr>
            <a:r>
              <a:rPr lang="en-GB" sz="2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HG Mincho Light J" pitchFamily="2"/>
                <a:cs typeface="HG Mincho Light J" pitchFamily="2"/>
              </a:rPr>
              <a:t>2- approximation physique</a:t>
            </a:r>
          </a:p>
          <a:p>
            <a:pPr marL="415800" marR="0" lvl="1" indent="-206280" algn="l" rtl="0" hangingPunct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15800" algn="l"/>
                <a:tab pos="864719" algn="l"/>
                <a:tab pos="1313999" algn="l"/>
                <a:tab pos="1763280" algn="l"/>
                <a:tab pos="2212560" algn="l"/>
                <a:tab pos="2661840" algn="l"/>
                <a:tab pos="3111120" algn="l"/>
                <a:tab pos="3560400" algn="l"/>
                <a:tab pos="4009680" algn="l"/>
                <a:tab pos="4458959" algn="l"/>
                <a:tab pos="4908240" algn="l"/>
                <a:tab pos="5357519" algn="l"/>
                <a:tab pos="5806800" algn="l"/>
                <a:tab pos="6256080" algn="l"/>
                <a:tab pos="6705360" algn="l"/>
                <a:tab pos="7154640" algn="l"/>
                <a:tab pos="7603920" algn="l"/>
                <a:tab pos="8053200" algn="l"/>
                <a:tab pos="8502479" algn="l"/>
                <a:tab pos="8951760" algn="l"/>
                <a:tab pos="9401040" algn="l"/>
              </a:tabLst>
            </a:pPr>
            <a:r>
              <a:rPr lang="en-GB" sz="2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HG Mincho Light J" pitchFamily="2"/>
                <a:cs typeface="HG Mincho Light J" pitchFamily="2"/>
              </a:rPr>
              <a:t>3- formulation mathématique</a:t>
            </a:r>
          </a:p>
          <a:p>
            <a:pPr marL="415800" marR="0" lvl="1" indent="-206280" algn="l" rtl="0" hangingPunct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15800" algn="l"/>
                <a:tab pos="864719" algn="l"/>
                <a:tab pos="1313999" algn="l"/>
                <a:tab pos="1763280" algn="l"/>
                <a:tab pos="2212560" algn="l"/>
                <a:tab pos="2661840" algn="l"/>
                <a:tab pos="3111120" algn="l"/>
                <a:tab pos="3560400" algn="l"/>
                <a:tab pos="4009680" algn="l"/>
                <a:tab pos="4458959" algn="l"/>
                <a:tab pos="4908240" algn="l"/>
                <a:tab pos="5357519" algn="l"/>
                <a:tab pos="5806800" algn="l"/>
                <a:tab pos="6256080" algn="l"/>
                <a:tab pos="6705360" algn="l"/>
                <a:tab pos="7154640" algn="l"/>
                <a:tab pos="7603920" algn="l"/>
                <a:tab pos="8053200" algn="l"/>
                <a:tab pos="8502479" algn="l"/>
                <a:tab pos="8951760" algn="l"/>
                <a:tab pos="9401040" algn="l"/>
              </a:tabLst>
            </a:pPr>
            <a:r>
              <a:rPr lang="en-GB" sz="2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HG Mincho Light J" pitchFamily="2"/>
                <a:cs typeface="HG Mincho Light J" pitchFamily="2"/>
              </a:rPr>
              <a:t>4- discrétisation, résolution numérique</a:t>
            </a:r>
          </a:p>
          <a:p>
            <a:pPr marL="415800" marR="0" lvl="1" indent="-206280" algn="l" rtl="0" hangingPunct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15800" algn="l"/>
                <a:tab pos="864719" algn="l"/>
                <a:tab pos="1313999" algn="l"/>
                <a:tab pos="1763280" algn="l"/>
                <a:tab pos="2212560" algn="l"/>
                <a:tab pos="2661840" algn="l"/>
                <a:tab pos="3111120" algn="l"/>
                <a:tab pos="3560400" algn="l"/>
                <a:tab pos="4009680" algn="l"/>
                <a:tab pos="4458959" algn="l"/>
                <a:tab pos="4908240" algn="l"/>
                <a:tab pos="5357519" algn="l"/>
                <a:tab pos="5806800" algn="l"/>
                <a:tab pos="6256080" algn="l"/>
                <a:tab pos="6705360" algn="l"/>
                <a:tab pos="7154640" algn="l"/>
                <a:tab pos="7603920" algn="l"/>
                <a:tab pos="8053200" algn="l"/>
                <a:tab pos="8502479" algn="l"/>
                <a:tab pos="8951760" algn="l"/>
                <a:tab pos="9401040" algn="l"/>
              </a:tabLst>
            </a:pPr>
            <a:r>
              <a:rPr lang="en-GB" sz="2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HG Mincho Light J" pitchFamily="2"/>
                <a:cs typeface="HG Mincho Light J" pitchFamily="2"/>
              </a:rPr>
              <a:t>5- programmation informatique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1888" t="5018" r="12842" b="15043"/>
          <a:stretch>
            <a:fillRect/>
          </a:stretch>
        </p:blipFill>
        <p:spPr>
          <a:xfrm>
            <a:off x="1281240" y="1247760"/>
            <a:ext cx="7607880" cy="60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rme libre 2"/>
          <p:cNvSpPr/>
          <p:nvPr/>
        </p:nvSpPr>
        <p:spPr>
          <a:xfrm>
            <a:off x="304560" y="324000"/>
            <a:ext cx="10153800" cy="794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224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4000" b="0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Échelles spatiales et temporelles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1789920" y="1306440"/>
            <a:ext cx="7949520" cy="5004000"/>
            <a:chOff x="1789920" y="1306440"/>
            <a:chExt cx="7949520" cy="5004000"/>
          </a:xfrm>
        </p:grpSpPr>
        <p:sp>
          <p:nvSpPr>
            <p:cNvPr id="5" name="Forme libre 4"/>
            <p:cNvSpPr/>
            <p:nvPr/>
          </p:nvSpPr>
          <p:spPr>
            <a:xfrm>
              <a:off x="1789920" y="3697200"/>
              <a:ext cx="2877480" cy="13827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6" name="Forme libre 5"/>
            <p:cNvSpPr/>
            <p:nvPr/>
          </p:nvSpPr>
          <p:spPr>
            <a:xfrm>
              <a:off x="1789920" y="2643120"/>
              <a:ext cx="3691080" cy="13636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7" name="Forme libre 6"/>
            <p:cNvSpPr/>
            <p:nvPr/>
          </p:nvSpPr>
          <p:spPr>
            <a:xfrm>
              <a:off x="1791360" y="4827600"/>
              <a:ext cx="2224440" cy="14828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8" name="Forme libre 7"/>
            <p:cNvSpPr/>
            <p:nvPr/>
          </p:nvSpPr>
          <p:spPr>
            <a:xfrm>
              <a:off x="6735240" y="1306440"/>
              <a:ext cx="2693880" cy="8096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9" name="Forme libre 8"/>
            <p:cNvSpPr/>
            <p:nvPr/>
          </p:nvSpPr>
          <p:spPr>
            <a:xfrm>
              <a:off x="8376839" y="1362240"/>
              <a:ext cx="897839" cy="44099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round/>
            </a:ln>
          </p:spPr>
          <p:txBody>
            <a:bodyPr vert="horz" wrap="none" lIns="90000" tIns="45000" rIns="90000" bIns="45000" anchor="t" anchorCtr="0" compatLnSpc="0"/>
            <a:lstStyle/>
            <a:p>
              <a:pPr marL="0" marR="0" lvl="0" indent="0" algn="l" rtl="0" hangingPunct="0">
                <a:lnSpc>
                  <a:spcPct val="94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2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EMIC</a:t>
              </a:r>
            </a:p>
          </p:txBody>
        </p:sp>
        <p:sp>
          <p:nvSpPr>
            <p:cNvPr id="10" name="Forme libre 9"/>
            <p:cNvSpPr/>
            <p:nvPr/>
          </p:nvSpPr>
          <p:spPr>
            <a:xfrm>
              <a:off x="4856040" y="4537080"/>
              <a:ext cx="715680" cy="4413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round/>
            </a:ln>
          </p:spPr>
          <p:txBody>
            <a:bodyPr vert="horz" wrap="none" lIns="90000" tIns="45000" rIns="90000" bIns="45000" anchor="t" anchorCtr="0" compatLnSpc="0"/>
            <a:lstStyle/>
            <a:p>
              <a:pPr marL="0" marR="0" lvl="0" indent="0" algn="l" rtl="0" hangingPunct="0">
                <a:lnSpc>
                  <a:spcPct val="94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2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LES</a:t>
              </a:r>
            </a:p>
          </p:txBody>
        </p:sp>
        <p:sp>
          <p:nvSpPr>
            <p:cNvPr id="11" name="Forme libre 10"/>
            <p:cNvSpPr/>
            <p:nvPr/>
          </p:nvSpPr>
          <p:spPr>
            <a:xfrm>
              <a:off x="5671080" y="3479760"/>
              <a:ext cx="897480" cy="4413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round/>
            </a:ln>
          </p:spPr>
          <p:txBody>
            <a:bodyPr vert="horz" wrap="none" lIns="90000" tIns="45000" rIns="90000" bIns="45000" anchor="t" anchorCtr="0" compatLnSpc="0"/>
            <a:lstStyle/>
            <a:p>
              <a:pPr marL="0" marR="0" lvl="0" indent="0" algn="l" rtl="0" hangingPunct="0">
                <a:lnSpc>
                  <a:spcPct val="94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2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CRM</a:t>
              </a:r>
            </a:p>
          </p:txBody>
        </p:sp>
        <p:sp>
          <p:nvSpPr>
            <p:cNvPr id="12" name="Forme libre 11"/>
            <p:cNvSpPr/>
            <p:nvPr/>
          </p:nvSpPr>
          <p:spPr>
            <a:xfrm>
              <a:off x="6693120" y="3513240"/>
              <a:ext cx="3046320" cy="3571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/>
            <a:lstStyle/>
            <a:p>
              <a:pPr marL="0" marR="0" lvl="0" indent="0" algn="l" rtl="0" hangingPunct="0">
                <a:lnSpc>
                  <a:spcPct val="94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Convection profonde</a:t>
              </a:r>
            </a:p>
          </p:txBody>
        </p:sp>
        <p:sp>
          <p:nvSpPr>
            <p:cNvPr id="13" name="Forme libre 12"/>
            <p:cNvSpPr/>
            <p:nvPr/>
          </p:nvSpPr>
          <p:spPr>
            <a:xfrm>
              <a:off x="5733360" y="4572000"/>
              <a:ext cx="3045960" cy="3571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/>
            <a:lstStyle/>
            <a:p>
              <a:pPr marL="0" marR="0" lvl="0" indent="0" algn="l" rtl="0" hangingPunct="0">
                <a:lnSpc>
                  <a:spcPct val="94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Nuages bas</a:t>
              </a:r>
            </a:p>
          </p:txBody>
        </p:sp>
        <p:grpSp>
          <p:nvGrpSpPr>
            <p:cNvPr id="14" name="Groupe 13"/>
            <p:cNvGrpSpPr/>
            <p:nvPr/>
          </p:nvGrpSpPr>
          <p:grpSpPr>
            <a:xfrm>
              <a:off x="1791360" y="1306440"/>
              <a:ext cx="6040079" cy="1787760"/>
              <a:chOff x="1791360" y="1306440"/>
              <a:chExt cx="6040079" cy="1787760"/>
            </a:xfrm>
          </p:grpSpPr>
          <p:sp>
            <p:nvSpPr>
              <p:cNvPr id="15" name="Forme libre 14"/>
              <p:cNvSpPr/>
              <p:nvPr/>
            </p:nvSpPr>
            <p:spPr>
              <a:xfrm>
                <a:off x="1791360" y="1306440"/>
                <a:ext cx="6040079" cy="178776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sp>
            <p:nvSpPr>
              <p:cNvPr id="16" name="Forme libre 15"/>
              <p:cNvSpPr/>
              <p:nvPr/>
            </p:nvSpPr>
            <p:spPr>
              <a:xfrm>
                <a:off x="2483280" y="1389239"/>
                <a:ext cx="897839" cy="440999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 w="9360">
                <a:solidFill>
                  <a:srgbClr val="000000"/>
                </a:solidFill>
                <a:prstDash val="solid"/>
                <a:round/>
              </a:ln>
            </p:spPr>
            <p:txBody>
              <a:bodyPr vert="horz" wrap="none" lIns="90000" tIns="45000" rIns="90000" bIns="45000" anchor="t" anchorCtr="0" compatLnSpc="0"/>
              <a:lstStyle/>
              <a:p>
                <a:pPr marL="0" marR="0" lvl="0" indent="0" algn="l" rtl="0" hangingPunct="0">
                  <a:lnSpc>
                    <a:spcPct val="9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r>
                  <a:rPr lang="en-GB" sz="22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rPr>
                  <a:t>GCM</a:t>
                </a:r>
              </a:p>
            </p:txBody>
          </p:sp>
          <p:sp>
            <p:nvSpPr>
              <p:cNvPr id="17" name="Forme libre 16"/>
              <p:cNvSpPr/>
              <p:nvPr/>
            </p:nvSpPr>
            <p:spPr>
              <a:xfrm>
                <a:off x="3493800" y="1314360"/>
                <a:ext cx="3045960" cy="615960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none" lIns="90000" tIns="45000" rIns="90000" bIns="45000" anchor="t" anchorCtr="0" compatLnSpc="0"/>
              <a:lstStyle/>
              <a:p>
                <a:pPr marL="0" marR="0" lvl="0" indent="0" algn="l" rtl="0" hangingPunct="0">
                  <a:lnSpc>
                    <a:spcPct val="94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r>
                  <a:rPr lang="en-GB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rPr>
                  <a:t>Dépression, circulation générale</a:t>
                </a:r>
              </a:p>
            </p:txBody>
          </p:sp>
        </p:grpSp>
        <p:sp>
          <p:nvSpPr>
            <p:cNvPr id="18" name="Forme libre 17"/>
            <p:cNvSpPr/>
            <p:nvPr/>
          </p:nvSpPr>
          <p:spPr>
            <a:xfrm>
              <a:off x="4128840" y="5256360"/>
              <a:ext cx="3045960" cy="87443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/>
            <a:lstStyle/>
            <a:p>
              <a:pPr marL="0" marR="0" lvl="0" indent="0" algn="l" rtl="0" hangingPunct="0">
                <a:lnSpc>
                  <a:spcPct val="94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Formation des gouttes des nuages et des précipitations</a:t>
              </a: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230400" y="1292400"/>
            <a:ext cx="2259720" cy="5032080"/>
            <a:chOff x="230400" y="1292400"/>
            <a:chExt cx="2259720" cy="5032080"/>
          </a:xfrm>
        </p:grpSpPr>
        <p:sp>
          <p:nvSpPr>
            <p:cNvPr id="20" name="Forme libre 19"/>
            <p:cNvSpPr/>
            <p:nvPr/>
          </p:nvSpPr>
          <p:spPr>
            <a:xfrm>
              <a:off x="230400" y="2000160"/>
              <a:ext cx="1557719" cy="43243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/>
            <a:lstStyle/>
            <a:p>
              <a:pPr marL="0" marR="0" lvl="0" indent="0" algn="l" rtl="0" hangingPunct="0">
                <a:lnSpc>
                  <a:spcPct val="85000"/>
                </a:lnSpc>
                <a:spcBef>
                  <a:spcPts val="1273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10 000km</a:t>
              </a:r>
            </a:p>
            <a:p>
              <a:pPr marL="0" marR="0" lvl="0" indent="0" algn="l" rtl="0" hangingPunct="0">
                <a:lnSpc>
                  <a:spcPct val="85000"/>
                </a:lnSpc>
                <a:spcBef>
                  <a:spcPts val="1273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1 000 km</a:t>
              </a:r>
            </a:p>
            <a:p>
              <a:pPr marL="0" marR="0" lvl="0" indent="0" algn="l" rtl="0" hangingPunct="0">
                <a:lnSpc>
                  <a:spcPct val="85000"/>
                </a:lnSpc>
                <a:spcBef>
                  <a:spcPts val="1273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100 km</a:t>
              </a:r>
            </a:p>
            <a:p>
              <a:pPr marL="0" marR="0" lvl="0" indent="0" algn="l" rtl="0" hangingPunct="0">
                <a:lnSpc>
                  <a:spcPct val="85000"/>
                </a:lnSpc>
                <a:spcBef>
                  <a:spcPts val="1273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10 km</a:t>
              </a:r>
            </a:p>
            <a:p>
              <a:pPr marL="0" marR="0" lvl="0" indent="0" algn="l" rtl="0" hangingPunct="0">
                <a:lnSpc>
                  <a:spcPct val="85000"/>
                </a:lnSpc>
                <a:spcBef>
                  <a:spcPts val="1273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1km</a:t>
              </a:r>
            </a:p>
            <a:p>
              <a:pPr marL="0" marR="0" lvl="0" indent="0" algn="l" rtl="0" hangingPunct="0">
                <a:lnSpc>
                  <a:spcPct val="85000"/>
                </a:lnSpc>
                <a:spcBef>
                  <a:spcPts val="1273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100 m</a:t>
              </a:r>
            </a:p>
            <a:p>
              <a:pPr marL="0" marR="0" lvl="0" indent="0" algn="l" rtl="0" hangingPunct="0">
                <a:lnSpc>
                  <a:spcPct val="85000"/>
                </a:lnSpc>
                <a:spcBef>
                  <a:spcPts val="1273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10 m</a:t>
              </a:r>
            </a:p>
            <a:p>
              <a:pPr marL="0" marR="0" lvl="0" indent="0" algn="l" rtl="0" hangingPunct="0">
                <a:lnSpc>
                  <a:spcPct val="85000"/>
                </a:lnSpc>
                <a:spcBef>
                  <a:spcPts val="1273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1 m</a:t>
              </a:r>
            </a:p>
            <a:p>
              <a:pPr marL="0" marR="0" lvl="0" indent="0" algn="l" rtl="0" hangingPunct="0">
                <a:lnSpc>
                  <a:spcPct val="85000"/>
                </a:lnSpc>
                <a:spcBef>
                  <a:spcPts val="1273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100 mm</a:t>
              </a:r>
            </a:p>
            <a:p>
              <a:pPr marL="0" marR="0" lvl="0" indent="0" algn="l" rtl="0" hangingPunct="0">
                <a:lnSpc>
                  <a:spcPct val="85000"/>
                </a:lnSpc>
                <a:spcBef>
                  <a:spcPts val="1273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10 mm</a:t>
              </a:r>
            </a:p>
            <a:p>
              <a:pPr marL="0" marR="0" lvl="0" indent="0" algn="l" rtl="0" hangingPunct="0">
                <a:lnSpc>
                  <a:spcPct val="85000"/>
                </a:lnSpc>
                <a:spcBef>
                  <a:spcPts val="1273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1 mm</a:t>
              </a:r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1732680" y="1428840"/>
              <a:ext cx="757440" cy="3571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/>
            <a:lstStyle/>
            <a:p>
              <a:pPr marL="0" marR="0" lvl="0" indent="0" algn="l" rtl="0" hangingPunct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(m)</a:t>
              </a:r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298080" y="1292400"/>
              <a:ext cx="1426320" cy="6555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/>
            <a:lstStyle/>
            <a:p>
              <a:pPr marL="0" marR="0" lvl="0" indent="0" algn="l" rtl="0" hangingPunct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Échelle</a:t>
              </a:r>
            </a:p>
            <a:p>
              <a:pPr marL="0" marR="0" lvl="0" indent="0" algn="l" rtl="0" hangingPunct="0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spatiale</a:t>
              </a: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1791360" y="1306440"/>
            <a:ext cx="6040079" cy="1363680"/>
            <a:chOff x="1791360" y="1306440"/>
            <a:chExt cx="6040079" cy="1363680"/>
          </a:xfrm>
        </p:grpSpPr>
        <p:sp>
          <p:nvSpPr>
            <p:cNvPr id="24" name="Forme libre 23"/>
            <p:cNvSpPr/>
            <p:nvPr/>
          </p:nvSpPr>
          <p:spPr>
            <a:xfrm>
              <a:off x="1791360" y="1306440"/>
              <a:ext cx="6040079" cy="13636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36000">
              <a:solidFill>
                <a:srgbClr val="000000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2483280" y="1389239"/>
              <a:ext cx="897839" cy="44099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9360">
              <a:solidFill>
                <a:srgbClr val="000000"/>
              </a:solidFill>
              <a:prstDash val="solid"/>
              <a:round/>
            </a:ln>
          </p:spPr>
          <p:txBody>
            <a:bodyPr vert="horz" wrap="none" lIns="90000" tIns="45000" rIns="90000" bIns="45000" anchor="t" anchorCtr="0" compatLnSpc="0"/>
            <a:lstStyle/>
            <a:p>
              <a:pPr marL="0" marR="0" lvl="0" indent="0" algn="l" rtl="0" hangingPunct="0">
                <a:lnSpc>
                  <a:spcPct val="94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2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GCM</a:t>
              </a:r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3493800" y="1314360"/>
              <a:ext cx="3045960" cy="6159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5000" rIns="90000" bIns="45000" anchor="t" anchorCtr="0" compatLnSpc="0"/>
            <a:lstStyle/>
            <a:p>
              <a:pPr marL="0" marR="0" lvl="0" indent="0" algn="l" rtl="0" hangingPunct="0">
                <a:lnSpc>
                  <a:spcPct val="94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Dépression, circulation générale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836640" y="92880"/>
            <a:ext cx="9218520" cy="866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4400" b="0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Modélisation numérique 3D du climat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1931"/>
          <a:stretch>
            <a:fillRect/>
          </a:stretch>
        </p:blipFill>
        <p:spPr>
          <a:xfrm>
            <a:off x="1933560" y="1468440"/>
            <a:ext cx="6643799" cy="60674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 3"/>
          <p:cNvSpPr/>
          <p:nvPr/>
        </p:nvSpPr>
        <p:spPr>
          <a:xfrm>
            <a:off x="7024680" y="7067520"/>
            <a:ext cx="3494160" cy="34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r" rtl="0" hangingPunct="1">
              <a:lnSpc>
                <a:spcPct val="180000"/>
              </a:lnSpc>
              <a:spcBef>
                <a:spcPts val="862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Réalisation: L. Fairhead, LMD/IPSL/CNRS</a:t>
            </a:r>
          </a:p>
        </p:txBody>
      </p:sp>
      <p:sp>
        <p:nvSpPr>
          <p:cNvPr id="5" name="Forme libre 4"/>
          <p:cNvSpPr/>
          <p:nvPr/>
        </p:nvSpPr>
        <p:spPr>
          <a:xfrm>
            <a:off x="2790720" y="1071720"/>
            <a:ext cx="5129279" cy="422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1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HG Mincho Light J" pitchFamily="2"/>
                <a:cs typeface="HG Mincho Light J" pitchFamily="2"/>
              </a:rPr>
              <a:t>Discrétisation et résolution numérique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5016" t="4994" r="10028"/>
          <a:stretch>
            <a:fillRect/>
          </a:stretch>
        </p:blipFill>
        <p:spPr>
          <a:xfrm>
            <a:off x="523799" y="880920"/>
            <a:ext cx="9388440" cy="65739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e 2"/>
          <p:cNvGrpSpPr/>
          <p:nvPr/>
        </p:nvGrpSpPr>
        <p:grpSpPr>
          <a:xfrm>
            <a:off x="2768760" y="2700360"/>
            <a:ext cx="826920" cy="282240"/>
            <a:chOff x="2768760" y="2700360"/>
            <a:chExt cx="826920" cy="282240"/>
          </a:xfrm>
        </p:grpSpPr>
        <p:sp>
          <p:nvSpPr>
            <p:cNvPr id="4" name="Forme libre 3"/>
            <p:cNvSpPr/>
            <p:nvPr/>
          </p:nvSpPr>
          <p:spPr>
            <a:xfrm>
              <a:off x="2768760" y="2700360"/>
              <a:ext cx="826920" cy="220680"/>
            </a:xfrm>
            <a:custGeom>
              <a:avLst>
                <a:gd name="f0" fmla="val 156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5" name="Groupe 4"/>
            <p:cNvGrpSpPr/>
            <p:nvPr/>
          </p:nvGrpSpPr>
          <p:grpSpPr>
            <a:xfrm>
              <a:off x="2770200" y="2700360"/>
              <a:ext cx="819000" cy="282240"/>
              <a:chOff x="2770200" y="2700360"/>
              <a:chExt cx="819000" cy="282240"/>
            </a:xfrm>
          </p:grpSpPr>
          <p:sp>
            <p:nvSpPr>
              <p:cNvPr id="6" name="Forme libre 5"/>
              <p:cNvSpPr/>
              <p:nvPr/>
            </p:nvSpPr>
            <p:spPr>
              <a:xfrm>
                <a:off x="2770200" y="2700360"/>
                <a:ext cx="819000" cy="212760"/>
              </a:xfrm>
              <a:custGeom>
                <a:avLst>
                  <a:gd name="f0" fmla="val 161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7" name="Groupe 6"/>
              <p:cNvGrpSpPr/>
              <p:nvPr/>
            </p:nvGrpSpPr>
            <p:grpSpPr>
              <a:xfrm>
                <a:off x="2770200" y="2700360"/>
                <a:ext cx="814320" cy="282240"/>
                <a:chOff x="2770200" y="2700360"/>
                <a:chExt cx="814320" cy="282240"/>
              </a:xfrm>
            </p:grpSpPr>
            <p:sp>
              <p:nvSpPr>
                <p:cNvPr id="8" name="Forme libre 7"/>
                <p:cNvSpPr/>
                <p:nvPr/>
              </p:nvSpPr>
              <p:spPr>
                <a:xfrm>
                  <a:off x="2770200" y="2700360"/>
                  <a:ext cx="814320" cy="206280"/>
                </a:xfrm>
                <a:custGeom>
                  <a:avLst>
                    <a:gd name="f0" fmla="val 166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9" name="Groupe 8"/>
                <p:cNvGrpSpPr/>
                <p:nvPr/>
              </p:nvGrpSpPr>
              <p:grpSpPr>
                <a:xfrm>
                  <a:off x="2770200" y="2700360"/>
                  <a:ext cx="809640" cy="282240"/>
                  <a:chOff x="2770200" y="2700360"/>
                  <a:chExt cx="809640" cy="282240"/>
                </a:xfrm>
              </p:grpSpPr>
              <p:sp>
                <p:nvSpPr>
                  <p:cNvPr id="10" name="Forme libre 9"/>
                  <p:cNvSpPr/>
                  <p:nvPr/>
                </p:nvSpPr>
                <p:spPr>
                  <a:xfrm>
                    <a:off x="2770200" y="2700360"/>
                    <a:ext cx="809640" cy="201600"/>
                  </a:xfrm>
                  <a:custGeom>
                    <a:avLst>
                      <a:gd name="f0" fmla="val 171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11" name="Groupe 10"/>
                  <p:cNvGrpSpPr/>
                  <p:nvPr/>
                </p:nvGrpSpPr>
                <p:grpSpPr>
                  <a:xfrm>
                    <a:off x="2770200" y="2700360"/>
                    <a:ext cx="804959" cy="282240"/>
                    <a:chOff x="2770200" y="2700360"/>
                    <a:chExt cx="804959" cy="282240"/>
                  </a:xfrm>
                </p:grpSpPr>
                <p:sp>
                  <p:nvSpPr>
                    <p:cNvPr id="12" name="Forme libre 11"/>
                    <p:cNvSpPr/>
                    <p:nvPr/>
                  </p:nvSpPr>
                  <p:spPr>
                    <a:xfrm>
                      <a:off x="2770200" y="2700360"/>
                      <a:ext cx="804959" cy="198360"/>
                    </a:xfrm>
                    <a:custGeom>
                      <a:avLst>
                        <a:gd name="f0" fmla="val 174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13" name="Groupe 12"/>
                    <p:cNvGrpSpPr/>
                    <p:nvPr/>
                  </p:nvGrpSpPr>
                  <p:grpSpPr>
                    <a:xfrm>
                      <a:off x="2770200" y="2700360"/>
                      <a:ext cx="803160" cy="282240"/>
                      <a:chOff x="2770200" y="2700360"/>
                      <a:chExt cx="803160" cy="282240"/>
                    </a:xfrm>
                  </p:grpSpPr>
                  <p:sp>
                    <p:nvSpPr>
                      <p:cNvPr id="14" name="Forme libre 13"/>
                      <p:cNvSpPr/>
                      <p:nvPr/>
                    </p:nvSpPr>
                    <p:spPr>
                      <a:xfrm>
                        <a:off x="2770200" y="2700360"/>
                        <a:ext cx="803160" cy="196920"/>
                      </a:xfrm>
                      <a:custGeom>
                        <a:avLst>
                          <a:gd name="f0" fmla="val 174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grpSp>
                    <p:nvGrpSpPr>
                      <p:cNvPr id="15" name="Groupe 14"/>
                      <p:cNvGrpSpPr/>
                      <p:nvPr/>
                    </p:nvGrpSpPr>
                    <p:grpSpPr>
                      <a:xfrm>
                        <a:off x="2770200" y="2700360"/>
                        <a:ext cx="803160" cy="282240"/>
                        <a:chOff x="2770200" y="2700360"/>
                        <a:chExt cx="803160" cy="282240"/>
                      </a:xfrm>
                    </p:grpSpPr>
                    <p:sp>
                      <p:nvSpPr>
                        <p:cNvPr id="16" name="Forme libre 15"/>
                        <p:cNvSpPr/>
                        <p:nvPr/>
                      </p:nvSpPr>
                      <p:spPr>
                        <a:xfrm>
                          <a:off x="2770200" y="2700360"/>
                          <a:ext cx="803160" cy="196920"/>
                        </a:xfrm>
                        <a:custGeom>
                          <a:avLst>
                            <a:gd name="f0" fmla="val 174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ctr" anchorCtr="0" compatLnSpc="0"/>
                        <a:lstStyle/>
                        <a:p>
                          <a:pPr marL="0" marR="0" lvl="0" indent="0" algn="l" rtl="0" hangingPunct="0">
                            <a:lnSpc>
                              <a:spcPct val="1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endParaRPr lang="en-US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endParaRPr>
                        </a:p>
                      </p:txBody>
                    </p:sp>
                    <p:sp>
                      <p:nvSpPr>
                        <p:cNvPr id="17" name="Forme libre 16"/>
                        <p:cNvSpPr/>
                        <p:nvPr/>
                      </p:nvSpPr>
                      <p:spPr>
                        <a:xfrm>
                          <a:off x="2806200" y="2700360"/>
                          <a:ext cx="729359" cy="282240"/>
                        </a:xfrm>
                        <a:custGeom>
                          <a:avLst>
                            <a:gd name="f0" fmla="val 174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0" tIns="0" rIns="0" bIns="0" anchor="t" anchorCtr="0" compatLnSpc="0">
                          <a:spAutoFit/>
                        </a:bodyPr>
                        <a:lstStyle/>
                        <a:p>
                          <a:pPr marL="0" marR="0" lvl="0" indent="0" algn="l" rtl="0" hangingPunct="1">
                            <a:lnSpc>
                              <a:spcPct val="94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r>
                            <a:rPr lang="en-GB" sz="1600" b="0" i="0" u="none" strike="noStrike" baseline="0">
                              <a:ln>
                                <a:noFill/>
                              </a:ln>
                              <a:solidFill>
                                <a:srgbClr val="2323DC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rPr>
                            <a:t>transport</a:t>
                          </a:r>
                        </a:p>
                      </p:txBody>
                    </p:sp>
                  </p:grpSp>
                </p:grpSp>
              </p:grpSp>
            </p:grpSp>
          </p:grpSp>
        </p:grpSp>
      </p:grpSp>
      <p:sp>
        <p:nvSpPr>
          <p:cNvPr id="18" name="Forme libre 17"/>
          <p:cNvSpPr/>
          <p:nvPr/>
        </p:nvSpPr>
        <p:spPr>
          <a:xfrm>
            <a:off x="2238480" y="2266920"/>
            <a:ext cx="1814400" cy="446039"/>
          </a:xfrm>
          <a:custGeom>
            <a:avLst>
              <a:gd name="f0" fmla="val 77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36720">
            <a:solidFill>
              <a:srgbClr val="0047FF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9" name="Forme libre 18"/>
          <p:cNvSpPr/>
          <p:nvPr/>
        </p:nvSpPr>
        <p:spPr>
          <a:xfrm>
            <a:off x="4103640" y="2265480"/>
            <a:ext cx="644400" cy="420480"/>
          </a:xfrm>
          <a:custGeom>
            <a:avLst>
              <a:gd name="f0" fmla="val 8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36720">
            <a:solidFill>
              <a:srgbClr val="2323DC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0" name="Forme libre 19"/>
          <p:cNvSpPr/>
          <p:nvPr/>
        </p:nvSpPr>
        <p:spPr>
          <a:xfrm>
            <a:off x="4888080" y="2262240"/>
            <a:ext cx="1082520" cy="433440"/>
          </a:xfrm>
          <a:custGeom>
            <a:avLst>
              <a:gd name="f0" fmla="val 79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36720">
            <a:solidFill>
              <a:srgbClr val="2323DC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grpSp>
        <p:nvGrpSpPr>
          <p:cNvPr id="21" name="Groupe 20"/>
          <p:cNvGrpSpPr/>
          <p:nvPr/>
        </p:nvGrpSpPr>
        <p:grpSpPr>
          <a:xfrm>
            <a:off x="4981680" y="2732040"/>
            <a:ext cx="809640" cy="282240"/>
            <a:chOff x="4981680" y="2732040"/>
            <a:chExt cx="809640" cy="282240"/>
          </a:xfrm>
        </p:grpSpPr>
        <p:sp>
          <p:nvSpPr>
            <p:cNvPr id="22" name="Forme libre 21"/>
            <p:cNvSpPr/>
            <p:nvPr/>
          </p:nvSpPr>
          <p:spPr>
            <a:xfrm>
              <a:off x="4981680" y="2732040"/>
              <a:ext cx="809640" cy="220680"/>
            </a:xfrm>
            <a:custGeom>
              <a:avLst>
                <a:gd name="f0" fmla="val 156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23" name="Groupe 22"/>
            <p:cNvGrpSpPr/>
            <p:nvPr/>
          </p:nvGrpSpPr>
          <p:grpSpPr>
            <a:xfrm>
              <a:off x="4981680" y="2732040"/>
              <a:ext cx="801720" cy="282240"/>
              <a:chOff x="4981680" y="2732040"/>
              <a:chExt cx="801720" cy="282240"/>
            </a:xfrm>
          </p:grpSpPr>
          <p:sp>
            <p:nvSpPr>
              <p:cNvPr id="24" name="Forme libre 23"/>
              <p:cNvSpPr/>
              <p:nvPr/>
            </p:nvSpPr>
            <p:spPr>
              <a:xfrm>
                <a:off x="4981680" y="2732040"/>
                <a:ext cx="801720" cy="212760"/>
              </a:xfrm>
              <a:custGeom>
                <a:avLst>
                  <a:gd name="f0" fmla="val 161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25" name="Groupe 24"/>
              <p:cNvGrpSpPr/>
              <p:nvPr/>
            </p:nvGrpSpPr>
            <p:grpSpPr>
              <a:xfrm>
                <a:off x="4981680" y="2732040"/>
                <a:ext cx="795240" cy="282240"/>
                <a:chOff x="4981680" y="2732040"/>
                <a:chExt cx="795240" cy="282240"/>
              </a:xfrm>
            </p:grpSpPr>
            <p:sp>
              <p:nvSpPr>
                <p:cNvPr id="26" name="Forme libre 25"/>
                <p:cNvSpPr/>
                <p:nvPr/>
              </p:nvSpPr>
              <p:spPr>
                <a:xfrm>
                  <a:off x="4981680" y="2732040"/>
                  <a:ext cx="795240" cy="208080"/>
                </a:xfrm>
                <a:custGeom>
                  <a:avLst>
                    <a:gd name="f0" fmla="val 166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27" name="Groupe 26"/>
                <p:cNvGrpSpPr/>
                <p:nvPr/>
              </p:nvGrpSpPr>
              <p:grpSpPr>
                <a:xfrm>
                  <a:off x="4981680" y="2732040"/>
                  <a:ext cx="792000" cy="282240"/>
                  <a:chOff x="4981680" y="2732040"/>
                  <a:chExt cx="792000" cy="282240"/>
                </a:xfrm>
              </p:grpSpPr>
              <p:sp>
                <p:nvSpPr>
                  <p:cNvPr id="28" name="Forme libre 27"/>
                  <p:cNvSpPr/>
                  <p:nvPr/>
                </p:nvSpPr>
                <p:spPr>
                  <a:xfrm>
                    <a:off x="4981680" y="2732040"/>
                    <a:ext cx="792000" cy="203400"/>
                  </a:xfrm>
                  <a:custGeom>
                    <a:avLst>
                      <a:gd name="f0" fmla="val 168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29" name="Groupe 28"/>
                  <p:cNvGrpSpPr/>
                  <p:nvPr/>
                </p:nvGrpSpPr>
                <p:grpSpPr>
                  <a:xfrm>
                    <a:off x="4981680" y="2732040"/>
                    <a:ext cx="788759" cy="282240"/>
                    <a:chOff x="4981680" y="2732040"/>
                    <a:chExt cx="788759" cy="282240"/>
                  </a:xfrm>
                </p:grpSpPr>
                <p:sp>
                  <p:nvSpPr>
                    <p:cNvPr id="30" name="Forme libre 29"/>
                    <p:cNvSpPr/>
                    <p:nvPr/>
                  </p:nvSpPr>
                  <p:spPr>
                    <a:xfrm>
                      <a:off x="4981680" y="2732040"/>
                      <a:ext cx="788759" cy="200160"/>
                    </a:xfrm>
                    <a:custGeom>
                      <a:avLst>
                        <a:gd name="f0" fmla="val 171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31" name="Groupe 30"/>
                    <p:cNvGrpSpPr/>
                    <p:nvPr/>
                  </p:nvGrpSpPr>
                  <p:grpSpPr>
                    <a:xfrm>
                      <a:off x="4981680" y="2732040"/>
                      <a:ext cx="785880" cy="282240"/>
                      <a:chOff x="4981680" y="2732040"/>
                      <a:chExt cx="785880" cy="282240"/>
                    </a:xfrm>
                  </p:grpSpPr>
                  <p:sp>
                    <p:nvSpPr>
                      <p:cNvPr id="32" name="Forme libre 31"/>
                      <p:cNvSpPr/>
                      <p:nvPr/>
                    </p:nvSpPr>
                    <p:spPr>
                      <a:xfrm>
                        <a:off x="4981680" y="2732040"/>
                        <a:ext cx="785880" cy="196920"/>
                      </a:xfrm>
                      <a:custGeom>
                        <a:avLst>
                          <a:gd name="f0" fmla="val 174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grpSp>
                    <p:nvGrpSpPr>
                      <p:cNvPr id="33" name="Groupe 32"/>
                      <p:cNvGrpSpPr/>
                      <p:nvPr/>
                    </p:nvGrpSpPr>
                    <p:grpSpPr>
                      <a:xfrm>
                        <a:off x="4981680" y="2732040"/>
                        <a:ext cx="785880" cy="282240"/>
                        <a:chOff x="4981680" y="2732040"/>
                        <a:chExt cx="785880" cy="282240"/>
                      </a:xfrm>
                    </p:grpSpPr>
                    <p:sp>
                      <p:nvSpPr>
                        <p:cNvPr id="34" name="Forme libre 33"/>
                        <p:cNvSpPr/>
                        <p:nvPr/>
                      </p:nvSpPr>
                      <p:spPr>
                        <a:xfrm>
                          <a:off x="4981680" y="2732040"/>
                          <a:ext cx="785880" cy="195480"/>
                        </a:xfrm>
                        <a:custGeom>
                          <a:avLst>
                            <a:gd name="f0" fmla="val 177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ctr" anchorCtr="0" compatLnSpc="0"/>
                        <a:lstStyle/>
                        <a:p>
                          <a:pPr marL="0" marR="0" lvl="0" indent="0" algn="l" rtl="0" hangingPunct="0">
                            <a:lnSpc>
                              <a:spcPct val="1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endParaRPr lang="en-US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endParaRPr>
                        </a:p>
                      </p:txBody>
                    </p:sp>
                    <p:sp>
                      <p:nvSpPr>
                        <p:cNvPr id="35" name="Forme libre 34"/>
                        <p:cNvSpPr/>
                        <p:nvPr/>
                      </p:nvSpPr>
                      <p:spPr>
                        <a:xfrm>
                          <a:off x="5043960" y="2732040"/>
                          <a:ext cx="659160" cy="282240"/>
                        </a:xfrm>
                        <a:custGeom>
                          <a:avLst>
                            <a:gd name="f0" fmla="val 177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0" tIns="0" rIns="0" bIns="0" anchor="t" anchorCtr="0" compatLnSpc="0">
                          <a:spAutoFit/>
                        </a:bodyPr>
                        <a:lstStyle/>
                        <a:p>
                          <a:pPr marL="0" marR="0" lvl="0" indent="0" algn="l" rtl="0" hangingPunct="1">
                            <a:lnSpc>
                              <a:spcPct val="94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r>
                            <a:rPr lang="en-GB" sz="1600" b="0" i="0" u="none" strike="noStrike" baseline="0">
                              <a:ln>
                                <a:noFill/>
                              </a:ln>
                              <a:solidFill>
                                <a:srgbClr val="2323DC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rPr>
                            <a:t>Coriolis</a:t>
                          </a:r>
                        </a:p>
                      </p:txBody>
                    </p:sp>
                  </p:grpSp>
                </p:grpSp>
              </p:grpSp>
            </p:grpSp>
          </p:grpSp>
        </p:grpSp>
      </p:grpSp>
      <p:sp>
        <p:nvSpPr>
          <p:cNvPr id="36" name="Forme libre 35"/>
          <p:cNvSpPr/>
          <p:nvPr/>
        </p:nvSpPr>
        <p:spPr>
          <a:xfrm>
            <a:off x="6114959" y="2222640"/>
            <a:ext cx="568440" cy="522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200 f10 1"/>
              <a:gd name="f16" fmla="*/ 18400 f10 1"/>
              <a:gd name="f17" fmla="*/ 18400 f11 1"/>
              <a:gd name="f18" fmla="*/ 3200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3160 f10 1"/>
              <a:gd name="f25" fmla="*/ 3160 f11 1"/>
              <a:gd name="f26" fmla="*/ 0 f10 1"/>
              <a:gd name="f27" fmla="*/ 10800 f11 1"/>
              <a:gd name="f28" fmla="*/ 18440 f11 1"/>
              <a:gd name="f29" fmla="*/ 21600 f11 1"/>
              <a:gd name="f30" fmla="*/ 18440 f10 1"/>
              <a:gd name="f31" fmla="*/ 21600 f10 1"/>
              <a:gd name="f32" fmla="+- 0 0 f19"/>
              <a:gd name="f33" fmla="+- f20 0 f1"/>
              <a:gd name="f34" fmla="+- f21 0 f1"/>
              <a:gd name="f35" fmla="*/ f32 f0 1"/>
              <a:gd name="f36" fmla="+- f34 0 f33"/>
              <a:gd name="f37" fmla="*/ f35 1 f5"/>
              <a:gd name="f38" fmla="+- f37 0 f1"/>
              <a:gd name="f39" fmla="cos 1 f38"/>
              <a:gd name="f40" fmla="sin 1 f38"/>
              <a:gd name="f41" fmla="+- 0 0 f39"/>
              <a:gd name="f42" fmla="+- 0 0 f40"/>
              <a:gd name="f43" fmla="*/ 10800 f41 1"/>
              <a:gd name="f44" fmla="*/ 10800 f42 1"/>
              <a:gd name="f45" fmla="*/ f43 f43 1"/>
              <a:gd name="f46" fmla="*/ f44 f44 1"/>
              <a:gd name="f47" fmla="+- f45 f46 0"/>
              <a:gd name="f48" fmla="sqrt f47"/>
              <a:gd name="f49" fmla="*/ f6 1 f48"/>
              <a:gd name="f50" fmla="*/ f41 f49 1"/>
              <a:gd name="f51" fmla="*/ f42 f49 1"/>
              <a:gd name="f52" fmla="+- 10800 0 f50"/>
              <a:gd name="f53" fmla="+- 10800 0 f5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22" y="f23"/>
              </a:cxn>
              <a:cxn ang="f33">
                <a:pos x="f24" y="f25"/>
              </a:cxn>
              <a:cxn ang="f33">
                <a:pos x="f26" y="f27"/>
              </a:cxn>
              <a:cxn ang="f33">
                <a:pos x="f24" y="f28"/>
              </a:cxn>
              <a:cxn ang="f33">
                <a:pos x="f22" y="f29"/>
              </a:cxn>
              <a:cxn ang="f33">
                <a:pos x="f30" y="f28"/>
              </a:cxn>
              <a:cxn ang="f33">
                <a:pos x="f31" y="f27"/>
              </a:cxn>
              <a:cxn ang="f33">
                <a:pos x="f30" y="f25"/>
              </a:cxn>
            </a:cxnLst>
            <a:rect l="f15" t="f18" r="f16" b="f17"/>
            <a:pathLst>
              <a:path w="21600" h="21600">
                <a:moveTo>
                  <a:pt x="f52" y="f53"/>
                </a:moveTo>
                <a:arcTo wR="f9" hR="f9" stAng="f33" swAng="f36"/>
                <a:close/>
              </a:path>
            </a:pathLst>
          </a:custGeom>
          <a:noFill/>
          <a:ln w="36720">
            <a:solidFill>
              <a:srgbClr val="EB613D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7" name="Forme libre 36"/>
          <p:cNvSpPr/>
          <p:nvPr/>
        </p:nvSpPr>
        <p:spPr>
          <a:xfrm>
            <a:off x="3870360" y="3608280"/>
            <a:ext cx="539640" cy="5079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200 f10 1"/>
              <a:gd name="f16" fmla="*/ 18400 f10 1"/>
              <a:gd name="f17" fmla="*/ 18400 f11 1"/>
              <a:gd name="f18" fmla="*/ 3200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3160 f10 1"/>
              <a:gd name="f25" fmla="*/ 3160 f11 1"/>
              <a:gd name="f26" fmla="*/ 0 f10 1"/>
              <a:gd name="f27" fmla="*/ 10800 f11 1"/>
              <a:gd name="f28" fmla="*/ 18440 f11 1"/>
              <a:gd name="f29" fmla="*/ 21600 f11 1"/>
              <a:gd name="f30" fmla="*/ 18440 f10 1"/>
              <a:gd name="f31" fmla="*/ 21600 f10 1"/>
              <a:gd name="f32" fmla="+- 0 0 f19"/>
              <a:gd name="f33" fmla="+- f20 0 f1"/>
              <a:gd name="f34" fmla="+- f21 0 f1"/>
              <a:gd name="f35" fmla="*/ f32 f0 1"/>
              <a:gd name="f36" fmla="+- f34 0 f33"/>
              <a:gd name="f37" fmla="*/ f35 1 f5"/>
              <a:gd name="f38" fmla="+- f37 0 f1"/>
              <a:gd name="f39" fmla="cos 1 f38"/>
              <a:gd name="f40" fmla="sin 1 f38"/>
              <a:gd name="f41" fmla="+- 0 0 f39"/>
              <a:gd name="f42" fmla="+- 0 0 f40"/>
              <a:gd name="f43" fmla="*/ 10800 f41 1"/>
              <a:gd name="f44" fmla="*/ 10800 f42 1"/>
              <a:gd name="f45" fmla="*/ f43 f43 1"/>
              <a:gd name="f46" fmla="*/ f44 f44 1"/>
              <a:gd name="f47" fmla="+- f45 f46 0"/>
              <a:gd name="f48" fmla="sqrt f47"/>
              <a:gd name="f49" fmla="*/ f6 1 f48"/>
              <a:gd name="f50" fmla="*/ f41 f49 1"/>
              <a:gd name="f51" fmla="*/ f42 f49 1"/>
              <a:gd name="f52" fmla="+- 10800 0 f50"/>
              <a:gd name="f53" fmla="+- 10800 0 f5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22" y="f23"/>
              </a:cxn>
              <a:cxn ang="f33">
                <a:pos x="f24" y="f25"/>
              </a:cxn>
              <a:cxn ang="f33">
                <a:pos x="f26" y="f27"/>
              </a:cxn>
              <a:cxn ang="f33">
                <a:pos x="f24" y="f28"/>
              </a:cxn>
              <a:cxn ang="f33">
                <a:pos x="f22" y="f29"/>
              </a:cxn>
              <a:cxn ang="f33">
                <a:pos x="f30" y="f28"/>
              </a:cxn>
              <a:cxn ang="f33">
                <a:pos x="f31" y="f27"/>
              </a:cxn>
              <a:cxn ang="f33">
                <a:pos x="f30" y="f25"/>
              </a:cxn>
            </a:cxnLst>
            <a:rect l="f15" t="f18" r="f16" b="f17"/>
            <a:pathLst>
              <a:path w="21600" h="21600">
                <a:moveTo>
                  <a:pt x="f52" y="f53"/>
                </a:moveTo>
                <a:arcTo wR="f9" hR="f9" stAng="f33" swAng="f36"/>
                <a:close/>
              </a:path>
            </a:pathLst>
          </a:custGeom>
          <a:noFill/>
          <a:ln w="36720">
            <a:solidFill>
              <a:srgbClr val="EB613D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grpSp>
        <p:nvGrpSpPr>
          <p:cNvPr id="38" name="Groupe 37"/>
          <p:cNvGrpSpPr/>
          <p:nvPr/>
        </p:nvGrpSpPr>
        <p:grpSpPr>
          <a:xfrm>
            <a:off x="5091120" y="3421080"/>
            <a:ext cx="760319" cy="317520"/>
            <a:chOff x="5091120" y="3421080"/>
            <a:chExt cx="760319" cy="317520"/>
          </a:xfrm>
        </p:grpSpPr>
        <p:sp>
          <p:nvSpPr>
            <p:cNvPr id="39" name="Forme libre 38"/>
            <p:cNvSpPr/>
            <p:nvPr/>
          </p:nvSpPr>
          <p:spPr>
            <a:xfrm>
              <a:off x="5091120" y="3421080"/>
              <a:ext cx="760319" cy="250920"/>
            </a:xfrm>
            <a:custGeom>
              <a:avLst>
                <a:gd name="f0" fmla="val 136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40" name="Groupe 39"/>
            <p:cNvGrpSpPr/>
            <p:nvPr/>
          </p:nvGrpSpPr>
          <p:grpSpPr>
            <a:xfrm>
              <a:off x="5091120" y="3421080"/>
              <a:ext cx="752400" cy="317520"/>
              <a:chOff x="5091120" y="3421080"/>
              <a:chExt cx="752400" cy="317520"/>
            </a:xfrm>
          </p:grpSpPr>
          <p:sp>
            <p:nvSpPr>
              <p:cNvPr id="41" name="Forme libre 40"/>
              <p:cNvSpPr/>
              <p:nvPr/>
            </p:nvSpPr>
            <p:spPr>
              <a:xfrm>
                <a:off x="5091120" y="3421080"/>
                <a:ext cx="752400" cy="243000"/>
              </a:xfrm>
              <a:custGeom>
                <a:avLst>
                  <a:gd name="f0" fmla="val 142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42" name="Groupe 41"/>
              <p:cNvGrpSpPr/>
              <p:nvPr/>
            </p:nvGrpSpPr>
            <p:grpSpPr>
              <a:xfrm>
                <a:off x="5091120" y="3421080"/>
                <a:ext cx="746280" cy="317520"/>
                <a:chOff x="5091120" y="3421080"/>
                <a:chExt cx="746280" cy="317520"/>
              </a:xfrm>
            </p:grpSpPr>
            <p:sp>
              <p:nvSpPr>
                <p:cNvPr id="43" name="Forme libre 42"/>
                <p:cNvSpPr/>
                <p:nvPr/>
              </p:nvSpPr>
              <p:spPr>
                <a:xfrm>
                  <a:off x="5091120" y="3421080"/>
                  <a:ext cx="746280" cy="237960"/>
                </a:xfrm>
                <a:custGeom>
                  <a:avLst>
                    <a:gd name="f0" fmla="val 144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44" name="Groupe 43"/>
                <p:cNvGrpSpPr/>
                <p:nvPr/>
              </p:nvGrpSpPr>
              <p:grpSpPr>
                <a:xfrm>
                  <a:off x="5091120" y="3421080"/>
                  <a:ext cx="741239" cy="317520"/>
                  <a:chOff x="5091120" y="3421080"/>
                  <a:chExt cx="741239" cy="317520"/>
                </a:xfrm>
              </p:grpSpPr>
              <p:sp>
                <p:nvSpPr>
                  <p:cNvPr id="45" name="Forme libre 44"/>
                  <p:cNvSpPr/>
                  <p:nvPr/>
                </p:nvSpPr>
                <p:spPr>
                  <a:xfrm>
                    <a:off x="5091120" y="3421080"/>
                    <a:ext cx="741239" cy="235080"/>
                  </a:xfrm>
                  <a:custGeom>
                    <a:avLst>
                      <a:gd name="f0" fmla="val 145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46" name="Groupe 45"/>
                  <p:cNvGrpSpPr/>
                  <p:nvPr/>
                </p:nvGrpSpPr>
                <p:grpSpPr>
                  <a:xfrm>
                    <a:off x="5091120" y="3421080"/>
                    <a:ext cx="738359" cy="317520"/>
                    <a:chOff x="5091120" y="3421080"/>
                    <a:chExt cx="738359" cy="317520"/>
                  </a:xfrm>
                </p:grpSpPr>
                <p:sp>
                  <p:nvSpPr>
                    <p:cNvPr id="47" name="Forme libre 46"/>
                    <p:cNvSpPr/>
                    <p:nvPr/>
                  </p:nvSpPr>
                  <p:spPr>
                    <a:xfrm>
                      <a:off x="5091120" y="3421080"/>
                      <a:ext cx="738359" cy="230040"/>
                    </a:xfrm>
                    <a:custGeom>
                      <a:avLst>
                        <a:gd name="f0" fmla="val 150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48" name="Groupe 47"/>
                    <p:cNvGrpSpPr/>
                    <p:nvPr/>
                  </p:nvGrpSpPr>
                  <p:grpSpPr>
                    <a:xfrm>
                      <a:off x="5091120" y="3421080"/>
                      <a:ext cx="736559" cy="317520"/>
                      <a:chOff x="5091120" y="3421080"/>
                      <a:chExt cx="736559" cy="317520"/>
                    </a:xfrm>
                  </p:grpSpPr>
                  <p:sp>
                    <p:nvSpPr>
                      <p:cNvPr id="49" name="Forme libre 48"/>
                      <p:cNvSpPr/>
                      <p:nvPr/>
                    </p:nvSpPr>
                    <p:spPr>
                      <a:xfrm>
                        <a:off x="5091120" y="3421080"/>
                        <a:ext cx="736559" cy="228600"/>
                      </a:xfrm>
                      <a:custGeom>
                        <a:avLst>
                          <a:gd name="f0" fmla="val 150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grpSp>
                    <p:nvGrpSpPr>
                      <p:cNvPr id="50" name="Groupe 49"/>
                      <p:cNvGrpSpPr/>
                      <p:nvPr/>
                    </p:nvGrpSpPr>
                    <p:grpSpPr>
                      <a:xfrm>
                        <a:off x="5091120" y="3421080"/>
                        <a:ext cx="736559" cy="317520"/>
                        <a:chOff x="5091120" y="3421080"/>
                        <a:chExt cx="736559" cy="317520"/>
                      </a:xfrm>
                    </p:grpSpPr>
                    <p:sp>
                      <p:nvSpPr>
                        <p:cNvPr id="51" name="Forme libre 50"/>
                        <p:cNvSpPr/>
                        <p:nvPr/>
                      </p:nvSpPr>
                      <p:spPr>
                        <a:xfrm>
                          <a:off x="5091120" y="3421080"/>
                          <a:ext cx="736559" cy="228600"/>
                        </a:xfrm>
                        <a:custGeom>
                          <a:avLst>
                            <a:gd name="f0" fmla="val 150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ctr" anchorCtr="0" compatLnSpc="0"/>
                        <a:lstStyle/>
                        <a:p>
                          <a:pPr marL="0" marR="0" lvl="0" indent="0" algn="l" rtl="0" hangingPunct="0">
                            <a:lnSpc>
                              <a:spcPct val="1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endParaRPr lang="en-US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endParaRPr>
                        </a:p>
                      </p:txBody>
                    </p:sp>
                    <p:sp>
                      <p:nvSpPr>
                        <p:cNvPr id="52" name="Forme libre 51"/>
                        <p:cNvSpPr/>
                        <p:nvPr/>
                      </p:nvSpPr>
                      <p:spPr>
                        <a:xfrm>
                          <a:off x="5095440" y="3421080"/>
                          <a:ext cx="727560" cy="317520"/>
                        </a:xfrm>
                        <a:custGeom>
                          <a:avLst>
                            <a:gd name="f0" fmla="val 152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0" tIns="0" rIns="0" bIns="0" anchor="t" anchorCtr="0" compatLnSpc="0">
                          <a:spAutoFit/>
                        </a:bodyPr>
                        <a:lstStyle/>
                        <a:p>
                          <a:pPr marL="0" marR="0" lvl="0" indent="0" algn="l" rtl="0" hangingPunct="1">
                            <a:lnSpc>
                              <a:spcPct val="94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r>
                            <a:rPr lang="en-GB" sz="1800" b="0" i="0" u="none" strike="noStrike" baseline="0">
                              <a:ln>
                                <a:noFill/>
                              </a:ln>
                              <a:solidFill>
                                <a:srgbClr val="EB613D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rPr>
                            <a:t>Sources</a:t>
                          </a:r>
                        </a:p>
                      </p:txBody>
                    </p:sp>
                  </p:grpSp>
                </p:grpSp>
              </p:grpSp>
            </p:grpSp>
          </p:grpSp>
        </p:grpSp>
      </p:grpSp>
      <p:sp>
        <p:nvSpPr>
          <p:cNvPr id="53" name="Forme libre 52"/>
          <p:cNvSpPr/>
          <p:nvPr/>
        </p:nvSpPr>
        <p:spPr>
          <a:xfrm>
            <a:off x="4800600" y="3322799"/>
            <a:ext cx="1258920" cy="5191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200 f10 1"/>
              <a:gd name="f16" fmla="*/ 18400 f10 1"/>
              <a:gd name="f17" fmla="*/ 18400 f11 1"/>
              <a:gd name="f18" fmla="*/ 3200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3160 f10 1"/>
              <a:gd name="f25" fmla="*/ 3160 f11 1"/>
              <a:gd name="f26" fmla="*/ 0 f10 1"/>
              <a:gd name="f27" fmla="*/ 10800 f11 1"/>
              <a:gd name="f28" fmla="*/ 18440 f11 1"/>
              <a:gd name="f29" fmla="*/ 21600 f11 1"/>
              <a:gd name="f30" fmla="*/ 18440 f10 1"/>
              <a:gd name="f31" fmla="*/ 21600 f10 1"/>
              <a:gd name="f32" fmla="+- 0 0 f19"/>
              <a:gd name="f33" fmla="+- f20 0 f1"/>
              <a:gd name="f34" fmla="+- f21 0 f1"/>
              <a:gd name="f35" fmla="*/ f32 f0 1"/>
              <a:gd name="f36" fmla="+- f34 0 f33"/>
              <a:gd name="f37" fmla="*/ f35 1 f5"/>
              <a:gd name="f38" fmla="+- f37 0 f1"/>
              <a:gd name="f39" fmla="cos 1 f38"/>
              <a:gd name="f40" fmla="sin 1 f38"/>
              <a:gd name="f41" fmla="+- 0 0 f39"/>
              <a:gd name="f42" fmla="+- 0 0 f40"/>
              <a:gd name="f43" fmla="*/ 10800 f41 1"/>
              <a:gd name="f44" fmla="*/ 10800 f42 1"/>
              <a:gd name="f45" fmla="*/ f43 f43 1"/>
              <a:gd name="f46" fmla="*/ f44 f44 1"/>
              <a:gd name="f47" fmla="+- f45 f46 0"/>
              <a:gd name="f48" fmla="sqrt f47"/>
              <a:gd name="f49" fmla="*/ f6 1 f48"/>
              <a:gd name="f50" fmla="*/ f41 f49 1"/>
              <a:gd name="f51" fmla="*/ f42 f49 1"/>
              <a:gd name="f52" fmla="+- 10800 0 f50"/>
              <a:gd name="f53" fmla="+- 10800 0 f5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22" y="f23"/>
              </a:cxn>
              <a:cxn ang="f33">
                <a:pos x="f24" y="f25"/>
              </a:cxn>
              <a:cxn ang="f33">
                <a:pos x="f26" y="f27"/>
              </a:cxn>
              <a:cxn ang="f33">
                <a:pos x="f24" y="f28"/>
              </a:cxn>
              <a:cxn ang="f33">
                <a:pos x="f22" y="f29"/>
              </a:cxn>
              <a:cxn ang="f33">
                <a:pos x="f30" y="f28"/>
              </a:cxn>
              <a:cxn ang="f33">
                <a:pos x="f31" y="f27"/>
              </a:cxn>
              <a:cxn ang="f33">
                <a:pos x="f30" y="f25"/>
              </a:cxn>
            </a:cxnLst>
            <a:rect l="f15" t="f18" r="f16" b="f17"/>
            <a:pathLst>
              <a:path w="21600" h="21600">
                <a:moveTo>
                  <a:pt x="f52" y="f53"/>
                </a:moveTo>
                <a:arcTo wR="f9" hR="f9" stAng="f33" swAng="f36"/>
                <a:close/>
              </a:path>
            </a:pathLst>
          </a:custGeom>
          <a:noFill/>
          <a:ln w="36720">
            <a:solidFill>
              <a:srgbClr val="EB613D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54" name="Connecteur droit 53"/>
          <p:cNvSpPr/>
          <p:nvPr/>
        </p:nvSpPr>
        <p:spPr>
          <a:xfrm flipH="1">
            <a:off x="4392720" y="3706919"/>
            <a:ext cx="474480" cy="110881"/>
          </a:xfrm>
          <a:prstGeom prst="line">
            <a:avLst/>
          </a:prstGeom>
          <a:noFill/>
          <a:ln w="36720">
            <a:solidFill>
              <a:srgbClr val="EB613D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55" name="Connecteur droit 54"/>
          <p:cNvSpPr/>
          <p:nvPr/>
        </p:nvSpPr>
        <p:spPr>
          <a:xfrm flipV="1">
            <a:off x="5627520" y="2664000"/>
            <a:ext cx="511200" cy="660239"/>
          </a:xfrm>
          <a:prstGeom prst="line">
            <a:avLst/>
          </a:prstGeom>
          <a:noFill/>
          <a:ln w="36720">
            <a:solidFill>
              <a:srgbClr val="EB613D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grpSp>
        <p:nvGrpSpPr>
          <p:cNvPr id="56" name="Groupe 55"/>
          <p:cNvGrpSpPr/>
          <p:nvPr/>
        </p:nvGrpSpPr>
        <p:grpSpPr>
          <a:xfrm>
            <a:off x="4087800" y="2747880"/>
            <a:ext cx="644400" cy="282960"/>
            <a:chOff x="4087800" y="2747880"/>
            <a:chExt cx="644400" cy="282960"/>
          </a:xfrm>
        </p:grpSpPr>
        <p:sp>
          <p:nvSpPr>
            <p:cNvPr id="57" name="Forme libre 56"/>
            <p:cNvSpPr/>
            <p:nvPr/>
          </p:nvSpPr>
          <p:spPr>
            <a:xfrm>
              <a:off x="4087800" y="2747880"/>
              <a:ext cx="644400" cy="220680"/>
            </a:xfrm>
            <a:custGeom>
              <a:avLst>
                <a:gd name="f0" fmla="val 156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58" name="Groupe 57"/>
            <p:cNvGrpSpPr/>
            <p:nvPr/>
          </p:nvGrpSpPr>
          <p:grpSpPr>
            <a:xfrm>
              <a:off x="4087800" y="2747880"/>
              <a:ext cx="635040" cy="282960"/>
              <a:chOff x="4087800" y="2747880"/>
              <a:chExt cx="635040" cy="282960"/>
            </a:xfrm>
          </p:grpSpPr>
          <p:sp>
            <p:nvSpPr>
              <p:cNvPr id="59" name="Forme libre 58"/>
              <p:cNvSpPr/>
              <p:nvPr/>
            </p:nvSpPr>
            <p:spPr>
              <a:xfrm>
                <a:off x="4087800" y="2747880"/>
                <a:ext cx="635040" cy="212760"/>
              </a:xfrm>
              <a:custGeom>
                <a:avLst>
                  <a:gd name="f0" fmla="val 161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60" name="Groupe 59"/>
              <p:cNvGrpSpPr/>
              <p:nvPr/>
            </p:nvGrpSpPr>
            <p:grpSpPr>
              <a:xfrm>
                <a:off x="4087800" y="2747880"/>
                <a:ext cx="628560" cy="282960"/>
                <a:chOff x="4087800" y="2747880"/>
                <a:chExt cx="628560" cy="282960"/>
              </a:xfrm>
            </p:grpSpPr>
            <p:sp>
              <p:nvSpPr>
                <p:cNvPr id="61" name="Forme libre 60"/>
                <p:cNvSpPr/>
                <p:nvPr/>
              </p:nvSpPr>
              <p:spPr>
                <a:xfrm>
                  <a:off x="4087800" y="2747880"/>
                  <a:ext cx="628560" cy="206280"/>
                </a:xfrm>
                <a:custGeom>
                  <a:avLst>
                    <a:gd name="f0" fmla="val 166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62" name="Groupe 61"/>
                <p:cNvGrpSpPr/>
                <p:nvPr/>
              </p:nvGrpSpPr>
              <p:grpSpPr>
                <a:xfrm>
                  <a:off x="4087800" y="2747880"/>
                  <a:ext cx="623880" cy="282960"/>
                  <a:chOff x="4087800" y="2747880"/>
                  <a:chExt cx="623880" cy="282960"/>
                </a:xfrm>
              </p:grpSpPr>
              <p:sp>
                <p:nvSpPr>
                  <p:cNvPr id="63" name="Forme libre 62"/>
                  <p:cNvSpPr/>
                  <p:nvPr/>
                </p:nvSpPr>
                <p:spPr>
                  <a:xfrm>
                    <a:off x="4087800" y="2747880"/>
                    <a:ext cx="623880" cy="201600"/>
                  </a:xfrm>
                  <a:custGeom>
                    <a:avLst>
                      <a:gd name="f0" fmla="val 171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64" name="Groupe 63"/>
                  <p:cNvGrpSpPr/>
                  <p:nvPr/>
                </p:nvGrpSpPr>
                <p:grpSpPr>
                  <a:xfrm>
                    <a:off x="4087800" y="2747880"/>
                    <a:ext cx="620640" cy="282960"/>
                    <a:chOff x="4087800" y="2747880"/>
                    <a:chExt cx="620640" cy="282960"/>
                  </a:xfrm>
                </p:grpSpPr>
                <p:sp>
                  <p:nvSpPr>
                    <p:cNvPr id="65" name="Forme libre 64"/>
                    <p:cNvSpPr/>
                    <p:nvPr/>
                  </p:nvSpPr>
                  <p:spPr>
                    <a:xfrm>
                      <a:off x="4087800" y="2747880"/>
                      <a:ext cx="620640" cy="198360"/>
                    </a:xfrm>
                    <a:custGeom>
                      <a:avLst>
                        <a:gd name="f0" fmla="val 174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66" name="Groupe 65"/>
                    <p:cNvGrpSpPr/>
                    <p:nvPr/>
                  </p:nvGrpSpPr>
                  <p:grpSpPr>
                    <a:xfrm>
                      <a:off x="4087800" y="2747880"/>
                      <a:ext cx="619200" cy="282960"/>
                      <a:chOff x="4087800" y="2747880"/>
                      <a:chExt cx="619200" cy="282960"/>
                    </a:xfrm>
                  </p:grpSpPr>
                  <p:sp>
                    <p:nvSpPr>
                      <p:cNvPr id="67" name="Forme libre 66"/>
                      <p:cNvSpPr/>
                      <p:nvPr/>
                    </p:nvSpPr>
                    <p:spPr>
                      <a:xfrm>
                        <a:off x="4087800" y="2747880"/>
                        <a:ext cx="619200" cy="196920"/>
                      </a:xfrm>
                      <a:custGeom>
                        <a:avLst>
                          <a:gd name="f0" fmla="val 174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grpSp>
                    <p:nvGrpSpPr>
                      <p:cNvPr id="68" name="Groupe 67"/>
                      <p:cNvGrpSpPr/>
                      <p:nvPr/>
                    </p:nvGrpSpPr>
                    <p:grpSpPr>
                      <a:xfrm>
                        <a:off x="4087800" y="2747880"/>
                        <a:ext cx="619200" cy="282960"/>
                        <a:chOff x="4087800" y="2747880"/>
                        <a:chExt cx="619200" cy="282960"/>
                      </a:xfrm>
                    </p:grpSpPr>
                    <p:sp>
                      <p:nvSpPr>
                        <p:cNvPr id="69" name="Forme libre 68"/>
                        <p:cNvSpPr/>
                        <p:nvPr/>
                      </p:nvSpPr>
                      <p:spPr>
                        <a:xfrm>
                          <a:off x="4087800" y="2747880"/>
                          <a:ext cx="619200" cy="196920"/>
                        </a:xfrm>
                        <a:custGeom>
                          <a:avLst>
                            <a:gd name="f0" fmla="val 174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ctr" anchorCtr="0" compatLnSpc="0"/>
                        <a:lstStyle/>
                        <a:p>
                          <a:pPr marL="0" marR="0" lvl="0" indent="0" algn="l" rtl="0" hangingPunct="0">
                            <a:lnSpc>
                              <a:spcPct val="1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endParaRPr lang="en-US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endParaRPr>
                        </a:p>
                      </p:txBody>
                    </p:sp>
                    <p:sp>
                      <p:nvSpPr>
                        <p:cNvPr id="70" name="Forme libre 69"/>
                        <p:cNvSpPr/>
                        <p:nvPr/>
                      </p:nvSpPr>
                      <p:spPr>
                        <a:xfrm>
                          <a:off x="4112280" y="2747880"/>
                          <a:ext cx="568440" cy="282960"/>
                        </a:xfrm>
                        <a:custGeom>
                          <a:avLst>
                            <a:gd name="f0" fmla="val 174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0" tIns="0" rIns="0" bIns="0" anchor="t" anchorCtr="0" compatLnSpc="0">
                          <a:spAutoFit/>
                        </a:bodyPr>
                        <a:lstStyle/>
                        <a:p>
                          <a:pPr marL="0" marR="0" lvl="0" indent="0" algn="l" rtl="0" hangingPunct="1">
                            <a:lnSpc>
                              <a:spcPct val="94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r>
                            <a:rPr lang="en-GB" sz="1600" b="0" i="0" u="none" strike="noStrike" baseline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rPr>
                            <a:t>gravité</a:t>
                          </a:r>
                        </a:p>
                      </p:txBody>
                    </p:sp>
                  </p:grpSp>
                </p:grpSp>
              </p:grpSp>
            </p:grpSp>
          </p:grpSp>
        </p:grpSp>
      </p:grpSp>
      <p:sp>
        <p:nvSpPr>
          <p:cNvPr id="71" name="Forme libre 70"/>
          <p:cNvSpPr/>
          <p:nvPr/>
        </p:nvSpPr>
        <p:spPr>
          <a:xfrm>
            <a:off x="1101600" y="1906560"/>
            <a:ext cx="2708280" cy="316080"/>
          </a:xfrm>
          <a:custGeom>
            <a:avLst>
              <a:gd name="f0" fmla="val 109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B8FF">
              <a:alpha val="15000"/>
            </a:srgbClr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72" name="Forme libre 71"/>
          <p:cNvSpPr/>
          <p:nvPr/>
        </p:nvSpPr>
        <p:spPr>
          <a:xfrm>
            <a:off x="5386320" y="4324320"/>
            <a:ext cx="3265560" cy="343080"/>
          </a:xfrm>
          <a:custGeom>
            <a:avLst>
              <a:gd name="f0" fmla="val 1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00B8FF">
              <a:alpha val="15000"/>
            </a:srgbClr>
          </a:solidFill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73" name="Forme libre 72"/>
          <p:cNvSpPr/>
          <p:nvPr/>
        </p:nvSpPr>
        <p:spPr>
          <a:xfrm>
            <a:off x="666720" y="152280"/>
            <a:ext cx="9239400" cy="866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4400" b="0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Lucida Sans" pitchFamily="2"/>
                <a:cs typeface="Lucida Sans" pitchFamily="2"/>
              </a:rPr>
              <a:t>Modèles de circulation générale </a:t>
            </a:r>
            <a:r>
              <a:rPr lang="en-GB" sz="2800" b="0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Lucida Sans" pitchFamily="2"/>
                <a:cs typeface="Lucida Sans" pitchFamily="2"/>
              </a:rPr>
              <a:t>(GCM)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necteur droit 1"/>
          <p:cNvSpPr/>
          <p:nvPr/>
        </p:nvSpPr>
        <p:spPr>
          <a:xfrm>
            <a:off x="498600" y="4836960"/>
            <a:ext cx="9671040" cy="1800"/>
          </a:xfrm>
          <a:prstGeom prst="line">
            <a:avLst/>
          </a:prstGeom>
          <a:noFill/>
          <a:ln w="9360">
            <a:solidFill>
              <a:srgbClr val="C0C0C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Connecteur droit 2"/>
          <p:cNvSpPr/>
          <p:nvPr/>
        </p:nvSpPr>
        <p:spPr>
          <a:xfrm>
            <a:off x="511200" y="5072040"/>
            <a:ext cx="9671040" cy="1440"/>
          </a:xfrm>
          <a:prstGeom prst="line">
            <a:avLst/>
          </a:prstGeom>
          <a:noFill/>
          <a:ln w="9360">
            <a:solidFill>
              <a:srgbClr val="C0C0C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" name="Connecteur droit 3"/>
          <p:cNvSpPr/>
          <p:nvPr/>
        </p:nvSpPr>
        <p:spPr>
          <a:xfrm>
            <a:off x="511200" y="5257800"/>
            <a:ext cx="9671040" cy="1440"/>
          </a:xfrm>
          <a:prstGeom prst="line">
            <a:avLst/>
          </a:prstGeom>
          <a:noFill/>
          <a:ln w="9360">
            <a:solidFill>
              <a:srgbClr val="C0C0C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5" name="Connecteur droit 4"/>
          <p:cNvSpPr/>
          <p:nvPr/>
        </p:nvSpPr>
        <p:spPr>
          <a:xfrm>
            <a:off x="511200" y="5381640"/>
            <a:ext cx="9671040" cy="1440"/>
          </a:xfrm>
          <a:prstGeom prst="line">
            <a:avLst/>
          </a:prstGeom>
          <a:noFill/>
          <a:ln w="9360">
            <a:solidFill>
              <a:srgbClr val="C0C0C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6" name="Connecteur droit 5"/>
          <p:cNvSpPr/>
          <p:nvPr/>
        </p:nvSpPr>
        <p:spPr>
          <a:xfrm>
            <a:off x="511200" y="5479920"/>
            <a:ext cx="9671040" cy="1799"/>
          </a:xfrm>
          <a:prstGeom prst="line">
            <a:avLst/>
          </a:prstGeom>
          <a:noFill/>
          <a:ln w="9360">
            <a:solidFill>
              <a:srgbClr val="C0C0C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7" name="Connecteur droit 6"/>
          <p:cNvSpPr/>
          <p:nvPr/>
        </p:nvSpPr>
        <p:spPr>
          <a:xfrm>
            <a:off x="498600" y="5578560"/>
            <a:ext cx="9671040" cy="1440"/>
          </a:xfrm>
          <a:prstGeom prst="line">
            <a:avLst/>
          </a:prstGeom>
          <a:noFill/>
          <a:ln w="9360">
            <a:solidFill>
              <a:srgbClr val="C0C0C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8" name="Connecteur droit 7"/>
          <p:cNvSpPr/>
          <p:nvPr/>
        </p:nvSpPr>
        <p:spPr>
          <a:xfrm>
            <a:off x="498600" y="5689440"/>
            <a:ext cx="9671040" cy="1800"/>
          </a:xfrm>
          <a:prstGeom prst="line">
            <a:avLst/>
          </a:prstGeom>
          <a:noFill/>
          <a:ln w="9360">
            <a:solidFill>
              <a:srgbClr val="C0C0C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9" name="Connecteur droit 8"/>
          <p:cNvSpPr/>
          <p:nvPr/>
        </p:nvSpPr>
        <p:spPr>
          <a:xfrm>
            <a:off x="511200" y="5826240"/>
            <a:ext cx="9671040" cy="1440"/>
          </a:xfrm>
          <a:prstGeom prst="line">
            <a:avLst/>
          </a:prstGeom>
          <a:noFill/>
          <a:ln w="9360">
            <a:solidFill>
              <a:srgbClr val="C0C0C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538200" y="5950079"/>
            <a:ext cx="9671040" cy="1441"/>
          </a:xfrm>
          <a:prstGeom prst="line">
            <a:avLst/>
          </a:prstGeom>
          <a:noFill/>
          <a:ln w="9360">
            <a:solidFill>
              <a:srgbClr val="C0C0C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1" name="Connecteur droit 10"/>
          <p:cNvSpPr/>
          <p:nvPr/>
        </p:nvSpPr>
        <p:spPr>
          <a:xfrm>
            <a:off x="552600" y="6037200"/>
            <a:ext cx="9671040" cy="1799"/>
          </a:xfrm>
          <a:prstGeom prst="line">
            <a:avLst/>
          </a:prstGeom>
          <a:noFill/>
          <a:ln w="9360">
            <a:solidFill>
              <a:srgbClr val="C0C0C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2" name="Connecteur droit 11"/>
          <p:cNvSpPr/>
          <p:nvPr/>
        </p:nvSpPr>
        <p:spPr>
          <a:xfrm>
            <a:off x="552600" y="6135840"/>
            <a:ext cx="9671040" cy="1439"/>
          </a:xfrm>
          <a:prstGeom prst="line">
            <a:avLst/>
          </a:prstGeom>
          <a:noFill/>
          <a:ln w="9360">
            <a:solidFill>
              <a:srgbClr val="C0C0C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3" name="Connecteur droit 12"/>
          <p:cNvSpPr/>
          <p:nvPr/>
        </p:nvSpPr>
        <p:spPr>
          <a:xfrm>
            <a:off x="552600" y="6210360"/>
            <a:ext cx="9671040" cy="1440"/>
          </a:xfrm>
          <a:prstGeom prst="line">
            <a:avLst/>
          </a:prstGeom>
          <a:noFill/>
          <a:ln w="9360">
            <a:solidFill>
              <a:srgbClr val="C0C0C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4" name="Connecteur droit 13"/>
          <p:cNvSpPr/>
          <p:nvPr/>
        </p:nvSpPr>
        <p:spPr>
          <a:xfrm>
            <a:off x="565200" y="6272279"/>
            <a:ext cx="9671040" cy="1441"/>
          </a:xfrm>
          <a:prstGeom prst="line">
            <a:avLst/>
          </a:prstGeom>
          <a:noFill/>
          <a:ln w="9360">
            <a:solidFill>
              <a:srgbClr val="C0C0C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5" name="Connecteur droit 14"/>
          <p:cNvSpPr/>
          <p:nvPr/>
        </p:nvSpPr>
        <p:spPr>
          <a:xfrm>
            <a:off x="579600" y="6308640"/>
            <a:ext cx="9671040" cy="1800"/>
          </a:xfrm>
          <a:prstGeom prst="line">
            <a:avLst/>
          </a:prstGeom>
          <a:noFill/>
          <a:ln w="9360">
            <a:solidFill>
              <a:srgbClr val="C0C0C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6" name="Connecteur droit 15"/>
          <p:cNvSpPr/>
          <p:nvPr/>
        </p:nvSpPr>
        <p:spPr>
          <a:xfrm>
            <a:off x="525600" y="6345360"/>
            <a:ext cx="9671040" cy="1440"/>
          </a:xfrm>
          <a:prstGeom prst="line">
            <a:avLst/>
          </a:prstGeom>
          <a:noFill/>
          <a:ln w="9360">
            <a:solidFill>
              <a:srgbClr val="C0C0C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492120" y="1407600"/>
            <a:ext cx="9198000" cy="2010239"/>
            <a:chOff x="492120" y="1407600"/>
            <a:chExt cx="9198000" cy="2010239"/>
          </a:xfrm>
        </p:grpSpPr>
        <p:sp>
          <p:nvSpPr>
            <p:cNvPr id="18" name="Forme libre 17"/>
            <p:cNvSpPr/>
            <p:nvPr/>
          </p:nvSpPr>
          <p:spPr>
            <a:xfrm>
              <a:off x="492120" y="1407600"/>
              <a:ext cx="9198000" cy="1714319"/>
            </a:xfrm>
            <a:custGeom>
              <a:avLst>
                <a:gd name="f0" fmla="val 2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19" name="Groupe 18"/>
            <p:cNvGrpSpPr/>
            <p:nvPr/>
          </p:nvGrpSpPr>
          <p:grpSpPr>
            <a:xfrm>
              <a:off x="492120" y="1407600"/>
              <a:ext cx="9190080" cy="2010239"/>
              <a:chOff x="492120" y="1407600"/>
              <a:chExt cx="9190080" cy="2010239"/>
            </a:xfrm>
          </p:grpSpPr>
          <p:sp>
            <p:nvSpPr>
              <p:cNvPr id="20" name="Forme libre 19"/>
              <p:cNvSpPr/>
              <p:nvPr/>
            </p:nvSpPr>
            <p:spPr>
              <a:xfrm>
                <a:off x="492120" y="1407600"/>
                <a:ext cx="9190080" cy="1706400"/>
              </a:xfrm>
              <a:custGeom>
                <a:avLst>
                  <a:gd name="f0" fmla="val 20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21" name="Groupe 20"/>
              <p:cNvGrpSpPr/>
              <p:nvPr/>
            </p:nvGrpSpPr>
            <p:grpSpPr>
              <a:xfrm>
                <a:off x="492120" y="1407600"/>
                <a:ext cx="9185400" cy="2010239"/>
                <a:chOff x="492120" y="1407600"/>
                <a:chExt cx="9185400" cy="2010239"/>
              </a:xfrm>
            </p:grpSpPr>
            <p:sp>
              <p:nvSpPr>
                <p:cNvPr id="22" name="Forme libre 21"/>
                <p:cNvSpPr/>
                <p:nvPr/>
              </p:nvSpPr>
              <p:spPr>
                <a:xfrm>
                  <a:off x="492120" y="1407600"/>
                  <a:ext cx="9185400" cy="1700280"/>
                </a:xfrm>
                <a:custGeom>
                  <a:avLst>
                    <a:gd name="f0" fmla="val 20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23" name="Groupe 22"/>
                <p:cNvGrpSpPr/>
                <p:nvPr/>
              </p:nvGrpSpPr>
              <p:grpSpPr>
                <a:xfrm>
                  <a:off x="492120" y="1407600"/>
                  <a:ext cx="9180720" cy="2010239"/>
                  <a:chOff x="492120" y="1407600"/>
                  <a:chExt cx="9180720" cy="2010239"/>
                </a:xfrm>
              </p:grpSpPr>
              <p:sp>
                <p:nvSpPr>
                  <p:cNvPr id="24" name="Forme libre 23"/>
                  <p:cNvSpPr/>
                  <p:nvPr/>
                </p:nvSpPr>
                <p:spPr>
                  <a:xfrm>
                    <a:off x="492120" y="1407600"/>
                    <a:ext cx="9180720" cy="1695600"/>
                  </a:xfrm>
                  <a:custGeom>
                    <a:avLst>
                      <a:gd name="f0" fmla="val 20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25" name="Groupe 24"/>
                  <p:cNvGrpSpPr/>
                  <p:nvPr/>
                </p:nvGrpSpPr>
                <p:grpSpPr>
                  <a:xfrm>
                    <a:off x="492120" y="1407600"/>
                    <a:ext cx="9177480" cy="2010239"/>
                    <a:chOff x="492120" y="1407600"/>
                    <a:chExt cx="9177480" cy="2010239"/>
                  </a:xfrm>
                </p:grpSpPr>
                <p:sp>
                  <p:nvSpPr>
                    <p:cNvPr id="26" name="Forme libre 25"/>
                    <p:cNvSpPr/>
                    <p:nvPr/>
                  </p:nvSpPr>
                  <p:spPr>
                    <a:xfrm>
                      <a:off x="492120" y="1407600"/>
                      <a:ext cx="9177480" cy="1692360"/>
                    </a:xfrm>
                    <a:custGeom>
                      <a:avLst>
                        <a:gd name="f0" fmla="val 20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27" name="Groupe 26"/>
                    <p:cNvGrpSpPr/>
                    <p:nvPr/>
                  </p:nvGrpSpPr>
                  <p:grpSpPr>
                    <a:xfrm>
                      <a:off x="492120" y="1407600"/>
                      <a:ext cx="9174240" cy="2010239"/>
                      <a:chOff x="492120" y="1407600"/>
                      <a:chExt cx="9174240" cy="2010239"/>
                    </a:xfrm>
                  </p:grpSpPr>
                  <p:sp>
                    <p:nvSpPr>
                      <p:cNvPr id="28" name="Forme libre 27"/>
                      <p:cNvSpPr/>
                      <p:nvPr/>
                    </p:nvSpPr>
                    <p:spPr>
                      <a:xfrm>
                        <a:off x="492120" y="1407600"/>
                        <a:ext cx="9174240" cy="1690560"/>
                      </a:xfrm>
                      <a:custGeom>
                        <a:avLst>
                          <a:gd name="f0" fmla="val 20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grpSp>
                    <p:nvGrpSpPr>
                      <p:cNvPr id="29" name="Groupe 28"/>
                      <p:cNvGrpSpPr/>
                      <p:nvPr/>
                    </p:nvGrpSpPr>
                    <p:grpSpPr>
                      <a:xfrm>
                        <a:off x="492120" y="1407600"/>
                        <a:ext cx="9172440" cy="2010239"/>
                        <a:chOff x="492120" y="1407600"/>
                        <a:chExt cx="9172440" cy="2010239"/>
                      </a:xfrm>
                    </p:grpSpPr>
                    <p:sp>
                      <p:nvSpPr>
                        <p:cNvPr id="30" name="Forme libre 29"/>
                        <p:cNvSpPr/>
                        <p:nvPr/>
                      </p:nvSpPr>
                      <p:spPr>
                        <a:xfrm>
                          <a:off x="492120" y="1407600"/>
                          <a:ext cx="9172440" cy="1690560"/>
                        </a:xfrm>
                        <a:custGeom>
                          <a:avLst>
                            <a:gd name="f0" fmla="val 20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ctr" anchorCtr="0" compatLnSpc="0"/>
                        <a:lstStyle/>
                        <a:p>
                          <a:pPr marL="0" marR="0" lvl="0" indent="0" algn="l" rtl="0" hangingPunct="0">
                            <a:lnSpc>
                              <a:spcPct val="1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endParaRPr lang="en-US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endParaRPr>
                        </a:p>
                      </p:txBody>
                    </p:sp>
                    <p:sp>
                      <p:nvSpPr>
                        <p:cNvPr id="31" name="Forme libre 30"/>
                        <p:cNvSpPr/>
                        <p:nvPr/>
                      </p:nvSpPr>
                      <p:spPr>
                        <a:xfrm>
                          <a:off x="734039" y="1407600"/>
                          <a:ext cx="8688240" cy="2010239"/>
                        </a:xfrm>
                        <a:custGeom>
                          <a:avLst>
                            <a:gd name="f0" fmla="val 20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0" tIns="0" rIns="0" bIns="0" anchor="t" anchorCtr="0" compatLnSpc="0">
                          <a:spAutoFit/>
                        </a:bodyPr>
                        <a:lstStyle/>
                        <a:p>
                          <a:pPr marL="0" marR="0" lvl="0" indent="0" algn="l" rtl="0" hangingPunct="1">
                            <a:lnSpc>
                              <a:spcPct val="94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ct val="45000"/>
                            <a:buFont typeface="StarSymbol" pitchFamily="2"/>
                            <a:buChar char="●"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r>
                            <a:rPr lang="en-GB" sz="2400" b="0" i="0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rPr>
                            <a:t> Incrément temporel : de </a:t>
                          </a:r>
                          <a:r>
                            <a:rPr lang="en-GB" sz="2400" b="0" i="0" u="sng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uFillTx/>
                              <a:latin typeface="Times New Roman" pitchFamily="18"/>
                              <a:ea typeface="Lucida Sans" pitchFamily="2"/>
                              <a:cs typeface="Lucida Sans" pitchFamily="2"/>
                            </a:rPr>
                            <a:t>quelques minutes à une demi-heure</a:t>
                          </a:r>
                          <a:r>
                            <a:rPr lang="en-GB" sz="2400" b="0" i="0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rPr>
                            <a:t>, selon la</a:t>
                          </a:r>
                        </a:p>
                        <a:p>
                          <a:pPr marL="0" marR="0" lvl="0" indent="0" algn="l" rtl="0" hangingPunct="1">
                            <a:lnSpc>
                              <a:spcPct val="94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r>
                            <a:rPr lang="en-GB" sz="2400" b="0" i="0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rPr>
                            <a:t>technique d'intégration.</a:t>
                          </a:r>
                        </a:p>
                        <a:p>
                          <a:pPr marL="0" marR="0" lvl="0" indent="0" algn="l" rtl="0" hangingPunct="1">
                            <a:lnSpc>
                              <a:spcPct val="94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ct val="45000"/>
                            <a:buFont typeface="StarSymbol" pitchFamily="2"/>
                            <a:buChar char="●"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r>
                            <a:rPr lang="en-GB" sz="2400" b="0" i="0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rPr>
                            <a:t>Grille horizontale : maille allant de </a:t>
                          </a:r>
                          <a:r>
                            <a:rPr lang="en-GB" sz="2400" b="0" i="0" u="sng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uFillTx/>
                              <a:latin typeface="Times New Roman" pitchFamily="18"/>
                              <a:ea typeface="Lucida Sans" pitchFamily="2"/>
                              <a:cs typeface="Lucida Sans" pitchFamily="2"/>
                            </a:rPr>
                            <a:t>100 à 300 km</a:t>
                          </a:r>
                          <a:r>
                            <a:rPr lang="en-GB" sz="2400" b="0" i="0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rPr>
                            <a:t>.</a:t>
                          </a:r>
                        </a:p>
                        <a:p>
                          <a:pPr marL="0" marR="0" lvl="0" indent="0" algn="l" rtl="0" hangingPunct="1">
                            <a:lnSpc>
                              <a:spcPct val="94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ct val="45000"/>
                            <a:buFont typeface="StarSymbol" pitchFamily="2"/>
                            <a:buChar char="●"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r>
                            <a:rPr lang="en-GB" sz="2400" b="0" i="0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rPr>
                            <a:t>Grille verticale : maille allant de </a:t>
                          </a:r>
                          <a:r>
                            <a:rPr lang="en-GB" sz="2400" b="0" i="0" u="sng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uFillTx/>
                              <a:latin typeface="Times New Roman" pitchFamily="18"/>
                              <a:ea typeface="Lucida Sans" pitchFamily="2"/>
                              <a:cs typeface="Lucida Sans" pitchFamily="2"/>
                            </a:rPr>
                            <a:t>100m </a:t>
                          </a:r>
                          <a:r>
                            <a:rPr lang="en-GB" sz="2400" b="0" i="0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rPr>
                            <a:t>(ou moins) au niveau du sol,</a:t>
                          </a:r>
                        </a:p>
                        <a:p>
                          <a:pPr marL="0" marR="0" lvl="0" indent="0" algn="l" rtl="0" hangingPunct="1">
                            <a:lnSpc>
                              <a:spcPct val="94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r>
                            <a:rPr lang="en-GB" sz="2400" b="0" i="0" u="sng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uFillTx/>
                              <a:latin typeface="Times New Roman" pitchFamily="18"/>
                              <a:ea typeface="Lucida Sans" pitchFamily="2"/>
                              <a:cs typeface="Lucida Sans" pitchFamily="2"/>
                            </a:rPr>
                            <a:t>à quelques kilomètres</a:t>
                          </a:r>
                          <a:r>
                            <a:rPr lang="en-GB" sz="2400" b="0" i="0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rPr>
                            <a:t> dans la stratosphère.</a:t>
                          </a:r>
                        </a:p>
                      </p:txBody>
                    </p:sp>
                  </p:grpSp>
                </p:grpSp>
              </p:grpSp>
            </p:grpSp>
          </p:grpSp>
        </p:grpSp>
      </p:grpSp>
      <p:grpSp>
        <p:nvGrpSpPr>
          <p:cNvPr id="32" name="Groupe 31"/>
          <p:cNvGrpSpPr/>
          <p:nvPr/>
        </p:nvGrpSpPr>
        <p:grpSpPr>
          <a:xfrm>
            <a:off x="550800" y="3538440"/>
            <a:ext cx="4522680" cy="458999"/>
            <a:chOff x="550800" y="3538440"/>
            <a:chExt cx="4522680" cy="458999"/>
          </a:xfrm>
        </p:grpSpPr>
        <p:sp>
          <p:nvSpPr>
            <p:cNvPr id="33" name="Forme libre 32"/>
            <p:cNvSpPr/>
            <p:nvPr/>
          </p:nvSpPr>
          <p:spPr>
            <a:xfrm>
              <a:off x="550800" y="3538440"/>
              <a:ext cx="4522680" cy="346320"/>
            </a:xfrm>
            <a:custGeom>
              <a:avLst>
                <a:gd name="f0" fmla="val 99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34" name="Groupe 33"/>
            <p:cNvGrpSpPr/>
            <p:nvPr/>
          </p:nvGrpSpPr>
          <p:grpSpPr>
            <a:xfrm>
              <a:off x="550800" y="3538440"/>
              <a:ext cx="4514759" cy="458999"/>
              <a:chOff x="550800" y="3538440"/>
              <a:chExt cx="4514759" cy="458999"/>
            </a:xfrm>
          </p:grpSpPr>
          <p:sp>
            <p:nvSpPr>
              <p:cNvPr id="35" name="Forme libre 34"/>
              <p:cNvSpPr/>
              <p:nvPr/>
            </p:nvSpPr>
            <p:spPr>
              <a:xfrm>
                <a:off x="550800" y="3538440"/>
                <a:ext cx="4514759" cy="338400"/>
              </a:xfrm>
              <a:custGeom>
                <a:avLst>
                  <a:gd name="f0" fmla="val 101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36" name="Groupe 35"/>
              <p:cNvGrpSpPr/>
              <p:nvPr/>
            </p:nvGrpSpPr>
            <p:grpSpPr>
              <a:xfrm>
                <a:off x="550800" y="3538440"/>
                <a:ext cx="4508640" cy="458999"/>
                <a:chOff x="550800" y="3538440"/>
                <a:chExt cx="4508640" cy="458999"/>
              </a:xfrm>
            </p:grpSpPr>
            <p:sp>
              <p:nvSpPr>
                <p:cNvPr id="37" name="Forme libre 36"/>
                <p:cNvSpPr/>
                <p:nvPr/>
              </p:nvSpPr>
              <p:spPr>
                <a:xfrm>
                  <a:off x="550800" y="3538440"/>
                  <a:ext cx="4508640" cy="333360"/>
                </a:xfrm>
                <a:custGeom>
                  <a:avLst>
                    <a:gd name="f0" fmla="val 102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38" name="Groupe 37"/>
                <p:cNvGrpSpPr/>
                <p:nvPr/>
              </p:nvGrpSpPr>
              <p:grpSpPr>
                <a:xfrm>
                  <a:off x="550800" y="3538440"/>
                  <a:ext cx="4503960" cy="458999"/>
                  <a:chOff x="550800" y="3538440"/>
                  <a:chExt cx="4503960" cy="458999"/>
                </a:xfrm>
              </p:grpSpPr>
              <p:sp>
                <p:nvSpPr>
                  <p:cNvPr id="39" name="Forme libre 38"/>
                  <p:cNvSpPr/>
                  <p:nvPr/>
                </p:nvSpPr>
                <p:spPr>
                  <a:xfrm>
                    <a:off x="550800" y="3538440"/>
                    <a:ext cx="4503960" cy="328680"/>
                  </a:xfrm>
                  <a:custGeom>
                    <a:avLst>
                      <a:gd name="f0" fmla="val 104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40" name="Groupe 39"/>
                  <p:cNvGrpSpPr/>
                  <p:nvPr/>
                </p:nvGrpSpPr>
                <p:grpSpPr>
                  <a:xfrm>
                    <a:off x="550800" y="3538440"/>
                    <a:ext cx="4500720" cy="458999"/>
                    <a:chOff x="550800" y="3538440"/>
                    <a:chExt cx="4500720" cy="458999"/>
                  </a:xfrm>
                </p:grpSpPr>
                <p:sp>
                  <p:nvSpPr>
                    <p:cNvPr id="41" name="Forme libre 40"/>
                    <p:cNvSpPr/>
                    <p:nvPr/>
                  </p:nvSpPr>
                  <p:spPr>
                    <a:xfrm>
                      <a:off x="550800" y="3538440"/>
                      <a:ext cx="4500720" cy="325440"/>
                    </a:xfrm>
                    <a:custGeom>
                      <a:avLst>
                        <a:gd name="f0" fmla="val 105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42" name="Groupe 41"/>
                    <p:cNvGrpSpPr/>
                    <p:nvPr/>
                  </p:nvGrpSpPr>
                  <p:grpSpPr>
                    <a:xfrm>
                      <a:off x="550800" y="3538440"/>
                      <a:ext cx="4498920" cy="458999"/>
                      <a:chOff x="550800" y="3538440"/>
                      <a:chExt cx="4498920" cy="458999"/>
                    </a:xfrm>
                  </p:grpSpPr>
                  <p:sp>
                    <p:nvSpPr>
                      <p:cNvPr id="43" name="Forme libre 42"/>
                      <p:cNvSpPr/>
                      <p:nvPr/>
                    </p:nvSpPr>
                    <p:spPr>
                      <a:xfrm>
                        <a:off x="550800" y="3538440"/>
                        <a:ext cx="4498920" cy="325440"/>
                      </a:xfrm>
                      <a:custGeom>
                        <a:avLst>
                          <a:gd name="f0" fmla="val 105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grpSp>
                    <p:nvGrpSpPr>
                      <p:cNvPr id="44" name="Groupe 43"/>
                      <p:cNvGrpSpPr/>
                      <p:nvPr/>
                    </p:nvGrpSpPr>
                    <p:grpSpPr>
                      <a:xfrm>
                        <a:off x="550800" y="3538440"/>
                        <a:ext cx="4498920" cy="458999"/>
                        <a:chOff x="550800" y="3538440"/>
                        <a:chExt cx="4498920" cy="458999"/>
                      </a:xfrm>
                    </p:grpSpPr>
                    <p:sp>
                      <p:nvSpPr>
                        <p:cNvPr id="45" name="Forme libre 44"/>
                        <p:cNvSpPr/>
                        <p:nvPr/>
                      </p:nvSpPr>
                      <p:spPr>
                        <a:xfrm>
                          <a:off x="550800" y="3538440"/>
                          <a:ext cx="4498920" cy="324000"/>
                        </a:xfrm>
                        <a:custGeom>
                          <a:avLst>
                            <a:gd name="f0" fmla="val 105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ctr" anchorCtr="0" compatLnSpc="0"/>
                        <a:lstStyle/>
                        <a:p>
                          <a:pPr marL="0" marR="0" lvl="0" indent="0" algn="l" rtl="0" hangingPunct="0">
                            <a:lnSpc>
                              <a:spcPct val="1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endParaRPr lang="en-US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endParaRPr>
                        </a:p>
                      </p:txBody>
                    </p:sp>
                    <p:sp>
                      <p:nvSpPr>
                        <p:cNvPr id="46" name="Forme libre 45"/>
                        <p:cNvSpPr/>
                        <p:nvPr/>
                      </p:nvSpPr>
                      <p:spPr>
                        <a:xfrm>
                          <a:off x="664560" y="3538440"/>
                          <a:ext cx="4271040" cy="458999"/>
                        </a:xfrm>
                        <a:custGeom>
                          <a:avLst>
                            <a:gd name="f0" fmla="val 106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0" tIns="0" rIns="0" bIns="0" anchor="t" anchorCtr="0" compatLnSpc="0">
                          <a:spAutoFit/>
                        </a:bodyPr>
                        <a:lstStyle/>
                        <a:p>
                          <a:pPr marL="0" marR="0" lvl="0" indent="0" algn="l" rtl="0" hangingPunct="1">
                            <a:lnSpc>
                              <a:spcPct val="94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r>
                            <a:rPr lang="en-GB" sz="2400" b="1" i="0" u="none" strike="noStrike" baseline="0">
                              <a:ln>
                                <a:noFill/>
                              </a:ln>
                              <a:solidFill>
                                <a:srgbClr val="004A4A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rPr>
                            <a:t>Colonne atmosphérique typique:</a:t>
                          </a:r>
                        </a:p>
                      </p:txBody>
                    </p:sp>
                  </p:grpSp>
                </p:grpSp>
              </p:grpSp>
            </p:grpSp>
          </p:grpSp>
        </p:grpSp>
      </p:grpSp>
      <p:sp>
        <p:nvSpPr>
          <p:cNvPr id="47" name="Forme libre 46"/>
          <p:cNvSpPr/>
          <p:nvPr/>
        </p:nvSpPr>
        <p:spPr>
          <a:xfrm>
            <a:off x="498600" y="4552919"/>
            <a:ext cx="9698040" cy="1843199"/>
          </a:xfrm>
          <a:custGeom>
            <a:avLst>
              <a:gd name="f0" fmla="val 18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3672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8" name="Forme libre 47"/>
          <p:cNvSpPr/>
          <p:nvPr/>
        </p:nvSpPr>
        <p:spPr>
          <a:xfrm>
            <a:off x="353880" y="6396120"/>
            <a:ext cx="10234800" cy="234720"/>
          </a:xfrm>
          <a:custGeom>
            <a:avLst>
              <a:gd name="f0" fmla="val 14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999999"/>
          </a:solidFill>
          <a:ln w="9360">
            <a:solidFill>
              <a:srgbClr val="999999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9" name="Forme libre 48"/>
          <p:cNvSpPr/>
          <p:nvPr/>
        </p:nvSpPr>
        <p:spPr>
          <a:xfrm>
            <a:off x="849239" y="5332320"/>
            <a:ext cx="5273640" cy="946080"/>
          </a:xfrm>
          <a:custGeom>
            <a:avLst/>
            <a:gdLst>
              <a:gd name="f0" fmla="val 0"/>
              <a:gd name="f1" fmla="val 1544"/>
              <a:gd name="f2" fmla="val 2582"/>
              <a:gd name="f3" fmla="val 1279"/>
              <a:gd name="f4" fmla="val 2450"/>
              <a:gd name="f5" fmla="val 1851"/>
              <a:gd name="f6" fmla="val 2384"/>
              <a:gd name="f7" fmla="val 1834"/>
              <a:gd name="f8" fmla="val 2260"/>
              <a:gd name="f9" fmla="val 1819"/>
              <a:gd name="f10" fmla="val 2127"/>
              <a:gd name="f11" fmla="val 2253"/>
              <a:gd name="f12" fmla="val 2066"/>
              <a:gd name="f13" fmla="val 2155"/>
              <a:gd name="f14" fmla="val 1928"/>
              <a:gd name="f15" fmla="val 2075"/>
              <a:gd name="f16" fmla="val 1816"/>
              <a:gd name="f17" fmla="val 2265"/>
              <a:gd name="f18" fmla="val 1688"/>
              <a:gd name="f19" fmla="val 1981"/>
              <a:gd name="f20" fmla="val 1586"/>
              <a:gd name="f21" fmla="val 1747"/>
              <a:gd name="f22" fmla="val 1503"/>
              <a:gd name="f23" fmla="val 1935"/>
              <a:gd name="f24" fmla="val 1368"/>
              <a:gd name="f25" fmla="val 1776"/>
              <a:gd name="f26" fmla="val 1274"/>
              <a:gd name="f27" fmla="val 1598"/>
              <a:gd name="f28" fmla="val 1168"/>
              <a:gd name="f29" fmla="val 1743"/>
              <a:gd name="f30" fmla="val 1046"/>
              <a:gd name="f31" fmla="val 1515"/>
              <a:gd name="f32" fmla="val 952"/>
              <a:gd name="f33" fmla="val 1236"/>
              <a:gd name="f34" fmla="val 838"/>
              <a:gd name="f35" fmla="val 920"/>
              <a:gd name="f36" fmla="val 735"/>
              <a:gd name="f37" fmla="val 643"/>
              <a:gd name="f38" fmla="val 620"/>
              <a:gd name="f39" fmla="val 413"/>
              <a:gd name="f40" fmla="val 526"/>
              <a:gd name="f41" fmla="val 453"/>
              <a:gd name="f42" fmla="val 32"/>
              <a:gd name="f43" fmla="val 279"/>
              <a:gd name="f44" fmla="val 57"/>
              <a:gd name="f45" fmla="val 151"/>
              <a:gd name="f46" fmla="val 259"/>
              <a:gd name="f47" fmla="val 95"/>
              <a:gd name="f48" fmla="val 672"/>
              <a:gd name="f49" fmla="val 118"/>
              <a:gd name="f50" fmla="val 1040"/>
              <a:gd name="f51" fmla="val 138"/>
              <a:gd name="f52" fmla="val 1331"/>
              <a:gd name="f53" fmla="val 92"/>
              <a:gd name="f54" fmla="val 1689"/>
              <a:gd name="f55" fmla="val 2035"/>
              <a:gd name="f56" fmla="val 24"/>
              <a:gd name="f57" fmla="val 2415"/>
              <a:gd name="f58" fmla="val 84"/>
              <a:gd name="f59" fmla="val 2766"/>
              <a:gd name="f60" fmla="val 3133"/>
              <a:gd name="f61" fmla="val 30"/>
              <a:gd name="f62" fmla="val 3490"/>
              <a:gd name="f63" fmla="val 3841"/>
              <a:gd name="f64" fmla="val 27"/>
              <a:gd name="f65" fmla="val 4248"/>
              <a:gd name="f66" fmla="val 59"/>
              <a:gd name="f67" fmla="val 4587"/>
              <a:gd name="f68" fmla="val 71"/>
              <a:gd name="f69" fmla="val 5004"/>
              <a:gd name="f70" fmla="val 87"/>
              <a:gd name="f71" fmla="val 5406"/>
              <a:gd name="f72" fmla="val 103"/>
              <a:gd name="f73" fmla="val 5728"/>
              <a:gd name="f74" fmla="val 142"/>
              <a:gd name="f75" fmla="val 6138"/>
              <a:gd name="f76" fmla="val 6481"/>
              <a:gd name="f77" fmla="val 98"/>
              <a:gd name="f78" fmla="val 6837"/>
              <a:gd name="f79" fmla="val 7185"/>
              <a:gd name="f80" fmla="val 7543"/>
              <a:gd name="f81" fmla="val 7904"/>
              <a:gd name="f82" fmla="val 109"/>
              <a:gd name="f83" fmla="val 8261"/>
              <a:gd name="f84" fmla="val 8640"/>
              <a:gd name="f85" fmla="val 126"/>
              <a:gd name="f86" fmla="val 9018"/>
              <a:gd name="f87" fmla="val 136"/>
              <a:gd name="f88" fmla="val 9395"/>
              <a:gd name="f89" fmla="val 128"/>
              <a:gd name="f90" fmla="val 9781"/>
              <a:gd name="f91" fmla="val 119"/>
              <a:gd name="f92" fmla="val 10135"/>
              <a:gd name="f93" fmla="val 79"/>
              <a:gd name="f94" fmla="val 10558"/>
              <a:gd name="f95" fmla="val 10981"/>
              <a:gd name="f96" fmla="val 11154"/>
              <a:gd name="f97" fmla="val 111"/>
              <a:gd name="f98" fmla="val 11546"/>
              <a:gd name="f99" fmla="val 12082"/>
              <a:gd name="f100" fmla="val 55"/>
              <a:gd name="f101" fmla="val 12080"/>
              <a:gd name="f102" fmla="val 195"/>
              <a:gd name="f103" fmla="val 12535"/>
              <a:gd name="f104" fmla="val 188"/>
              <a:gd name="f105" fmla="val 12946"/>
              <a:gd name="f106" fmla="val 182"/>
              <a:gd name="f107" fmla="val 13247"/>
              <a:gd name="f108" fmla="val 342"/>
              <a:gd name="f109" fmla="val 13669"/>
              <a:gd name="f110" fmla="val 339"/>
              <a:gd name="f111" fmla="val 13937"/>
              <a:gd name="f112" fmla="val 337"/>
              <a:gd name="f113" fmla="val 14649"/>
              <a:gd name="f114" fmla="val 394"/>
              <a:gd name="f115" fmla="val 14337"/>
              <a:gd name="f116" fmla="val 490"/>
              <a:gd name="f117" fmla="val 14077"/>
              <a:gd name="f118" fmla="val 570"/>
              <a:gd name="f119" fmla="val 13583"/>
              <a:gd name="f120" fmla="val 436"/>
              <a:gd name="f121" fmla="val 13290"/>
              <a:gd name="f122" fmla="val 540"/>
              <a:gd name="f123" fmla="val 13014"/>
              <a:gd name="f124" fmla="val 638"/>
              <a:gd name="f125" fmla="val 12614"/>
              <a:gd name="f126" fmla="val 696"/>
              <a:gd name="f127" fmla="val 12216"/>
              <a:gd name="f128" fmla="val 701"/>
              <a:gd name="f129" fmla="val 11827"/>
              <a:gd name="f130" fmla="val 706"/>
              <a:gd name="f131" fmla="val 11441"/>
              <a:gd name="f132" fmla="val 714"/>
              <a:gd name="f133" fmla="val 11053"/>
              <a:gd name="f134" fmla="val 711"/>
              <a:gd name="f135" fmla="val 10695"/>
              <a:gd name="f136" fmla="val 708"/>
              <a:gd name="f137" fmla="val 10391"/>
              <a:gd name="f138" fmla="val 765"/>
              <a:gd name="f139" fmla="val 10063"/>
              <a:gd name="f140" fmla="val 802"/>
              <a:gd name="f141" fmla="val 9661"/>
              <a:gd name="f142" fmla="val 847"/>
              <a:gd name="f143" fmla="val 9252"/>
              <a:gd name="f144" fmla="val 877"/>
              <a:gd name="f145" fmla="val 8814"/>
              <a:gd name="f146" fmla="val 862"/>
              <a:gd name="f147" fmla="val 8485"/>
              <a:gd name="f148" fmla="val 851"/>
              <a:gd name="f149" fmla="val 8156"/>
              <a:gd name="f150" fmla="val 875"/>
              <a:gd name="f151" fmla="val 7825"/>
              <a:gd name="f152" fmla="val 872"/>
              <a:gd name="f153" fmla="val 7438"/>
              <a:gd name="f154" fmla="val 868"/>
              <a:gd name="f155" fmla="val 7121"/>
              <a:gd name="f156" fmla="val 907"/>
              <a:gd name="f157" fmla="val 6719"/>
              <a:gd name="f158" fmla="val 902"/>
              <a:gd name="f159" fmla="val 6435"/>
              <a:gd name="f160" fmla="val 899"/>
              <a:gd name="f161" fmla="val 5737"/>
              <a:gd name="f162" fmla="val 990"/>
              <a:gd name="f163" fmla="val 6051"/>
              <a:gd name="f164" fmla="val 1103"/>
              <a:gd name="f165" fmla="val 6463"/>
              <a:gd name="f166" fmla="val 1253"/>
              <a:gd name="f167" fmla="val 6132"/>
              <a:gd name="f168" fmla="val 1305"/>
              <a:gd name="f169" fmla="val 1435"/>
              <a:gd name="f170" fmla="val 6143"/>
              <a:gd name="f171" fmla="val 1550"/>
              <a:gd name="f172" fmla="val 6004"/>
              <a:gd name="f173" fmla="val 1656"/>
              <a:gd name="f174" fmla="val 1767"/>
              <a:gd name="f175" fmla="val 6104"/>
              <a:gd name="f176" fmla="val 1898"/>
              <a:gd name="f177" fmla="val 6233"/>
              <a:gd name="f178" fmla="val 2020"/>
              <a:gd name="f179" fmla="val 6254"/>
              <a:gd name="f180" fmla="val 2149"/>
              <a:gd name="f181" fmla="val 6272"/>
              <a:gd name="f182" fmla="val 2254"/>
              <a:gd name="f183" fmla="val 6385"/>
              <a:gd name="f184" fmla="val 2345"/>
              <a:gd name="f185" fmla="val 6370"/>
              <a:gd name="f186" fmla="val 2461"/>
              <a:gd name="f187" fmla="val 6348"/>
              <a:gd name="f188" fmla="val 2628"/>
              <a:gd name="f189" fmla="val 6000"/>
              <a:gd name="f190" fmla="val 2541"/>
              <a:gd name="f191" fmla="val 5673"/>
              <a:gd name="f192" fmla="val 2552"/>
              <a:gd name="f193" fmla="val 5310"/>
              <a:gd name="f194" fmla="val 2564"/>
              <a:gd name="f195" fmla="val 4892"/>
              <a:gd name="f196" fmla="val 2519"/>
              <a:gd name="f197" fmla="val 4568"/>
              <a:gd name="f198" fmla="val 2572"/>
              <a:gd name="f199" fmla="val 4234"/>
              <a:gd name="f200" fmla="val 2627"/>
              <a:gd name="f201" fmla="val 3745"/>
              <a:gd name="f202" fmla="val 2550"/>
              <a:gd name="f203" fmla="val 3376"/>
              <a:gd name="f204" fmla="val 3027"/>
              <a:gd name="f205" fmla="val 2612"/>
              <a:gd name="f206" fmla="val 2663"/>
              <a:gd name="f207" fmla="val 2616"/>
              <a:gd name="f208" fmla="val 2329"/>
              <a:gd name="f209" fmla="val 2009"/>
              <a:gd name="f210" fmla="val 2592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14650" h="2629">
                <a:moveTo>
                  <a:pt x="f1" y="f2"/>
                </a:moveTo>
                <a:cubicBezTo>
                  <a:pt x="f3" y="f4"/>
                  <a:pt x="f5" y="f6"/>
                  <a:pt x="f7" y="f8"/>
                </a:cubicBezTo>
                <a:cubicBezTo>
                  <a:pt x="f9" y="f10"/>
                  <a:pt x="f11" y="f12"/>
                  <a:pt x="f13" y="f14"/>
                </a:cubicBez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cubicBezTo>
                  <a:pt x="f33" y="f34"/>
                  <a:pt x="f35" y="f36"/>
                  <a:pt x="f37" y="f38"/>
                </a:cubicBezTo>
                <a:cubicBezTo>
                  <a:pt x="f39" y="f40"/>
                  <a:pt x="f0" y="f41"/>
                  <a:pt x="f42" y="f43"/>
                </a:cubicBezTo>
                <a:cubicBezTo>
                  <a:pt x="f44" y="f45"/>
                  <a:pt x="f46" y="f47"/>
                  <a:pt x="f48" y="f49"/>
                </a:cubicBezTo>
                <a:cubicBezTo>
                  <a:pt x="f50" y="f51"/>
                  <a:pt x="f52" y="f53"/>
                  <a:pt x="f54" y="f44"/>
                </a:cubicBezTo>
                <a:cubicBezTo>
                  <a:pt x="f55" y="f56"/>
                  <a:pt x="f57" y="f58"/>
                  <a:pt x="f59" y="f44"/>
                </a:cubicBezTo>
                <a:cubicBezTo>
                  <a:pt x="f60" y="f61"/>
                  <a:pt x="f62" y="f0"/>
                  <a:pt x="f63" y="f64"/>
                </a:cubicBezTo>
                <a:cubicBezTo>
                  <a:pt x="f65" y="f66"/>
                  <a:pt x="f67" y="f68"/>
                  <a:pt x="f69" y="f70"/>
                </a:cubicBezTo>
                <a:cubicBezTo>
                  <a:pt x="f71" y="f72"/>
                  <a:pt x="f73" y="f74"/>
                  <a:pt x="f75" y="f49"/>
                </a:cubicBezTo>
                <a:cubicBezTo>
                  <a:pt x="f76" y="f77"/>
                  <a:pt x="f78" y="f49"/>
                  <a:pt x="f79" y="f49"/>
                </a:cubicBezTo>
                <a:cubicBezTo>
                  <a:pt x="f80" y="f49"/>
                  <a:pt x="f81" y="f82"/>
                  <a:pt x="f83" y="f49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70"/>
                </a:cubicBezTo>
                <a:cubicBezTo>
                  <a:pt x="f95" y="f47"/>
                  <a:pt x="f96" y="f97"/>
                  <a:pt x="f98" y="f70"/>
                </a:cubicBezTo>
                <a:cubicBezTo>
                  <a:pt x="f99" y="f100"/>
                  <a:pt x="f101" y="f102"/>
                  <a:pt x="f103" y="f104"/>
                </a:cubicBezTo>
                <a:cubicBezTo>
                  <a:pt x="f105" y="f106"/>
                  <a:pt x="f107" y="f108"/>
                  <a:pt x="f109" y="f110"/>
                </a:cubicBez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cubicBezTo>
                  <a:pt x="f147" y="f148"/>
                  <a:pt x="f149" y="f150"/>
                  <a:pt x="f151" y="f152"/>
                </a:cubicBezTo>
                <a:cubicBezTo>
                  <a:pt x="f153" y="f154"/>
                  <a:pt x="f155" y="f156"/>
                  <a:pt x="f157" y="f158"/>
                </a:cubicBez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75" y="f169"/>
                </a:cubicBezTo>
                <a:cubicBezTo>
                  <a:pt x="f170" y="f171"/>
                  <a:pt x="f172" y="f173"/>
                  <a:pt x="f163" y="f174"/>
                </a:cubicBezTo>
                <a:cubicBezTo>
                  <a:pt x="f175" y="f176"/>
                  <a:pt x="f177" y="f178"/>
                  <a:pt x="f179" y="f180"/>
                </a:cubicBezTo>
                <a:cubicBezTo>
                  <a:pt x="f181" y="f182"/>
                  <a:pt x="f183" y="f184"/>
                  <a:pt x="f185" y="f186"/>
                </a:cubicBezTo>
                <a:cubicBezTo>
                  <a:pt x="f187" y="f188"/>
                  <a:pt x="f189" y="f190"/>
                  <a:pt x="f191" y="f192"/>
                </a:cubicBezTo>
                <a:cubicBezTo>
                  <a:pt x="f193" y="f194"/>
                  <a:pt x="f195" y="f196"/>
                  <a:pt x="f197" y="f198"/>
                </a:cubicBezTo>
                <a:cubicBezTo>
                  <a:pt x="f199" y="f200"/>
                  <a:pt x="f201" y="f202"/>
                  <a:pt x="f203" y="f2"/>
                </a:cubicBezTo>
                <a:cubicBezTo>
                  <a:pt x="f204" y="f205"/>
                  <a:pt x="f206" y="f207"/>
                  <a:pt x="f208" y="f2"/>
                </a:cubicBezTo>
                <a:lnTo>
                  <a:pt x="f209" y="f2"/>
                </a:lnTo>
                <a:lnTo>
                  <a:pt x="f54" y="f210"/>
                </a:lnTo>
                <a:lnTo>
                  <a:pt x="f31" y="f2"/>
                </a:lnTo>
                <a:lnTo>
                  <a:pt x="f1" y="f2"/>
                </a:lnTo>
              </a:path>
            </a:pathLst>
          </a:custGeom>
          <a:noFill/>
          <a:ln w="18360">
            <a:solidFill>
              <a:srgbClr val="000000"/>
            </a:solidFill>
            <a:prstDash val="solid"/>
            <a:round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50" name="Forme libre 49"/>
          <p:cNvSpPr/>
          <p:nvPr/>
        </p:nvSpPr>
        <p:spPr>
          <a:xfrm>
            <a:off x="5484239" y="5308559"/>
            <a:ext cx="5273640" cy="946080"/>
          </a:xfrm>
          <a:custGeom>
            <a:avLst/>
            <a:gdLst>
              <a:gd name="f0" fmla="val 0"/>
              <a:gd name="f1" fmla="val 1544"/>
              <a:gd name="f2" fmla="val 2582"/>
              <a:gd name="f3" fmla="val 1279"/>
              <a:gd name="f4" fmla="val 2450"/>
              <a:gd name="f5" fmla="val 1851"/>
              <a:gd name="f6" fmla="val 2384"/>
              <a:gd name="f7" fmla="val 1834"/>
              <a:gd name="f8" fmla="val 2260"/>
              <a:gd name="f9" fmla="val 1819"/>
              <a:gd name="f10" fmla="val 2127"/>
              <a:gd name="f11" fmla="val 2253"/>
              <a:gd name="f12" fmla="val 2066"/>
              <a:gd name="f13" fmla="val 2155"/>
              <a:gd name="f14" fmla="val 1928"/>
              <a:gd name="f15" fmla="val 2075"/>
              <a:gd name="f16" fmla="val 1816"/>
              <a:gd name="f17" fmla="val 2265"/>
              <a:gd name="f18" fmla="val 1688"/>
              <a:gd name="f19" fmla="val 1981"/>
              <a:gd name="f20" fmla="val 1586"/>
              <a:gd name="f21" fmla="val 1747"/>
              <a:gd name="f22" fmla="val 1503"/>
              <a:gd name="f23" fmla="val 1935"/>
              <a:gd name="f24" fmla="val 1368"/>
              <a:gd name="f25" fmla="val 1776"/>
              <a:gd name="f26" fmla="val 1274"/>
              <a:gd name="f27" fmla="val 1598"/>
              <a:gd name="f28" fmla="val 1168"/>
              <a:gd name="f29" fmla="val 1743"/>
              <a:gd name="f30" fmla="val 1046"/>
              <a:gd name="f31" fmla="val 1515"/>
              <a:gd name="f32" fmla="val 952"/>
              <a:gd name="f33" fmla="val 1236"/>
              <a:gd name="f34" fmla="val 838"/>
              <a:gd name="f35" fmla="val 920"/>
              <a:gd name="f36" fmla="val 735"/>
              <a:gd name="f37" fmla="val 643"/>
              <a:gd name="f38" fmla="val 620"/>
              <a:gd name="f39" fmla="val 413"/>
              <a:gd name="f40" fmla="val 526"/>
              <a:gd name="f41" fmla="val 453"/>
              <a:gd name="f42" fmla="val 32"/>
              <a:gd name="f43" fmla="val 279"/>
              <a:gd name="f44" fmla="val 57"/>
              <a:gd name="f45" fmla="val 151"/>
              <a:gd name="f46" fmla="val 259"/>
              <a:gd name="f47" fmla="val 95"/>
              <a:gd name="f48" fmla="val 672"/>
              <a:gd name="f49" fmla="val 118"/>
              <a:gd name="f50" fmla="val 1040"/>
              <a:gd name="f51" fmla="val 138"/>
              <a:gd name="f52" fmla="val 1331"/>
              <a:gd name="f53" fmla="val 92"/>
              <a:gd name="f54" fmla="val 1689"/>
              <a:gd name="f55" fmla="val 2035"/>
              <a:gd name="f56" fmla="val 24"/>
              <a:gd name="f57" fmla="val 2415"/>
              <a:gd name="f58" fmla="val 84"/>
              <a:gd name="f59" fmla="val 2766"/>
              <a:gd name="f60" fmla="val 3133"/>
              <a:gd name="f61" fmla="val 30"/>
              <a:gd name="f62" fmla="val 3490"/>
              <a:gd name="f63" fmla="val 3841"/>
              <a:gd name="f64" fmla="val 27"/>
              <a:gd name="f65" fmla="val 4248"/>
              <a:gd name="f66" fmla="val 59"/>
              <a:gd name="f67" fmla="val 4587"/>
              <a:gd name="f68" fmla="val 71"/>
              <a:gd name="f69" fmla="val 5004"/>
              <a:gd name="f70" fmla="val 87"/>
              <a:gd name="f71" fmla="val 5406"/>
              <a:gd name="f72" fmla="val 103"/>
              <a:gd name="f73" fmla="val 5728"/>
              <a:gd name="f74" fmla="val 142"/>
              <a:gd name="f75" fmla="val 6138"/>
              <a:gd name="f76" fmla="val 6481"/>
              <a:gd name="f77" fmla="val 98"/>
              <a:gd name="f78" fmla="val 6837"/>
              <a:gd name="f79" fmla="val 7185"/>
              <a:gd name="f80" fmla="val 7543"/>
              <a:gd name="f81" fmla="val 7904"/>
              <a:gd name="f82" fmla="val 109"/>
              <a:gd name="f83" fmla="val 8261"/>
              <a:gd name="f84" fmla="val 8640"/>
              <a:gd name="f85" fmla="val 126"/>
              <a:gd name="f86" fmla="val 9018"/>
              <a:gd name="f87" fmla="val 136"/>
              <a:gd name="f88" fmla="val 9395"/>
              <a:gd name="f89" fmla="val 128"/>
              <a:gd name="f90" fmla="val 9781"/>
              <a:gd name="f91" fmla="val 119"/>
              <a:gd name="f92" fmla="val 10135"/>
              <a:gd name="f93" fmla="val 79"/>
              <a:gd name="f94" fmla="val 10558"/>
              <a:gd name="f95" fmla="val 10981"/>
              <a:gd name="f96" fmla="val 11154"/>
              <a:gd name="f97" fmla="val 111"/>
              <a:gd name="f98" fmla="val 11546"/>
              <a:gd name="f99" fmla="val 12082"/>
              <a:gd name="f100" fmla="val 55"/>
              <a:gd name="f101" fmla="val 12080"/>
              <a:gd name="f102" fmla="val 195"/>
              <a:gd name="f103" fmla="val 12535"/>
              <a:gd name="f104" fmla="val 188"/>
              <a:gd name="f105" fmla="val 12946"/>
              <a:gd name="f106" fmla="val 182"/>
              <a:gd name="f107" fmla="val 13247"/>
              <a:gd name="f108" fmla="val 342"/>
              <a:gd name="f109" fmla="val 13669"/>
              <a:gd name="f110" fmla="val 339"/>
              <a:gd name="f111" fmla="val 13937"/>
              <a:gd name="f112" fmla="val 337"/>
              <a:gd name="f113" fmla="val 14649"/>
              <a:gd name="f114" fmla="val 394"/>
              <a:gd name="f115" fmla="val 14337"/>
              <a:gd name="f116" fmla="val 490"/>
              <a:gd name="f117" fmla="val 14077"/>
              <a:gd name="f118" fmla="val 570"/>
              <a:gd name="f119" fmla="val 13583"/>
              <a:gd name="f120" fmla="val 436"/>
              <a:gd name="f121" fmla="val 13290"/>
              <a:gd name="f122" fmla="val 540"/>
              <a:gd name="f123" fmla="val 13014"/>
              <a:gd name="f124" fmla="val 638"/>
              <a:gd name="f125" fmla="val 12614"/>
              <a:gd name="f126" fmla="val 696"/>
              <a:gd name="f127" fmla="val 12216"/>
              <a:gd name="f128" fmla="val 701"/>
              <a:gd name="f129" fmla="val 11827"/>
              <a:gd name="f130" fmla="val 706"/>
              <a:gd name="f131" fmla="val 11441"/>
              <a:gd name="f132" fmla="val 714"/>
              <a:gd name="f133" fmla="val 11053"/>
              <a:gd name="f134" fmla="val 711"/>
              <a:gd name="f135" fmla="val 10695"/>
              <a:gd name="f136" fmla="val 708"/>
              <a:gd name="f137" fmla="val 10391"/>
              <a:gd name="f138" fmla="val 765"/>
              <a:gd name="f139" fmla="val 10063"/>
              <a:gd name="f140" fmla="val 802"/>
              <a:gd name="f141" fmla="val 9661"/>
              <a:gd name="f142" fmla="val 847"/>
              <a:gd name="f143" fmla="val 9252"/>
              <a:gd name="f144" fmla="val 877"/>
              <a:gd name="f145" fmla="val 8814"/>
              <a:gd name="f146" fmla="val 862"/>
              <a:gd name="f147" fmla="val 8485"/>
              <a:gd name="f148" fmla="val 851"/>
              <a:gd name="f149" fmla="val 8156"/>
              <a:gd name="f150" fmla="val 875"/>
              <a:gd name="f151" fmla="val 7825"/>
              <a:gd name="f152" fmla="val 872"/>
              <a:gd name="f153" fmla="val 7438"/>
              <a:gd name="f154" fmla="val 868"/>
              <a:gd name="f155" fmla="val 7121"/>
              <a:gd name="f156" fmla="val 907"/>
              <a:gd name="f157" fmla="val 6719"/>
              <a:gd name="f158" fmla="val 902"/>
              <a:gd name="f159" fmla="val 6435"/>
              <a:gd name="f160" fmla="val 899"/>
              <a:gd name="f161" fmla="val 5737"/>
              <a:gd name="f162" fmla="val 990"/>
              <a:gd name="f163" fmla="val 6051"/>
              <a:gd name="f164" fmla="val 1103"/>
              <a:gd name="f165" fmla="val 6463"/>
              <a:gd name="f166" fmla="val 1253"/>
              <a:gd name="f167" fmla="val 6132"/>
              <a:gd name="f168" fmla="val 1305"/>
              <a:gd name="f169" fmla="val 1435"/>
              <a:gd name="f170" fmla="val 6143"/>
              <a:gd name="f171" fmla="val 1550"/>
              <a:gd name="f172" fmla="val 6004"/>
              <a:gd name="f173" fmla="val 1656"/>
              <a:gd name="f174" fmla="val 1767"/>
              <a:gd name="f175" fmla="val 6104"/>
              <a:gd name="f176" fmla="val 1898"/>
              <a:gd name="f177" fmla="val 6233"/>
              <a:gd name="f178" fmla="val 2020"/>
              <a:gd name="f179" fmla="val 6254"/>
              <a:gd name="f180" fmla="val 2149"/>
              <a:gd name="f181" fmla="val 6272"/>
              <a:gd name="f182" fmla="val 2254"/>
              <a:gd name="f183" fmla="val 6385"/>
              <a:gd name="f184" fmla="val 2345"/>
              <a:gd name="f185" fmla="val 6370"/>
              <a:gd name="f186" fmla="val 2461"/>
              <a:gd name="f187" fmla="val 6348"/>
              <a:gd name="f188" fmla="val 2628"/>
              <a:gd name="f189" fmla="val 6000"/>
              <a:gd name="f190" fmla="val 2541"/>
              <a:gd name="f191" fmla="val 5673"/>
              <a:gd name="f192" fmla="val 2552"/>
              <a:gd name="f193" fmla="val 5310"/>
              <a:gd name="f194" fmla="val 2564"/>
              <a:gd name="f195" fmla="val 4892"/>
              <a:gd name="f196" fmla="val 2519"/>
              <a:gd name="f197" fmla="val 4568"/>
              <a:gd name="f198" fmla="val 2572"/>
              <a:gd name="f199" fmla="val 4234"/>
              <a:gd name="f200" fmla="val 2627"/>
              <a:gd name="f201" fmla="val 3745"/>
              <a:gd name="f202" fmla="val 2550"/>
              <a:gd name="f203" fmla="val 3376"/>
              <a:gd name="f204" fmla="val 3027"/>
              <a:gd name="f205" fmla="val 2612"/>
              <a:gd name="f206" fmla="val 2663"/>
              <a:gd name="f207" fmla="val 2616"/>
              <a:gd name="f208" fmla="val 2329"/>
              <a:gd name="f209" fmla="val 2009"/>
              <a:gd name="f210" fmla="val 2592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14650" h="2629">
                <a:moveTo>
                  <a:pt x="f1" y="f2"/>
                </a:moveTo>
                <a:cubicBezTo>
                  <a:pt x="f3" y="f4"/>
                  <a:pt x="f5" y="f6"/>
                  <a:pt x="f7" y="f8"/>
                </a:cubicBezTo>
                <a:cubicBezTo>
                  <a:pt x="f9" y="f10"/>
                  <a:pt x="f11" y="f12"/>
                  <a:pt x="f13" y="f14"/>
                </a:cubicBez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31" y="f32"/>
                </a:cubicBezTo>
                <a:cubicBezTo>
                  <a:pt x="f33" y="f34"/>
                  <a:pt x="f35" y="f36"/>
                  <a:pt x="f37" y="f38"/>
                </a:cubicBezTo>
                <a:cubicBezTo>
                  <a:pt x="f39" y="f40"/>
                  <a:pt x="f0" y="f41"/>
                  <a:pt x="f42" y="f43"/>
                </a:cubicBezTo>
                <a:cubicBezTo>
                  <a:pt x="f44" y="f45"/>
                  <a:pt x="f46" y="f47"/>
                  <a:pt x="f48" y="f49"/>
                </a:cubicBezTo>
                <a:cubicBezTo>
                  <a:pt x="f50" y="f51"/>
                  <a:pt x="f52" y="f53"/>
                  <a:pt x="f54" y="f44"/>
                </a:cubicBezTo>
                <a:cubicBezTo>
                  <a:pt x="f55" y="f56"/>
                  <a:pt x="f57" y="f58"/>
                  <a:pt x="f59" y="f44"/>
                </a:cubicBezTo>
                <a:cubicBezTo>
                  <a:pt x="f60" y="f61"/>
                  <a:pt x="f62" y="f0"/>
                  <a:pt x="f63" y="f64"/>
                </a:cubicBezTo>
                <a:cubicBezTo>
                  <a:pt x="f65" y="f66"/>
                  <a:pt x="f67" y="f68"/>
                  <a:pt x="f69" y="f70"/>
                </a:cubicBezTo>
                <a:cubicBezTo>
                  <a:pt x="f71" y="f72"/>
                  <a:pt x="f73" y="f74"/>
                  <a:pt x="f75" y="f49"/>
                </a:cubicBezTo>
                <a:cubicBezTo>
                  <a:pt x="f76" y="f77"/>
                  <a:pt x="f78" y="f49"/>
                  <a:pt x="f79" y="f49"/>
                </a:cubicBezTo>
                <a:cubicBezTo>
                  <a:pt x="f80" y="f49"/>
                  <a:pt x="f81" y="f82"/>
                  <a:pt x="f83" y="f49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3"/>
                  <a:pt x="f94" y="f70"/>
                </a:cubicBezTo>
                <a:cubicBezTo>
                  <a:pt x="f95" y="f47"/>
                  <a:pt x="f96" y="f97"/>
                  <a:pt x="f98" y="f70"/>
                </a:cubicBezTo>
                <a:cubicBezTo>
                  <a:pt x="f99" y="f100"/>
                  <a:pt x="f101" y="f102"/>
                  <a:pt x="f103" y="f104"/>
                </a:cubicBezTo>
                <a:cubicBezTo>
                  <a:pt x="f105" y="f106"/>
                  <a:pt x="f107" y="f108"/>
                  <a:pt x="f109" y="f110"/>
                </a:cubicBez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9" y="f140"/>
                </a:cubicBezTo>
                <a:cubicBezTo>
                  <a:pt x="f141" y="f142"/>
                  <a:pt x="f143" y="f144"/>
                  <a:pt x="f145" y="f146"/>
                </a:cubicBezTo>
                <a:cubicBezTo>
                  <a:pt x="f147" y="f148"/>
                  <a:pt x="f149" y="f150"/>
                  <a:pt x="f151" y="f152"/>
                </a:cubicBezTo>
                <a:cubicBezTo>
                  <a:pt x="f153" y="f154"/>
                  <a:pt x="f155" y="f156"/>
                  <a:pt x="f157" y="f158"/>
                </a:cubicBezTo>
                <a:cubicBezTo>
                  <a:pt x="f159" y="f160"/>
                  <a:pt x="f161" y="f162"/>
                  <a:pt x="f163" y="f164"/>
                </a:cubicBezTo>
                <a:cubicBezTo>
                  <a:pt x="f165" y="f166"/>
                  <a:pt x="f167" y="f168"/>
                  <a:pt x="f75" y="f169"/>
                </a:cubicBezTo>
                <a:cubicBezTo>
                  <a:pt x="f170" y="f171"/>
                  <a:pt x="f172" y="f173"/>
                  <a:pt x="f163" y="f174"/>
                </a:cubicBezTo>
                <a:cubicBezTo>
                  <a:pt x="f175" y="f176"/>
                  <a:pt x="f177" y="f178"/>
                  <a:pt x="f179" y="f180"/>
                </a:cubicBezTo>
                <a:cubicBezTo>
                  <a:pt x="f181" y="f182"/>
                  <a:pt x="f183" y="f184"/>
                  <a:pt x="f185" y="f186"/>
                </a:cubicBezTo>
                <a:cubicBezTo>
                  <a:pt x="f187" y="f188"/>
                  <a:pt x="f189" y="f190"/>
                  <a:pt x="f191" y="f192"/>
                </a:cubicBezTo>
                <a:cubicBezTo>
                  <a:pt x="f193" y="f194"/>
                  <a:pt x="f195" y="f196"/>
                  <a:pt x="f197" y="f198"/>
                </a:cubicBezTo>
                <a:cubicBezTo>
                  <a:pt x="f199" y="f200"/>
                  <a:pt x="f201" y="f202"/>
                  <a:pt x="f203" y="f2"/>
                </a:cubicBezTo>
                <a:cubicBezTo>
                  <a:pt x="f204" y="f205"/>
                  <a:pt x="f206" y="f207"/>
                  <a:pt x="f208" y="f2"/>
                </a:cubicBezTo>
                <a:lnTo>
                  <a:pt x="f209" y="f2"/>
                </a:lnTo>
                <a:lnTo>
                  <a:pt x="f54" y="f210"/>
                </a:lnTo>
                <a:lnTo>
                  <a:pt x="f31" y="f2"/>
                </a:lnTo>
                <a:lnTo>
                  <a:pt x="f1" y="f2"/>
                </a:lnTo>
              </a:path>
            </a:pathLst>
          </a:custGeom>
          <a:noFill/>
          <a:ln w="18360">
            <a:solidFill>
              <a:srgbClr val="000000"/>
            </a:solidFill>
            <a:prstDash val="solid"/>
            <a:round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51" name="Forme libre 50"/>
          <p:cNvSpPr/>
          <p:nvPr/>
        </p:nvSpPr>
        <p:spPr>
          <a:xfrm>
            <a:off x="6078599" y="5435640"/>
            <a:ext cx="438119" cy="880920"/>
          </a:xfrm>
          <a:custGeom>
            <a:avLst/>
            <a:gdLst>
              <a:gd name="f0" fmla="val 0"/>
              <a:gd name="f1" fmla="val 666"/>
              <a:gd name="f2" fmla="val 2309"/>
              <a:gd name="f3" fmla="val 2417"/>
              <a:gd name="f4" fmla="val 147"/>
              <a:gd name="f5" fmla="val 1610"/>
              <a:gd name="f6" fmla="val 373"/>
              <a:gd name="f7" fmla="val 1449"/>
              <a:gd name="f8" fmla="val 804"/>
              <a:gd name="f9" fmla="val 1143"/>
              <a:gd name="f10" fmla="val 393"/>
              <a:gd name="f11" fmla="val 994"/>
              <a:gd name="f12" fmla="val 900"/>
              <a:gd name="f13" fmla="val 1216"/>
              <a:gd name="f14" fmla="val 1235"/>
              <a:gd name="f15" fmla="val 1190"/>
              <a:gd name="f16" fmla="val 1645"/>
              <a:gd name="f17" fmla="val 1212"/>
              <a:gd name="f18" fmla="val 2034"/>
              <a:gd name="f19" fmla="val 1030"/>
              <a:gd name="f20" fmla="val 2412"/>
              <a:gd name="f21" fmla="val 629"/>
              <a:gd name="f22" fmla="val 2446"/>
              <a:gd name="f23" fmla="val 482"/>
              <a:gd name="f24" fmla="val 2274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1217" h="2447">
                <a:moveTo>
                  <a:pt x="f1" y="f2"/>
                </a:moveTo>
                <a:cubicBezTo>
                  <a:pt x="f0" y="f3"/>
                  <a:pt x="f4" y="f5"/>
                  <a:pt x="f6" y="f7"/>
                </a:cubicBezTo>
                <a:cubicBezTo>
                  <a:pt x="f8" y="f9"/>
                  <a:pt x="f10" y="f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1" y="f2"/>
                </a:lnTo>
              </a:path>
            </a:pathLst>
          </a:custGeom>
          <a:noFill/>
          <a:ln w="18360">
            <a:solidFill>
              <a:srgbClr val="000000"/>
            </a:solidFill>
            <a:prstDash val="solid"/>
            <a:round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52" name="Forme libre 51"/>
          <p:cNvSpPr/>
          <p:nvPr/>
        </p:nvSpPr>
        <p:spPr>
          <a:xfrm>
            <a:off x="4172040" y="6064200"/>
            <a:ext cx="1714319" cy="246240"/>
          </a:xfrm>
          <a:custGeom>
            <a:avLst/>
            <a:gdLst>
              <a:gd name="f0" fmla="val 0"/>
              <a:gd name="f1" fmla="val 1367"/>
              <a:gd name="f2" fmla="val 493"/>
              <a:gd name="f3" fmla="val 1755"/>
              <a:gd name="f4" fmla="val 593"/>
              <a:gd name="f5" fmla="val 2172"/>
              <a:gd name="f6" fmla="val 342"/>
              <a:gd name="f7" fmla="val 2533"/>
              <a:gd name="f8" fmla="val 2991"/>
              <a:gd name="f9" fmla="val 683"/>
              <a:gd name="f10" fmla="val 3328"/>
              <a:gd name="f11" fmla="val 388"/>
              <a:gd name="f12" fmla="val 3736"/>
              <a:gd name="f13" fmla="val 423"/>
              <a:gd name="f14" fmla="val 4762"/>
              <a:gd name="f15" fmla="val 513"/>
              <a:gd name="f16" fmla="val 3610"/>
              <a:gd name="f17" fmla="val 284"/>
              <a:gd name="f18" fmla="val 3407"/>
              <a:gd name="f19" fmla="val 320"/>
              <a:gd name="f20" fmla="val 3013"/>
              <a:gd name="f21" fmla="val 391"/>
              <a:gd name="f22" fmla="val 2595"/>
              <a:gd name="f23" fmla="val 379"/>
              <a:gd name="f24" fmla="val 2205"/>
              <a:gd name="f25" fmla="val 286"/>
              <a:gd name="f26" fmla="val 1804"/>
              <a:gd name="f27" fmla="val 190"/>
              <a:gd name="f28" fmla="val 1393"/>
              <a:gd name="f29" fmla="val 301"/>
              <a:gd name="f30" fmla="val 1002"/>
              <a:gd name="f31" fmla="val 216"/>
              <a:gd name="f32" fmla="val 1118"/>
              <a:gd name="f33" fmla="val 578"/>
              <a:gd name="f34" fmla="val 1331"/>
              <a:gd name="f35" fmla="val 527"/>
              <a:gd name="f36" fmla="val 1403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4763" h="684">
                <a:moveTo>
                  <a:pt x="f1" y="f2"/>
                </a:moveTo>
                <a:cubicBezTo>
                  <a:pt x="f3" y="f4"/>
                  <a:pt x="f5" y="f6"/>
                  <a:pt x="f7" y="f2"/>
                </a:cubicBezTo>
                <a:cubicBezTo>
                  <a:pt x="f8" y="f9"/>
                  <a:pt x="f10" y="f11"/>
                  <a:pt x="f12" y="f13"/>
                </a:cubicBezTo>
                <a:cubicBezTo>
                  <a:pt x="f14" y="f15"/>
                  <a:pt x="f16" y="f17"/>
                  <a:pt x="f18" y="f19"/>
                </a:cubicBezTo>
                <a:cubicBezTo>
                  <a:pt x="f20" y="f21"/>
                  <a:pt x="f22" y="f23"/>
                  <a:pt x="f24" y="f25"/>
                </a:cubicBezTo>
                <a:cubicBezTo>
                  <a:pt x="f26" y="f27"/>
                  <a:pt x="f28" y="f29"/>
                  <a:pt x="f30" y="f31"/>
                </a:cubicBezTo>
                <a:cubicBezTo>
                  <a:pt x="f0" y="f0"/>
                  <a:pt x="f32" y="f33"/>
                  <a:pt x="f34" y="f35"/>
                </a:cubicBezTo>
                <a:lnTo>
                  <a:pt x="f36" y="f2"/>
                </a:lnTo>
                <a:lnTo>
                  <a:pt x="f1" y="f2"/>
                </a:lnTo>
              </a:path>
            </a:pathLst>
          </a:custGeom>
          <a:noFill/>
          <a:ln w="18360">
            <a:solidFill>
              <a:srgbClr val="000000"/>
            </a:solidFill>
            <a:prstDash val="solid"/>
            <a:round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53" name="Forme libre 52"/>
          <p:cNvSpPr/>
          <p:nvPr/>
        </p:nvSpPr>
        <p:spPr>
          <a:xfrm>
            <a:off x="3652919" y="6032520"/>
            <a:ext cx="439559" cy="216000"/>
          </a:xfrm>
          <a:custGeom>
            <a:avLst/>
            <a:gdLst>
              <a:gd name="f0" fmla="val 0"/>
              <a:gd name="f1" fmla="val 496"/>
              <a:gd name="f2" fmla="val 564"/>
              <a:gd name="f3" fmla="val 5"/>
              <a:gd name="f4" fmla="val 1220"/>
              <a:gd name="f5" fmla="val 972"/>
              <a:gd name="f6" fmla="val 530"/>
              <a:gd name="f7" fmla="val 643"/>
              <a:gd name="f8" fmla="val 599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1221" h="600">
                <a:moveTo>
                  <a:pt x="f1" y="f2"/>
                </a:moveTo>
                <a:cubicBezTo>
                  <a:pt x="f0" y="f3"/>
                  <a:pt x="f4" y="f0"/>
                  <a:pt x="f5" y="f6"/>
                </a:cubicBezTo>
                <a:lnTo>
                  <a:pt x="f7" y="f8"/>
                </a:lnTo>
                <a:lnTo>
                  <a:pt x="f1" y="f2"/>
                </a:lnTo>
              </a:path>
            </a:pathLst>
          </a:custGeom>
          <a:noFill/>
          <a:ln w="18360">
            <a:solidFill>
              <a:srgbClr val="000000"/>
            </a:solidFill>
            <a:prstDash val="solid"/>
            <a:round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54" name="Connecteur droit 53"/>
          <p:cNvSpPr/>
          <p:nvPr/>
        </p:nvSpPr>
        <p:spPr>
          <a:xfrm>
            <a:off x="525600" y="6938999"/>
            <a:ext cx="9671040" cy="1441"/>
          </a:xfrm>
          <a:prstGeom prst="line">
            <a:avLst/>
          </a:prstGeom>
          <a:noFill/>
          <a:ln w="36720">
            <a:solidFill>
              <a:srgbClr val="000000"/>
            </a:solidFill>
            <a:prstDash val="solid"/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grpSp>
        <p:nvGrpSpPr>
          <p:cNvPr id="55" name="Groupe 54"/>
          <p:cNvGrpSpPr/>
          <p:nvPr/>
        </p:nvGrpSpPr>
        <p:grpSpPr>
          <a:xfrm>
            <a:off x="4605480" y="6568920"/>
            <a:ext cx="969840" cy="422640"/>
            <a:chOff x="4605480" y="6568920"/>
            <a:chExt cx="969840" cy="422640"/>
          </a:xfrm>
        </p:grpSpPr>
        <p:sp>
          <p:nvSpPr>
            <p:cNvPr id="56" name="Forme libre 55"/>
            <p:cNvSpPr/>
            <p:nvPr/>
          </p:nvSpPr>
          <p:spPr>
            <a:xfrm>
              <a:off x="4605480" y="6568920"/>
              <a:ext cx="969840" cy="335160"/>
            </a:xfrm>
            <a:custGeom>
              <a:avLst>
                <a:gd name="f0" fmla="val 102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57" name="Groupe 56"/>
            <p:cNvGrpSpPr/>
            <p:nvPr/>
          </p:nvGrpSpPr>
          <p:grpSpPr>
            <a:xfrm>
              <a:off x="4605480" y="6568920"/>
              <a:ext cx="961919" cy="422640"/>
              <a:chOff x="4605480" y="6568920"/>
              <a:chExt cx="961919" cy="422640"/>
            </a:xfrm>
          </p:grpSpPr>
          <p:sp>
            <p:nvSpPr>
              <p:cNvPr id="58" name="Forme libre 57"/>
              <p:cNvSpPr/>
              <p:nvPr/>
            </p:nvSpPr>
            <p:spPr>
              <a:xfrm>
                <a:off x="4605480" y="6568920"/>
                <a:ext cx="961919" cy="328680"/>
              </a:xfrm>
              <a:custGeom>
                <a:avLst>
                  <a:gd name="f0" fmla="val 104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59" name="Groupe 58"/>
              <p:cNvGrpSpPr/>
              <p:nvPr/>
            </p:nvGrpSpPr>
            <p:grpSpPr>
              <a:xfrm>
                <a:off x="4605480" y="6568920"/>
                <a:ext cx="955440" cy="422640"/>
                <a:chOff x="4605480" y="6568920"/>
                <a:chExt cx="955440" cy="422640"/>
              </a:xfrm>
            </p:grpSpPr>
            <p:sp>
              <p:nvSpPr>
                <p:cNvPr id="60" name="Forme libre 59"/>
                <p:cNvSpPr/>
                <p:nvPr/>
              </p:nvSpPr>
              <p:spPr>
                <a:xfrm>
                  <a:off x="4605480" y="6568920"/>
                  <a:ext cx="955440" cy="322560"/>
                </a:xfrm>
                <a:custGeom>
                  <a:avLst>
                    <a:gd name="f0" fmla="val 106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61" name="Groupe 60"/>
                <p:cNvGrpSpPr/>
                <p:nvPr/>
              </p:nvGrpSpPr>
              <p:grpSpPr>
                <a:xfrm>
                  <a:off x="4605480" y="6568920"/>
                  <a:ext cx="952200" cy="422640"/>
                  <a:chOff x="4605480" y="6568920"/>
                  <a:chExt cx="952200" cy="422640"/>
                </a:xfrm>
              </p:grpSpPr>
              <p:sp>
                <p:nvSpPr>
                  <p:cNvPr id="62" name="Forme libre 61"/>
                  <p:cNvSpPr/>
                  <p:nvPr/>
                </p:nvSpPr>
                <p:spPr>
                  <a:xfrm>
                    <a:off x="4605480" y="6568920"/>
                    <a:ext cx="952200" cy="316080"/>
                  </a:xfrm>
                  <a:custGeom>
                    <a:avLst>
                      <a:gd name="f0" fmla="val 109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63" name="Groupe 62"/>
                  <p:cNvGrpSpPr/>
                  <p:nvPr/>
                </p:nvGrpSpPr>
                <p:grpSpPr>
                  <a:xfrm>
                    <a:off x="4605480" y="6568920"/>
                    <a:ext cx="949320" cy="422640"/>
                    <a:chOff x="4605480" y="6568920"/>
                    <a:chExt cx="949320" cy="422640"/>
                  </a:xfrm>
                </p:grpSpPr>
                <p:sp>
                  <p:nvSpPr>
                    <p:cNvPr id="64" name="Forme libre 63"/>
                    <p:cNvSpPr/>
                    <p:nvPr/>
                  </p:nvSpPr>
                  <p:spPr>
                    <a:xfrm>
                      <a:off x="4605480" y="6568920"/>
                      <a:ext cx="949320" cy="311400"/>
                    </a:xfrm>
                    <a:custGeom>
                      <a:avLst>
                        <a:gd name="f0" fmla="val 110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65" name="Groupe 64"/>
                    <p:cNvGrpSpPr/>
                    <p:nvPr/>
                  </p:nvGrpSpPr>
                  <p:grpSpPr>
                    <a:xfrm>
                      <a:off x="4605480" y="6568920"/>
                      <a:ext cx="944280" cy="422640"/>
                      <a:chOff x="4605480" y="6568920"/>
                      <a:chExt cx="944280" cy="422640"/>
                    </a:xfrm>
                  </p:grpSpPr>
                  <p:sp>
                    <p:nvSpPr>
                      <p:cNvPr id="66" name="Forme libre 65"/>
                      <p:cNvSpPr/>
                      <p:nvPr/>
                    </p:nvSpPr>
                    <p:spPr>
                      <a:xfrm>
                        <a:off x="4605480" y="6568920"/>
                        <a:ext cx="944280" cy="309600"/>
                      </a:xfrm>
                      <a:custGeom>
                        <a:avLst>
                          <a:gd name="f0" fmla="val 111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grpSp>
                    <p:nvGrpSpPr>
                      <p:cNvPr id="67" name="Groupe 66"/>
                      <p:cNvGrpSpPr/>
                      <p:nvPr/>
                    </p:nvGrpSpPr>
                    <p:grpSpPr>
                      <a:xfrm>
                        <a:off x="4605480" y="6568920"/>
                        <a:ext cx="944280" cy="422640"/>
                        <a:chOff x="4605480" y="6568920"/>
                        <a:chExt cx="944280" cy="422640"/>
                      </a:xfrm>
                    </p:grpSpPr>
                    <p:sp>
                      <p:nvSpPr>
                        <p:cNvPr id="68" name="Forme libre 67"/>
                        <p:cNvSpPr/>
                        <p:nvPr/>
                      </p:nvSpPr>
                      <p:spPr>
                        <a:xfrm>
                          <a:off x="4605480" y="6568920"/>
                          <a:ext cx="944280" cy="309600"/>
                        </a:xfrm>
                        <a:custGeom>
                          <a:avLst>
                            <a:gd name="f0" fmla="val 111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ctr" anchorCtr="0" compatLnSpc="0"/>
                        <a:lstStyle/>
                        <a:p>
                          <a:pPr marL="0" marR="0" lvl="0" indent="0" algn="l" rtl="0" hangingPunct="0">
                            <a:lnSpc>
                              <a:spcPct val="1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endParaRPr lang="en-US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endParaRPr>
                        </a:p>
                      </p:txBody>
                    </p:sp>
                    <p:sp>
                      <p:nvSpPr>
                        <p:cNvPr id="69" name="Forme libre 68"/>
                        <p:cNvSpPr/>
                        <p:nvPr/>
                      </p:nvSpPr>
                      <p:spPr>
                        <a:xfrm>
                          <a:off x="4615560" y="6568920"/>
                          <a:ext cx="924120" cy="422640"/>
                        </a:xfrm>
                        <a:custGeom>
                          <a:avLst>
                            <a:gd name="f0" fmla="val 111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0" tIns="0" rIns="0" bIns="0" anchor="t" anchorCtr="0" compatLnSpc="0">
                          <a:spAutoFit/>
                        </a:bodyPr>
                        <a:lstStyle/>
                        <a:p>
                          <a:pPr marL="0" marR="0" lvl="0" indent="0" algn="l" rtl="0" hangingPunct="1">
                            <a:lnSpc>
                              <a:spcPct val="94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r>
                            <a:rPr lang="en-GB" sz="2400" b="0" i="0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rPr>
                            <a:t>200 km</a:t>
                          </a:r>
                        </a:p>
                      </p:txBody>
                    </p:sp>
                  </p:grpSp>
                </p:grpSp>
              </p:grpSp>
            </p:grpSp>
          </p:grpSp>
        </p:grpSp>
      </p:grpSp>
      <p:sp>
        <p:nvSpPr>
          <p:cNvPr id="70" name="Connecteur droit 69"/>
          <p:cNvSpPr/>
          <p:nvPr/>
        </p:nvSpPr>
        <p:spPr>
          <a:xfrm>
            <a:off x="642960" y="5405400"/>
            <a:ext cx="1440" cy="95256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grpSp>
        <p:nvGrpSpPr>
          <p:cNvPr id="71" name="Groupe 70"/>
          <p:cNvGrpSpPr/>
          <p:nvPr/>
        </p:nvGrpSpPr>
        <p:grpSpPr>
          <a:xfrm>
            <a:off x="-248040" y="6232680"/>
            <a:ext cx="422640" cy="792720"/>
            <a:chOff x="-248040" y="6232680"/>
            <a:chExt cx="422640" cy="792720"/>
          </a:xfrm>
        </p:grpSpPr>
        <p:sp>
          <p:nvSpPr>
            <p:cNvPr id="72" name="Forme libre 71"/>
            <p:cNvSpPr/>
            <p:nvPr/>
          </p:nvSpPr>
          <p:spPr>
            <a:xfrm rot="5400000">
              <a:off x="-382680" y="6465960"/>
              <a:ext cx="758880" cy="355680"/>
            </a:xfrm>
            <a:custGeom>
              <a:avLst>
                <a:gd name="f0" fmla="val 96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73" name="Groupe 72"/>
            <p:cNvGrpSpPr/>
            <p:nvPr/>
          </p:nvGrpSpPr>
          <p:grpSpPr>
            <a:xfrm>
              <a:off x="-248040" y="6232680"/>
              <a:ext cx="422640" cy="792720"/>
              <a:chOff x="-248040" y="6232680"/>
              <a:chExt cx="422640" cy="792720"/>
            </a:xfrm>
          </p:grpSpPr>
          <p:sp>
            <p:nvSpPr>
              <p:cNvPr id="74" name="Forme libre 73"/>
              <p:cNvSpPr/>
              <p:nvPr/>
            </p:nvSpPr>
            <p:spPr>
              <a:xfrm rot="5400000">
                <a:off x="-373140" y="6452820"/>
                <a:ext cx="747720" cy="347760"/>
              </a:xfrm>
              <a:custGeom>
                <a:avLst>
                  <a:gd name="f0" fmla="val 99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75" name="Groupe 74"/>
              <p:cNvGrpSpPr/>
              <p:nvPr/>
            </p:nvGrpSpPr>
            <p:grpSpPr>
              <a:xfrm>
                <a:off x="-248040" y="6232680"/>
                <a:ext cx="422640" cy="792720"/>
                <a:chOff x="-248040" y="6232680"/>
                <a:chExt cx="422640" cy="792720"/>
              </a:xfrm>
            </p:grpSpPr>
            <p:sp>
              <p:nvSpPr>
                <p:cNvPr id="76" name="Forme libre 75"/>
                <p:cNvSpPr/>
                <p:nvPr/>
              </p:nvSpPr>
              <p:spPr>
                <a:xfrm rot="5400000">
                  <a:off x="-367560" y="6444000"/>
                  <a:ext cx="741239" cy="343080"/>
                </a:xfrm>
                <a:custGeom>
                  <a:avLst>
                    <a:gd name="f0" fmla="val 100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77" name="Groupe 76"/>
                <p:cNvGrpSpPr/>
                <p:nvPr/>
              </p:nvGrpSpPr>
              <p:grpSpPr>
                <a:xfrm>
                  <a:off x="-248040" y="6232680"/>
                  <a:ext cx="422640" cy="792720"/>
                  <a:chOff x="-248040" y="6232680"/>
                  <a:chExt cx="422640" cy="792720"/>
                </a:xfrm>
              </p:grpSpPr>
              <p:sp>
                <p:nvSpPr>
                  <p:cNvPr id="78" name="Forme libre 77"/>
                  <p:cNvSpPr/>
                  <p:nvPr/>
                </p:nvSpPr>
                <p:spPr>
                  <a:xfrm rot="5400000">
                    <a:off x="-362700" y="6440580"/>
                    <a:ext cx="734760" cy="339840"/>
                  </a:xfrm>
                  <a:custGeom>
                    <a:avLst>
                      <a:gd name="f0" fmla="val 100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79" name="Groupe 78"/>
                  <p:cNvGrpSpPr/>
                  <p:nvPr/>
                </p:nvGrpSpPr>
                <p:grpSpPr>
                  <a:xfrm>
                    <a:off x="-248040" y="6232680"/>
                    <a:ext cx="422640" cy="792720"/>
                    <a:chOff x="-248040" y="6232680"/>
                    <a:chExt cx="422640" cy="792720"/>
                  </a:xfrm>
                </p:grpSpPr>
                <p:sp>
                  <p:nvSpPr>
                    <p:cNvPr id="80" name="Forme libre 79"/>
                    <p:cNvSpPr/>
                    <p:nvPr/>
                  </p:nvSpPr>
                  <p:spPr>
                    <a:xfrm rot="5400000">
                      <a:off x="-358200" y="6434640"/>
                      <a:ext cx="730440" cy="335160"/>
                    </a:xfrm>
                    <a:custGeom>
                      <a:avLst>
                        <a:gd name="f0" fmla="val 102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81" name="Groupe 80"/>
                    <p:cNvGrpSpPr/>
                    <p:nvPr/>
                  </p:nvGrpSpPr>
                  <p:grpSpPr>
                    <a:xfrm>
                      <a:off x="-248040" y="6232680"/>
                      <a:ext cx="422640" cy="792720"/>
                      <a:chOff x="-248040" y="6232680"/>
                      <a:chExt cx="422640" cy="792720"/>
                    </a:xfrm>
                  </p:grpSpPr>
                  <p:sp>
                    <p:nvSpPr>
                      <p:cNvPr id="82" name="Forme libre 81"/>
                      <p:cNvSpPr/>
                      <p:nvPr/>
                    </p:nvSpPr>
                    <p:spPr>
                      <a:xfrm rot="5400000">
                        <a:off x="-354240" y="6429600"/>
                        <a:ext cx="725759" cy="331920"/>
                      </a:xfrm>
                      <a:custGeom>
                        <a:avLst>
                          <a:gd name="f0" fmla="val 103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grpSp>
                    <p:nvGrpSpPr>
                      <p:cNvPr id="83" name="Groupe 82"/>
                      <p:cNvGrpSpPr/>
                      <p:nvPr/>
                    </p:nvGrpSpPr>
                    <p:grpSpPr>
                      <a:xfrm>
                        <a:off x="-248040" y="6232680"/>
                        <a:ext cx="422640" cy="792720"/>
                        <a:chOff x="-248040" y="6232680"/>
                        <a:chExt cx="422640" cy="792720"/>
                      </a:xfrm>
                    </p:grpSpPr>
                    <p:sp>
                      <p:nvSpPr>
                        <p:cNvPr id="84" name="Forme libre 83"/>
                        <p:cNvSpPr/>
                        <p:nvPr/>
                      </p:nvSpPr>
                      <p:spPr>
                        <a:xfrm rot="5400000">
                          <a:off x="-354240" y="6429600"/>
                          <a:ext cx="725759" cy="331920"/>
                        </a:xfrm>
                        <a:custGeom>
                          <a:avLst>
                            <a:gd name="f0" fmla="val 103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ctr" anchorCtr="0" compatLnSpc="0"/>
                        <a:lstStyle/>
                        <a:p>
                          <a:pPr marL="0" marR="0" lvl="0" indent="0" algn="l" rtl="0" hangingPunct="0">
                            <a:lnSpc>
                              <a:spcPct val="1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endParaRPr lang="en-US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endParaRPr>
                        </a:p>
                      </p:txBody>
                    </p:sp>
                    <p:sp>
                      <p:nvSpPr>
                        <p:cNvPr id="85" name="Forme libre 84"/>
                        <p:cNvSpPr/>
                        <p:nvPr/>
                      </p:nvSpPr>
                      <p:spPr>
                        <a:xfrm rot="5400000">
                          <a:off x="-422640" y="6428160"/>
                          <a:ext cx="771840" cy="422640"/>
                        </a:xfrm>
                        <a:custGeom>
                          <a:avLst>
                            <a:gd name="f0" fmla="val 103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0" tIns="0" rIns="0" bIns="0" anchor="t" anchorCtr="0" compatLnSpc="0">
                          <a:spAutoFit/>
                        </a:bodyPr>
                        <a:lstStyle/>
                        <a:p>
                          <a:pPr marL="0" marR="0" lvl="0" indent="0" algn="l" rtl="0" hangingPunct="1">
                            <a:lnSpc>
                              <a:spcPct val="94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r>
                            <a:rPr lang="en-GB" sz="2400" b="0" i="0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rPr>
                            <a:t>20 km</a:t>
                          </a:r>
                        </a:p>
                      </p:txBody>
                    </p:sp>
                  </p:grpSp>
                </p:grpSp>
              </p:grpSp>
            </p:grpSp>
          </p:grpSp>
        </p:grpSp>
      </p:grpSp>
      <p:sp>
        <p:nvSpPr>
          <p:cNvPr id="86" name="Forme libre 85"/>
          <p:cNvSpPr/>
          <p:nvPr/>
        </p:nvSpPr>
        <p:spPr>
          <a:xfrm>
            <a:off x="666720" y="152280"/>
            <a:ext cx="9239400" cy="866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4400" b="0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Lucida Sans" pitchFamily="2"/>
                <a:cs typeface="Lucida Sans" pitchFamily="2"/>
              </a:rPr>
              <a:t>Discrétisation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62719" y="2733840"/>
            <a:ext cx="3879719" cy="352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3320" y="1373039"/>
            <a:ext cx="3620880" cy="26179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onnecteur droit 3"/>
          <p:cNvSpPr/>
          <p:nvPr/>
        </p:nvSpPr>
        <p:spPr>
          <a:xfrm>
            <a:off x="3479760" y="1876320"/>
            <a:ext cx="4021200" cy="1992239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5" name="Connecteur droit 4"/>
          <p:cNvSpPr/>
          <p:nvPr/>
        </p:nvSpPr>
        <p:spPr>
          <a:xfrm>
            <a:off x="2021039" y="1973160"/>
            <a:ext cx="5459401" cy="201132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6" name="Connecteur droit 5"/>
          <p:cNvSpPr/>
          <p:nvPr/>
        </p:nvSpPr>
        <p:spPr>
          <a:xfrm>
            <a:off x="2041560" y="3560760"/>
            <a:ext cx="5276880" cy="35568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7" name="Connecteur droit 6"/>
          <p:cNvSpPr/>
          <p:nvPr/>
        </p:nvSpPr>
        <p:spPr>
          <a:xfrm>
            <a:off x="3419640" y="2897279"/>
            <a:ext cx="3958919" cy="91440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8" name="Connecteur droit 7"/>
          <p:cNvSpPr/>
          <p:nvPr/>
        </p:nvSpPr>
        <p:spPr>
          <a:xfrm>
            <a:off x="7378559" y="3800520"/>
            <a:ext cx="131760" cy="68039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9" name="Connecteur droit 8"/>
          <p:cNvSpPr/>
          <p:nvPr/>
        </p:nvSpPr>
        <p:spPr>
          <a:xfrm>
            <a:off x="7337519" y="3916440"/>
            <a:ext cx="133201" cy="47519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0" name="Connecteur droit 9"/>
          <p:cNvSpPr/>
          <p:nvPr/>
        </p:nvSpPr>
        <p:spPr>
          <a:xfrm flipH="1">
            <a:off x="7324200" y="3781440"/>
            <a:ext cx="87479" cy="135000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1" name="Connecteur droit 10"/>
          <p:cNvSpPr/>
          <p:nvPr/>
        </p:nvSpPr>
        <p:spPr>
          <a:xfrm flipH="1">
            <a:off x="7437600" y="3859199"/>
            <a:ext cx="87119" cy="106201"/>
          </a:xfrm>
          <a:prstGeom prst="line">
            <a:avLst/>
          </a:prstGeom>
          <a:noFill/>
          <a:ln w="3600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199800" y="4470480"/>
            <a:ext cx="5455080" cy="1317960"/>
            <a:chOff x="199800" y="4470480"/>
            <a:chExt cx="5455080" cy="1317960"/>
          </a:xfrm>
        </p:grpSpPr>
        <p:sp>
          <p:nvSpPr>
            <p:cNvPr id="13" name="Forme libre 12"/>
            <p:cNvSpPr/>
            <p:nvPr/>
          </p:nvSpPr>
          <p:spPr>
            <a:xfrm>
              <a:off x="341280" y="4470480"/>
              <a:ext cx="5189400" cy="753840"/>
            </a:xfrm>
            <a:custGeom>
              <a:avLst>
                <a:gd name="f0" fmla="val 45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14" name="Groupe 13"/>
            <p:cNvGrpSpPr/>
            <p:nvPr/>
          </p:nvGrpSpPr>
          <p:grpSpPr>
            <a:xfrm>
              <a:off x="199800" y="4470480"/>
              <a:ext cx="5455080" cy="1317960"/>
              <a:chOff x="199800" y="4470480"/>
              <a:chExt cx="5455080" cy="1317960"/>
            </a:xfrm>
          </p:grpSpPr>
          <p:sp>
            <p:nvSpPr>
              <p:cNvPr id="15" name="Forme libre 14"/>
              <p:cNvSpPr/>
              <p:nvPr/>
            </p:nvSpPr>
            <p:spPr>
              <a:xfrm>
                <a:off x="341280" y="4470480"/>
                <a:ext cx="5183280" cy="747720"/>
              </a:xfrm>
              <a:custGeom>
                <a:avLst>
                  <a:gd name="f0" fmla="val 45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16" name="Groupe 15"/>
              <p:cNvGrpSpPr/>
              <p:nvPr/>
            </p:nvGrpSpPr>
            <p:grpSpPr>
              <a:xfrm>
                <a:off x="199800" y="4470480"/>
                <a:ext cx="5455080" cy="1317960"/>
                <a:chOff x="199800" y="4470480"/>
                <a:chExt cx="5455080" cy="1317960"/>
              </a:xfrm>
            </p:grpSpPr>
            <p:sp>
              <p:nvSpPr>
                <p:cNvPr id="17" name="Forme libre 16"/>
                <p:cNvSpPr/>
                <p:nvPr/>
              </p:nvSpPr>
              <p:spPr>
                <a:xfrm>
                  <a:off x="341280" y="4470480"/>
                  <a:ext cx="5178600" cy="743040"/>
                </a:xfrm>
                <a:custGeom>
                  <a:avLst>
                    <a:gd name="f0" fmla="val 46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18" name="Groupe 17"/>
                <p:cNvGrpSpPr/>
                <p:nvPr/>
              </p:nvGrpSpPr>
              <p:grpSpPr>
                <a:xfrm>
                  <a:off x="199800" y="4470480"/>
                  <a:ext cx="5455080" cy="1317960"/>
                  <a:chOff x="199800" y="4470480"/>
                  <a:chExt cx="5455080" cy="1317960"/>
                </a:xfrm>
              </p:grpSpPr>
              <p:sp>
                <p:nvSpPr>
                  <p:cNvPr id="19" name="Forme libre 18"/>
                  <p:cNvSpPr/>
                  <p:nvPr/>
                </p:nvSpPr>
                <p:spPr>
                  <a:xfrm>
                    <a:off x="341280" y="4470480"/>
                    <a:ext cx="5173560" cy="737999"/>
                  </a:xfrm>
                  <a:custGeom>
                    <a:avLst>
                      <a:gd name="f0" fmla="val 46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20" name="Groupe 19"/>
                  <p:cNvGrpSpPr/>
                  <p:nvPr/>
                </p:nvGrpSpPr>
                <p:grpSpPr>
                  <a:xfrm>
                    <a:off x="199800" y="4470480"/>
                    <a:ext cx="5455080" cy="1317960"/>
                    <a:chOff x="199800" y="4470480"/>
                    <a:chExt cx="5455080" cy="1317960"/>
                  </a:xfrm>
                </p:grpSpPr>
                <p:sp>
                  <p:nvSpPr>
                    <p:cNvPr id="21" name="Forme libre 20"/>
                    <p:cNvSpPr/>
                    <p:nvPr/>
                  </p:nvSpPr>
                  <p:spPr>
                    <a:xfrm>
                      <a:off x="341280" y="4470480"/>
                      <a:ext cx="5172120" cy="736559"/>
                    </a:xfrm>
                    <a:custGeom>
                      <a:avLst>
                        <a:gd name="f0" fmla="val 46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22" name="Groupe 21"/>
                    <p:cNvGrpSpPr/>
                    <p:nvPr/>
                  </p:nvGrpSpPr>
                  <p:grpSpPr>
                    <a:xfrm>
                      <a:off x="199800" y="4470480"/>
                      <a:ext cx="5455080" cy="1317960"/>
                      <a:chOff x="199800" y="4470480"/>
                      <a:chExt cx="5455080" cy="1317960"/>
                    </a:xfrm>
                  </p:grpSpPr>
                  <p:sp>
                    <p:nvSpPr>
                      <p:cNvPr id="23" name="Forme libre 22"/>
                      <p:cNvSpPr/>
                      <p:nvPr/>
                    </p:nvSpPr>
                    <p:spPr>
                      <a:xfrm>
                        <a:off x="341280" y="4470480"/>
                        <a:ext cx="5172120" cy="736559"/>
                      </a:xfrm>
                      <a:custGeom>
                        <a:avLst>
                          <a:gd name="f0" fmla="val 46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sp>
                    <p:nvSpPr>
                      <p:cNvPr id="24" name="Forme libre 23"/>
                      <p:cNvSpPr/>
                      <p:nvPr/>
                    </p:nvSpPr>
                    <p:spPr>
                      <a:xfrm>
                        <a:off x="199800" y="4470480"/>
                        <a:ext cx="5455080" cy="1317960"/>
                      </a:xfrm>
                      <a:custGeom>
                        <a:avLst>
                          <a:gd name="f0" fmla="val 46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0" tIns="0" rIns="0" bIns="0" anchor="t" anchorCtr="0" compatLnSpc="0">
                        <a:spAutoFit/>
                      </a:bodyPr>
                      <a:lstStyle/>
                      <a:p>
                        <a:pPr marL="0" marR="0" lvl="0" indent="0" algn="l" rtl="0" hangingPunct="1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r>
                          <a:rPr lang="en-GB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rPr>
                          <a:t>Modélisation des phénomènes sous-mailles,</a:t>
                        </a:r>
                      </a:p>
                      <a:p>
                        <a:pPr marL="0" marR="0" lvl="0" indent="0" algn="l" rtl="0" hangingPunct="1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r>
                          <a:rPr lang="en-GB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rPr>
                          <a:t>ou paramétrisation</a:t>
                        </a:r>
                      </a:p>
                    </p:txBody>
                  </p:sp>
                </p:grpSp>
              </p:grpSp>
            </p:grpSp>
          </p:grpSp>
        </p:grpSp>
      </p:grpSp>
      <p:sp>
        <p:nvSpPr>
          <p:cNvPr id="25" name="Forme libre 24"/>
          <p:cNvSpPr/>
          <p:nvPr/>
        </p:nvSpPr>
        <p:spPr>
          <a:xfrm>
            <a:off x="79560" y="4386240"/>
            <a:ext cx="5667120" cy="1593360"/>
          </a:xfrm>
          <a:custGeom>
            <a:avLst>
              <a:gd name="f0" fmla="val 38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36000">
            <a:solidFill>
              <a:srgbClr val="CCFFFF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6" name="Forme libre 25"/>
          <p:cNvSpPr/>
          <p:nvPr/>
        </p:nvSpPr>
        <p:spPr>
          <a:xfrm>
            <a:off x="668160" y="152280"/>
            <a:ext cx="9239400" cy="866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4400" b="0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Lucida Sans" pitchFamily="2"/>
                <a:cs typeface="Lucida Sans" pitchFamily="2"/>
              </a:rPr>
              <a:t>Discrétisation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593280" y="324000"/>
            <a:ext cx="9504360" cy="792360"/>
          </a:xfrm>
        </p:spPr>
        <p:txBody>
          <a:bodyPr wrap="none" anchorCtr="0">
            <a:spAutoFit/>
          </a:bodyPr>
          <a:lstStyle/>
          <a:p>
            <a:pPr lvl="0">
              <a:lnSpc>
                <a:spcPct val="94000"/>
              </a:lnSpc>
            </a:pPr>
            <a:r>
              <a:rPr lang="en-GB">
                <a:solidFill>
                  <a:srgbClr val="3333CC"/>
                </a:solidFill>
              </a:rPr>
              <a:t>Les redistributions d'énergie en latitude</a:t>
            </a:r>
          </a:p>
        </p:txBody>
      </p:sp>
      <p:sp>
        <p:nvSpPr>
          <p:cNvPr id="3" name="Forme libre 2"/>
          <p:cNvSpPr/>
          <p:nvPr/>
        </p:nvSpPr>
        <p:spPr>
          <a:xfrm>
            <a:off x="233280" y="1871640"/>
            <a:ext cx="2087640" cy="1706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Bilan d'énergie au sommet de l'atmosphère (W/m2)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01640" y="1219320"/>
            <a:ext cx="7915319" cy="585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b="5010"/>
          <a:stretch>
            <a:fillRect/>
          </a:stretch>
        </p:blipFill>
        <p:spPr>
          <a:xfrm>
            <a:off x="0" y="-262080"/>
            <a:ext cx="10825200" cy="8143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828880" y="2136600"/>
            <a:ext cx="6272279" cy="36863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 3"/>
          <p:cNvSpPr/>
          <p:nvPr/>
        </p:nvSpPr>
        <p:spPr>
          <a:xfrm>
            <a:off x="472320" y="-264600"/>
            <a:ext cx="9239400" cy="8701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4400" b="0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Lucida Sans" pitchFamily="2"/>
                <a:cs typeface="Lucida Sans" pitchFamily="2"/>
              </a:rPr>
              <a:t>Exemple de paramétrisation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280120" y="1635120"/>
            <a:ext cx="5021279" cy="3959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85840" y="1684440"/>
            <a:ext cx="4667040" cy="386855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 3"/>
          <p:cNvSpPr/>
          <p:nvPr/>
        </p:nvSpPr>
        <p:spPr>
          <a:xfrm>
            <a:off x="662040" y="196920"/>
            <a:ext cx="9239040" cy="866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4400" b="0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Lucida Sans" pitchFamily="2"/>
                <a:cs typeface="Lucida Sans" pitchFamily="2"/>
              </a:rPr>
              <a:t>Rayonnement</a:t>
            </a:r>
          </a:p>
        </p:txBody>
      </p:sp>
      <p:sp>
        <p:nvSpPr>
          <p:cNvPr id="5" name="Forme libre 4"/>
          <p:cNvSpPr/>
          <p:nvPr/>
        </p:nvSpPr>
        <p:spPr>
          <a:xfrm>
            <a:off x="902520" y="6140880"/>
            <a:ext cx="9225000" cy="126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45000"/>
              <a:buFont typeface="StarSymbol" pitchFamily="2"/>
              <a:buChar char="●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Développement de modèles réduits, bandes larges, ajustés sur les résultats de modèles de références (modèle raie par raie)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45000"/>
              <a:buFont typeface="StarSymbol" pitchFamily="2"/>
              <a:buChar char="●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Modèle réduits doit être redéfinit pour les différentes planètes</a:t>
            </a:r>
          </a:p>
        </p:txBody>
      </p:sp>
      <p:sp>
        <p:nvSpPr>
          <p:cNvPr id="6" name="Forme libre 5"/>
          <p:cNvSpPr/>
          <p:nvPr/>
        </p:nvSpPr>
        <p:spPr>
          <a:xfrm>
            <a:off x="8340840" y="5634000"/>
            <a:ext cx="2027160" cy="317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[Collins et al., 2006]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45200" y="4510079"/>
            <a:ext cx="4227479" cy="287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8000" y="4959360"/>
            <a:ext cx="5716440" cy="2131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141960" y="865080"/>
            <a:ext cx="4241880" cy="32893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e 4"/>
          <p:cNvGrpSpPr/>
          <p:nvPr/>
        </p:nvGrpSpPr>
        <p:grpSpPr>
          <a:xfrm>
            <a:off x="6141960" y="4129200"/>
            <a:ext cx="4380120" cy="420480"/>
            <a:chOff x="6141960" y="4129200"/>
            <a:chExt cx="4380120" cy="420480"/>
          </a:xfrm>
        </p:grpSpPr>
        <p:sp>
          <p:nvSpPr>
            <p:cNvPr id="6" name="Forme libre 5"/>
            <p:cNvSpPr/>
            <p:nvPr/>
          </p:nvSpPr>
          <p:spPr>
            <a:xfrm>
              <a:off x="6141960" y="4129200"/>
              <a:ext cx="4380120" cy="420480"/>
            </a:xfrm>
            <a:custGeom>
              <a:avLst>
                <a:gd name="f0" fmla="val 81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7" name="Groupe 6"/>
            <p:cNvGrpSpPr/>
            <p:nvPr/>
          </p:nvGrpSpPr>
          <p:grpSpPr>
            <a:xfrm>
              <a:off x="6141960" y="4129200"/>
              <a:ext cx="4367159" cy="407880"/>
              <a:chOff x="6141960" y="4129200"/>
              <a:chExt cx="4367159" cy="407880"/>
            </a:xfrm>
          </p:grpSpPr>
          <p:sp>
            <p:nvSpPr>
              <p:cNvPr id="8" name="Forme libre 7"/>
              <p:cNvSpPr/>
              <p:nvPr/>
            </p:nvSpPr>
            <p:spPr>
              <a:xfrm>
                <a:off x="6141960" y="4129200"/>
                <a:ext cx="4367159" cy="407880"/>
              </a:xfrm>
              <a:custGeom>
                <a:avLst>
                  <a:gd name="f0" fmla="val 84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9" name="Groupe 8"/>
              <p:cNvGrpSpPr/>
              <p:nvPr/>
            </p:nvGrpSpPr>
            <p:grpSpPr>
              <a:xfrm>
                <a:off x="6141960" y="4129200"/>
                <a:ext cx="4359240" cy="396720"/>
                <a:chOff x="6141960" y="4129200"/>
                <a:chExt cx="4359240" cy="396720"/>
              </a:xfrm>
            </p:grpSpPr>
            <p:sp>
              <p:nvSpPr>
                <p:cNvPr id="10" name="Forme libre 9"/>
                <p:cNvSpPr/>
                <p:nvPr/>
              </p:nvSpPr>
              <p:spPr>
                <a:xfrm>
                  <a:off x="6141960" y="4129200"/>
                  <a:ext cx="4359240" cy="396720"/>
                </a:xfrm>
                <a:custGeom>
                  <a:avLst>
                    <a:gd name="f0" fmla="val 86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11" name="Groupe 10"/>
                <p:cNvGrpSpPr/>
                <p:nvPr/>
              </p:nvGrpSpPr>
              <p:grpSpPr>
                <a:xfrm>
                  <a:off x="6141960" y="4129200"/>
                  <a:ext cx="4164120" cy="248760"/>
                  <a:chOff x="6141960" y="4129200"/>
                  <a:chExt cx="4164120" cy="248760"/>
                </a:xfrm>
              </p:grpSpPr>
              <p:sp>
                <p:nvSpPr>
                  <p:cNvPr id="12" name="Forme libre 11"/>
                  <p:cNvSpPr/>
                  <p:nvPr/>
                </p:nvSpPr>
                <p:spPr>
                  <a:xfrm>
                    <a:off x="6141960" y="4129200"/>
                    <a:ext cx="4164120" cy="193680"/>
                  </a:xfrm>
                  <a:custGeom>
                    <a:avLst>
                      <a:gd name="f0" fmla="val 177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13" name="Groupe 12"/>
                  <p:cNvGrpSpPr/>
                  <p:nvPr/>
                </p:nvGrpSpPr>
                <p:grpSpPr>
                  <a:xfrm>
                    <a:off x="6141960" y="4129200"/>
                    <a:ext cx="4154399" cy="248760"/>
                    <a:chOff x="6141960" y="4129200"/>
                    <a:chExt cx="4154399" cy="248760"/>
                  </a:xfrm>
                </p:grpSpPr>
                <p:sp>
                  <p:nvSpPr>
                    <p:cNvPr id="14" name="Forme libre 13"/>
                    <p:cNvSpPr/>
                    <p:nvPr/>
                  </p:nvSpPr>
                  <p:spPr>
                    <a:xfrm>
                      <a:off x="6141960" y="4129200"/>
                      <a:ext cx="4154399" cy="183960"/>
                    </a:xfrm>
                    <a:custGeom>
                      <a:avLst>
                        <a:gd name="f0" fmla="val 186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15" name="Groupe 14"/>
                    <p:cNvGrpSpPr/>
                    <p:nvPr/>
                  </p:nvGrpSpPr>
                  <p:grpSpPr>
                    <a:xfrm>
                      <a:off x="6141960" y="4129200"/>
                      <a:ext cx="4148280" cy="248760"/>
                      <a:chOff x="6141960" y="4129200"/>
                      <a:chExt cx="4148280" cy="248760"/>
                    </a:xfrm>
                  </p:grpSpPr>
                  <p:sp>
                    <p:nvSpPr>
                      <p:cNvPr id="16" name="Forme libre 15"/>
                      <p:cNvSpPr/>
                      <p:nvPr/>
                    </p:nvSpPr>
                    <p:spPr>
                      <a:xfrm>
                        <a:off x="6141960" y="4129200"/>
                        <a:ext cx="4148280" cy="172800"/>
                      </a:xfrm>
                      <a:custGeom>
                        <a:avLst>
                          <a:gd name="f0" fmla="val 200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grpSp>
                    <p:nvGrpSpPr>
                      <p:cNvPr id="17" name="Groupe 16"/>
                      <p:cNvGrpSpPr/>
                      <p:nvPr/>
                    </p:nvGrpSpPr>
                    <p:grpSpPr>
                      <a:xfrm>
                        <a:off x="6141960" y="4129200"/>
                        <a:ext cx="4141800" cy="248760"/>
                        <a:chOff x="6141960" y="4129200"/>
                        <a:chExt cx="4141800" cy="248760"/>
                      </a:xfrm>
                    </p:grpSpPr>
                    <p:sp>
                      <p:nvSpPr>
                        <p:cNvPr id="18" name="Forme libre 17"/>
                        <p:cNvSpPr/>
                        <p:nvPr/>
                      </p:nvSpPr>
                      <p:spPr>
                        <a:xfrm>
                          <a:off x="6141960" y="4129200"/>
                          <a:ext cx="4141800" cy="166680"/>
                        </a:xfrm>
                        <a:custGeom>
                          <a:avLst>
                            <a:gd name="f0" fmla="val 207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ctr" anchorCtr="0" compatLnSpc="0"/>
                        <a:lstStyle/>
                        <a:p>
                          <a:pPr marL="0" marR="0" lvl="0" indent="0" algn="l" rtl="0" hangingPunct="0">
                            <a:lnSpc>
                              <a:spcPct val="1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endParaRPr lang="en-US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endParaRPr>
                        </a:p>
                      </p:txBody>
                    </p:sp>
                    <p:grpSp>
                      <p:nvGrpSpPr>
                        <p:cNvPr id="19" name="Groupe 18"/>
                        <p:cNvGrpSpPr/>
                        <p:nvPr/>
                      </p:nvGrpSpPr>
                      <p:grpSpPr>
                        <a:xfrm>
                          <a:off x="6141960" y="4129200"/>
                          <a:ext cx="4138560" cy="248760"/>
                          <a:chOff x="6141960" y="4129200"/>
                          <a:chExt cx="4138560" cy="248760"/>
                        </a:xfrm>
                      </p:grpSpPr>
                      <p:sp>
                        <p:nvSpPr>
                          <p:cNvPr id="20" name="Forme libre 19"/>
                          <p:cNvSpPr/>
                          <p:nvPr/>
                        </p:nvSpPr>
                        <p:spPr>
                          <a:xfrm>
                            <a:off x="6141960" y="4129200"/>
                            <a:ext cx="4138560" cy="160200"/>
                          </a:xfrm>
                          <a:custGeom>
                            <a:avLst>
                              <a:gd name="f0" fmla="val 216"/>
                            </a:avLst>
                            <a:gdLst>
                              <a:gd name="f1" fmla="val 10800000"/>
                              <a:gd name="f2" fmla="val 5400000"/>
                              <a:gd name="f3" fmla="val 16200000"/>
                              <a:gd name="f4" fmla="val w"/>
                              <a:gd name="f5" fmla="val h"/>
                              <a:gd name="f6" fmla="val ss"/>
                              <a:gd name="f7" fmla="val 0"/>
                              <a:gd name="f8" fmla="*/ 5419351 1 1725033"/>
                              <a:gd name="f9" fmla="val 45"/>
                              <a:gd name="f10" fmla="val 10800"/>
                              <a:gd name="f11" fmla="val -2147483647"/>
                              <a:gd name="f12" fmla="val 2147483647"/>
                              <a:gd name="f13" fmla="abs f4"/>
                              <a:gd name="f14" fmla="abs f5"/>
                              <a:gd name="f15" fmla="abs f6"/>
                              <a:gd name="f16" fmla="*/ f8 1 180"/>
                              <a:gd name="f17" fmla="pin 0 f0 10800"/>
                              <a:gd name="f18" fmla="+- 0 0 f2"/>
                              <a:gd name="f19" fmla="?: f13 f4 1"/>
                              <a:gd name="f20" fmla="?: f14 f5 1"/>
                              <a:gd name="f21" fmla="?: f15 f6 1"/>
                              <a:gd name="f22" fmla="*/ f9 f16 1"/>
                              <a:gd name="f23" fmla="+- f7 f17 0"/>
                              <a:gd name="f24" fmla="*/ f19 1 21600"/>
                              <a:gd name="f25" fmla="*/ f20 1 21600"/>
                              <a:gd name="f26" fmla="*/ 21600 f19 1"/>
                              <a:gd name="f27" fmla="*/ 21600 f20 1"/>
                              <a:gd name="f28" fmla="+- 0 0 f22"/>
                              <a:gd name="f29" fmla="min f25 f24"/>
                              <a:gd name="f30" fmla="*/ f26 1 f21"/>
                              <a:gd name="f31" fmla="*/ f27 1 f21"/>
                              <a:gd name="f32" fmla="*/ f28 f1 1"/>
                              <a:gd name="f33" fmla="*/ f32 1 f8"/>
                              <a:gd name="f34" fmla="+- f31 0 f17"/>
                              <a:gd name="f35" fmla="+- f30 0 f17"/>
                              <a:gd name="f36" fmla="*/ f17 f29 1"/>
                              <a:gd name="f37" fmla="*/ f7 f29 1"/>
                              <a:gd name="f38" fmla="*/ f23 f29 1"/>
                              <a:gd name="f39" fmla="*/ f31 f29 1"/>
                              <a:gd name="f40" fmla="*/ f30 f29 1"/>
                              <a:gd name="f41" fmla="+- f33 0 f2"/>
                              <a:gd name="f42" fmla="+- f37 0 f38"/>
                              <a:gd name="f43" fmla="+- f38 0 f37"/>
                              <a:gd name="f44" fmla="*/ f34 f29 1"/>
                              <a:gd name="f45" fmla="*/ f35 f29 1"/>
                              <a:gd name="f46" fmla="cos 1 f41"/>
                              <a:gd name="f47" fmla="abs f42"/>
                              <a:gd name="f48" fmla="abs f43"/>
                              <a:gd name="f49" fmla="?: f42 f18 f2"/>
                              <a:gd name="f50" fmla="?: f42 f2 f18"/>
                              <a:gd name="f51" fmla="?: f42 f3 f2"/>
                              <a:gd name="f52" fmla="?: f42 f2 f3"/>
                              <a:gd name="f53" fmla="+- f39 0 f44"/>
                              <a:gd name="f54" fmla="?: f43 f18 f2"/>
                              <a:gd name="f55" fmla="?: f43 f2 f18"/>
                              <a:gd name="f56" fmla="+- f40 0 f45"/>
                              <a:gd name="f57" fmla="+- f44 0 f39"/>
                              <a:gd name="f58" fmla="+- f45 0 f40"/>
                              <a:gd name="f59" fmla="?: f42 0 f1"/>
                              <a:gd name="f60" fmla="?: f42 f1 0"/>
                              <a:gd name="f61" fmla="+- 0 0 f46"/>
                              <a:gd name="f62" fmla="?: f42 f52 f51"/>
                              <a:gd name="f63" fmla="?: f42 f51 f52"/>
                              <a:gd name="f64" fmla="?: f43 f50 f49"/>
                              <a:gd name="f65" fmla="abs f53"/>
                              <a:gd name="f66" fmla="?: f53 0 f1"/>
                              <a:gd name="f67" fmla="?: f53 f1 0"/>
                              <a:gd name="f68" fmla="?: f53 f54 f55"/>
                              <a:gd name="f69" fmla="abs f56"/>
                              <a:gd name="f70" fmla="abs f57"/>
                              <a:gd name="f71" fmla="?: f56 f18 f2"/>
                              <a:gd name="f72" fmla="?: f56 f2 f18"/>
                              <a:gd name="f73" fmla="?: f56 f3 f2"/>
                              <a:gd name="f74" fmla="?: f56 f2 f3"/>
                              <a:gd name="f75" fmla="abs f58"/>
                              <a:gd name="f76" fmla="?: f58 f18 f2"/>
                              <a:gd name="f77" fmla="?: f58 f2 f18"/>
                              <a:gd name="f78" fmla="?: f58 f60 f59"/>
                              <a:gd name="f79" fmla="?: f58 f59 f60"/>
                              <a:gd name="f80" fmla="*/ f17 f61 1"/>
                              <a:gd name="f81" fmla="?: f43 f63 f62"/>
                              <a:gd name="f82" fmla="?: f43 f67 f66"/>
                              <a:gd name="f83" fmla="?: f43 f66 f67"/>
                              <a:gd name="f84" fmla="?: f56 f74 f73"/>
                              <a:gd name="f85" fmla="?: f56 f73 f74"/>
                              <a:gd name="f86" fmla="?: f57 f72 f71"/>
                              <a:gd name="f87" fmla="?: f42 f78 f79"/>
                              <a:gd name="f88" fmla="?: f42 f76 f77"/>
                              <a:gd name="f89" fmla="*/ f80 3163 1"/>
                              <a:gd name="f90" fmla="?: f53 f82 f83"/>
                              <a:gd name="f91" fmla="?: f57 f85 f84"/>
                              <a:gd name="f92" fmla="*/ f89 1 7636"/>
                              <a:gd name="f93" fmla="+- f7 f92 0"/>
                              <a:gd name="f94" fmla="+- f30 0 f92"/>
                              <a:gd name="f95" fmla="+- f31 0 f92"/>
                              <a:gd name="f96" fmla="*/ f93 f29 1"/>
                              <a:gd name="f97" fmla="*/ f94 f29 1"/>
                              <a:gd name="f98" fmla="*/ f95 f29 1"/>
                            </a:gdLst>
                            <a:ahLst>
                              <a:ahXY gdRefX="f0" minX="f7" maxX="f10">
                                <a:pos x="f36" y="f37"/>
                              </a:ahXY>
                            </a:ahLst>
                            <a:cxnLst>
                              <a:cxn ang="3cd4">
                                <a:pos x="hc" y="t"/>
                              </a:cxn>
                              <a:cxn ang="0">
                                <a:pos x="r" y="vc"/>
                              </a:cxn>
                              <a:cxn ang="cd4">
                                <a:pos x="hc" y="b"/>
                              </a:cxn>
                              <a:cxn ang="cd2">
                                <a:pos x="l" y="vc"/>
                              </a:cxn>
                            </a:cxnLst>
                            <a:rect l="f96" t="f96" r="f97" b="f98"/>
                            <a:pathLst>
                              <a:path>
                                <a:moveTo>
                                  <a:pt x="f38" y="f37"/>
                                </a:moveTo>
                                <a:arcTo wR="f47" hR="f48" stAng="f81" swAng="f64"/>
                                <a:lnTo>
                                  <a:pt x="f37" y="f44"/>
                                </a:lnTo>
                                <a:arcTo wR="f48" hR="f65" stAng="f90" swAng="f68"/>
                                <a:lnTo>
                                  <a:pt x="f45" y="f39"/>
                                </a:lnTo>
                                <a:arcTo wR="f69" hR="f70" stAng="f91" swAng="f86"/>
                                <a:lnTo>
                                  <a:pt x="f40" y="f38"/>
                                </a:lnTo>
                                <a:arcTo wR="f75" hR="f47" stAng="f87" swAng="f88"/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  <a:prstDash val="solid"/>
                          </a:ln>
                        </p:spPr>
                        <p:txBody>
                          <a:bodyPr vert="horz" wrap="square" lIns="90000" tIns="46800" rIns="90000" bIns="46800" anchor="ctr" anchorCtr="0" compatLnSpc="0"/>
                          <a:lstStyle/>
                          <a:p>
                            <a:pPr marL="0" marR="0" lvl="0" indent="0" algn="l" rtl="0" hangingPunct="0">
                              <a:lnSpc>
                                <a:spcPct val="18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  <a:tabLst>
                                <a:tab pos="0" algn="l"/>
                                <a:tab pos="448919" algn="l"/>
                                <a:tab pos="898199" algn="l"/>
                                <a:tab pos="1347480" algn="l"/>
                                <a:tab pos="1796760" algn="l"/>
                                <a:tab pos="2246040" algn="l"/>
                                <a:tab pos="2695320" algn="l"/>
                                <a:tab pos="3144600" algn="l"/>
                                <a:tab pos="3593880" algn="l"/>
                                <a:tab pos="4043159" algn="l"/>
                                <a:tab pos="4492440" algn="l"/>
                                <a:tab pos="4941719" algn="l"/>
                                <a:tab pos="5391000" algn="l"/>
                                <a:tab pos="5840280" algn="l"/>
                                <a:tab pos="6289560" algn="l"/>
                                <a:tab pos="6738840" algn="l"/>
                                <a:tab pos="7188120" algn="l"/>
                                <a:tab pos="7637400" algn="l"/>
                                <a:tab pos="8086679" algn="l"/>
                                <a:tab pos="8535960" algn="l"/>
                                <a:tab pos="8985240" algn="l"/>
                              </a:tabLst>
                            </a:pPr>
                            <a:endParaRPr lang="en-US" sz="2400" b="0" i="0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endParaRPr>
                          </a:p>
                        </p:txBody>
                      </p:sp>
                      <p:grpSp>
                        <p:nvGrpSpPr>
                          <p:cNvPr id="21" name="Groupe 20"/>
                          <p:cNvGrpSpPr/>
                          <p:nvPr/>
                        </p:nvGrpSpPr>
                        <p:grpSpPr>
                          <a:xfrm>
                            <a:off x="6141960" y="4129200"/>
                            <a:ext cx="4133880" cy="248760"/>
                            <a:chOff x="6141960" y="4129200"/>
                            <a:chExt cx="4133880" cy="248760"/>
                          </a:xfrm>
                        </p:grpSpPr>
                        <p:sp>
                          <p:nvSpPr>
                            <p:cNvPr id="22" name="Forme libre 21"/>
                            <p:cNvSpPr/>
                            <p:nvPr/>
                          </p:nvSpPr>
                          <p:spPr>
                            <a:xfrm>
                              <a:off x="6141960" y="4129200"/>
                              <a:ext cx="4133880" cy="155520"/>
                            </a:xfrm>
                            <a:custGeom>
                              <a:avLst>
                                <a:gd name="f0" fmla="val 220"/>
                              </a:avLst>
                              <a:gdLst>
                                <a:gd name="f1" fmla="val 10800000"/>
                                <a:gd name="f2" fmla="val 5400000"/>
                                <a:gd name="f3" fmla="val 16200000"/>
                                <a:gd name="f4" fmla="val w"/>
                                <a:gd name="f5" fmla="val h"/>
                                <a:gd name="f6" fmla="val ss"/>
                                <a:gd name="f7" fmla="val 0"/>
                                <a:gd name="f8" fmla="*/ 5419351 1 1725033"/>
                                <a:gd name="f9" fmla="val 45"/>
                                <a:gd name="f10" fmla="val 10800"/>
                                <a:gd name="f11" fmla="val -2147483647"/>
                                <a:gd name="f12" fmla="val 2147483647"/>
                                <a:gd name="f13" fmla="abs f4"/>
                                <a:gd name="f14" fmla="abs f5"/>
                                <a:gd name="f15" fmla="abs f6"/>
                                <a:gd name="f16" fmla="*/ f8 1 180"/>
                                <a:gd name="f17" fmla="pin 0 f0 10800"/>
                                <a:gd name="f18" fmla="+- 0 0 f2"/>
                                <a:gd name="f19" fmla="?: f13 f4 1"/>
                                <a:gd name="f20" fmla="?: f14 f5 1"/>
                                <a:gd name="f21" fmla="?: f15 f6 1"/>
                                <a:gd name="f22" fmla="*/ f9 f16 1"/>
                                <a:gd name="f23" fmla="+- f7 f17 0"/>
                                <a:gd name="f24" fmla="*/ f19 1 21600"/>
                                <a:gd name="f25" fmla="*/ f20 1 21600"/>
                                <a:gd name="f26" fmla="*/ 21600 f19 1"/>
                                <a:gd name="f27" fmla="*/ 21600 f20 1"/>
                                <a:gd name="f28" fmla="+- 0 0 f22"/>
                                <a:gd name="f29" fmla="min f25 f24"/>
                                <a:gd name="f30" fmla="*/ f26 1 f21"/>
                                <a:gd name="f31" fmla="*/ f27 1 f21"/>
                                <a:gd name="f32" fmla="*/ f28 f1 1"/>
                                <a:gd name="f33" fmla="*/ f32 1 f8"/>
                                <a:gd name="f34" fmla="+- f31 0 f17"/>
                                <a:gd name="f35" fmla="+- f30 0 f17"/>
                                <a:gd name="f36" fmla="*/ f17 f29 1"/>
                                <a:gd name="f37" fmla="*/ f7 f29 1"/>
                                <a:gd name="f38" fmla="*/ f23 f29 1"/>
                                <a:gd name="f39" fmla="*/ f31 f29 1"/>
                                <a:gd name="f40" fmla="*/ f30 f29 1"/>
                                <a:gd name="f41" fmla="+- f33 0 f2"/>
                                <a:gd name="f42" fmla="+- f37 0 f38"/>
                                <a:gd name="f43" fmla="+- f38 0 f37"/>
                                <a:gd name="f44" fmla="*/ f34 f29 1"/>
                                <a:gd name="f45" fmla="*/ f35 f29 1"/>
                                <a:gd name="f46" fmla="cos 1 f41"/>
                                <a:gd name="f47" fmla="abs f42"/>
                                <a:gd name="f48" fmla="abs f43"/>
                                <a:gd name="f49" fmla="?: f42 f18 f2"/>
                                <a:gd name="f50" fmla="?: f42 f2 f18"/>
                                <a:gd name="f51" fmla="?: f42 f3 f2"/>
                                <a:gd name="f52" fmla="?: f42 f2 f3"/>
                                <a:gd name="f53" fmla="+- f39 0 f44"/>
                                <a:gd name="f54" fmla="?: f43 f18 f2"/>
                                <a:gd name="f55" fmla="?: f43 f2 f18"/>
                                <a:gd name="f56" fmla="+- f40 0 f45"/>
                                <a:gd name="f57" fmla="+- f44 0 f39"/>
                                <a:gd name="f58" fmla="+- f45 0 f40"/>
                                <a:gd name="f59" fmla="?: f42 0 f1"/>
                                <a:gd name="f60" fmla="?: f42 f1 0"/>
                                <a:gd name="f61" fmla="+- 0 0 f46"/>
                                <a:gd name="f62" fmla="?: f42 f52 f51"/>
                                <a:gd name="f63" fmla="?: f42 f51 f52"/>
                                <a:gd name="f64" fmla="?: f43 f50 f49"/>
                                <a:gd name="f65" fmla="abs f53"/>
                                <a:gd name="f66" fmla="?: f53 0 f1"/>
                                <a:gd name="f67" fmla="?: f53 f1 0"/>
                                <a:gd name="f68" fmla="?: f53 f54 f55"/>
                                <a:gd name="f69" fmla="abs f56"/>
                                <a:gd name="f70" fmla="abs f57"/>
                                <a:gd name="f71" fmla="?: f56 f18 f2"/>
                                <a:gd name="f72" fmla="?: f56 f2 f18"/>
                                <a:gd name="f73" fmla="?: f56 f3 f2"/>
                                <a:gd name="f74" fmla="?: f56 f2 f3"/>
                                <a:gd name="f75" fmla="abs f58"/>
                                <a:gd name="f76" fmla="?: f58 f18 f2"/>
                                <a:gd name="f77" fmla="?: f58 f2 f18"/>
                                <a:gd name="f78" fmla="?: f58 f60 f59"/>
                                <a:gd name="f79" fmla="?: f58 f59 f60"/>
                                <a:gd name="f80" fmla="*/ f17 f61 1"/>
                                <a:gd name="f81" fmla="?: f43 f63 f62"/>
                                <a:gd name="f82" fmla="?: f43 f67 f66"/>
                                <a:gd name="f83" fmla="?: f43 f66 f67"/>
                                <a:gd name="f84" fmla="?: f56 f74 f73"/>
                                <a:gd name="f85" fmla="?: f56 f73 f74"/>
                                <a:gd name="f86" fmla="?: f57 f72 f71"/>
                                <a:gd name="f87" fmla="?: f42 f78 f79"/>
                                <a:gd name="f88" fmla="?: f42 f76 f77"/>
                                <a:gd name="f89" fmla="*/ f80 3163 1"/>
                                <a:gd name="f90" fmla="?: f53 f82 f83"/>
                                <a:gd name="f91" fmla="?: f57 f85 f84"/>
                                <a:gd name="f92" fmla="*/ f89 1 7636"/>
                                <a:gd name="f93" fmla="+- f7 f92 0"/>
                                <a:gd name="f94" fmla="+- f30 0 f92"/>
                                <a:gd name="f95" fmla="+- f31 0 f92"/>
                                <a:gd name="f96" fmla="*/ f93 f29 1"/>
                                <a:gd name="f97" fmla="*/ f94 f29 1"/>
                                <a:gd name="f98" fmla="*/ f95 f29 1"/>
                              </a:gdLst>
                              <a:ahLst>
                                <a:ahXY gdRefX="f0" minX="f7" maxX="f10">
                                  <a:pos x="f36" y="f37"/>
                                </a:ahXY>
                              </a:ahLst>
                              <a:cxnLst>
                                <a:cxn ang="3cd4">
                                  <a:pos x="hc" y="t"/>
                                </a:cxn>
                                <a:cxn ang="0">
                                  <a:pos x="r" y="vc"/>
                                </a:cxn>
                                <a:cxn ang="cd4">
                                  <a:pos x="hc" y="b"/>
                                </a:cxn>
                                <a:cxn ang="cd2">
                                  <a:pos x="l" y="vc"/>
                                </a:cxn>
                              </a:cxnLst>
                              <a:rect l="f96" t="f96" r="f97" b="f98"/>
                              <a:pathLst>
                                <a:path>
                                  <a:moveTo>
                                    <a:pt x="f38" y="f37"/>
                                  </a:moveTo>
                                  <a:arcTo wR="f47" hR="f48" stAng="f81" swAng="f64"/>
                                  <a:lnTo>
                                    <a:pt x="f37" y="f44"/>
                                  </a:lnTo>
                                  <a:arcTo wR="f48" hR="f65" stAng="f90" swAng="f68"/>
                                  <a:lnTo>
                                    <a:pt x="f45" y="f39"/>
                                  </a:lnTo>
                                  <a:arcTo wR="f69" hR="f70" stAng="f91" swAng="f86"/>
                                  <a:lnTo>
                                    <a:pt x="f40" y="f38"/>
                                  </a:lnTo>
                                  <a:arcTo wR="f75" hR="f47" stAng="f87" swAng="f88"/>
                                  <a:close/>
                                </a:path>
                              </a:pathLst>
                            </a:custGeom>
                            <a:noFill/>
                            <a:ln>
                              <a:noFill/>
                              <a:prstDash val="solid"/>
                            </a:ln>
                          </p:spPr>
                          <p:txBody>
                            <a:bodyPr vert="horz" wrap="square" lIns="90000" tIns="46800" rIns="90000" bIns="46800" anchor="ctr" anchorCtr="0" compatLnSpc="0"/>
                            <a:lstStyle/>
                            <a:p>
                              <a:pPr marL="0" marR="0" lvl="0" indent="0" algn="l" rtl="0" hangingPunct="0">
                                <a:lnSpc>
                                  <a:spcPct val="18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  <a:tabLst>
                                  <a:tab pos="0" algn="l"/>
                                  <a:tab pos="448919" algn="l"/>
                                  <a:tab pos="898199" algn="l"/>
                                  <a:tab pos="1347480" algn="l"/>
                                  <a:tab pos="1796760" algn="l"/>
                                  <a:tab pos="2246040" algn="l"/>
                                  <a:tab pos="2695320" algn="l"/>
                                  <a:tab pos="3144600" algn="l"/>
                                  <a:tab pos="3593880" algn="l"/>
                                  <a:tab pos="4043159" algn="l"/>
                                  <a:tab pos="4492440" algn="l"/>
                                  <a:tab pos="4941719" algn="l"/>
                                  <a:tab pos="5391000" algn="l"/>
                                  <a:tab pos="5840280" algn="l"/>
                                  <a:tab pos="6289560" algn="l"/>
                                  <a:tab pos="6738840" algn="l"/>
                                  <a:tab pos="7188120" algn="l"/>
                                  <a:tab pos="7637400" algn="l"/>
                                  <a:tab pos="8086679" algn="l"/>
                                  <a:tab pos="8535960" algn="l"/>
                                  <a:tab pos="8985240" algn="l"/>
                                </a:tabLst>
                              </a:pPr>
                              <a:endParaRPr lang="en-US" sz="2400" b="0" i="0" u="none" strike="noStrike" baseline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latin typeface="Times New Roman" pitchFamily="18"/>
                                <a:ea typeface="Lucida Sans" pitchFamily="2"/>
                                <a:cs typeface="Lucida Sans" pitchFamily="2"/>
                              </a:endParaRPr>
                            </a:p>
                          </p:txBody>
                        </p:sp>
                        <p:grpSp>
                          <p:nvGrpSpPr>
                            <p:cNvPr id="23" name="Groupe 22"/>
                            <p:cNvGrpSpPr/>
                            <p:nvPr/>
                          </p:nvGrpSpPr>
                          <p:grpSpPr>
                            <a:xfrm>
                              <a:off x="6141960" y="4129200"/>
                              <a:ext cx="4130640" cy="248760"/>
                              <a:chOff x="6141960" y="4129200"/>
                              <a:chExt cx="4130640" cy="248760"/>
                            </a:xfrm>
                          </p:grpSpPr>
                          <p:sp>
                            <p:nvSpPr>
                              <p:cNvPr id="24" name="Forme libre 23"/>
                              <p:cNvSpPr/>
                              <p:nvPr/>
                            </p:nvSpPr>
                            <p:spPr>
                              <a:xfrm>
                                <a:off x="6141960" y="4129200"/>
                                <a:ext cx="4130640" cy="152280"/>
                              </a:xfrm>
                              <a:custGeom>
                                <a:avLst>
                                  <a:gd name="f0" fmla="val 225"/>
                                </a:avLst>
                                <a:gdLst>
                                  <a:gd name="f1" fmla="val 10800000"/>
                                  <a:gd name="f2" fmla="val 5400000"/>
                                  <a:gd name="f3" fmla="val 16200000"/>
                                  <a:gd name="f4" fmla="val w"/>
                                  <a:gd name="f5" fmla="val h"/>
                                  <a:gd name="f6" fmla="val ss"/>
                                  <a:gd name="f7" fmla="val 0"/>
                                  <a:gd name="f8" fmla="*/ 5419351 1 1725033"/>
                                  <a:gd name="f9" fmla="val 45"/>
                                  <a:gd name="f10" fmla="val 10800"/>
                                  <a:gd name="f11" fmla="val -2147483647"/>
                                  <a:gd name="f12" fmla="val 2147483647"/>
                                  <a:gd name="f13" fmla="abs f4"/>
                                  <a:gd name="f14" fmla="abs f5"/>
                                  <a:gd name="f15" fmla="abs f6"/>
                                  <a:gd name="f16" fmla="*/ f8 1 180"/>
                                  <a:gd name="f17" fmla="pin 0 f0 10800"/>
                                  <a:gd name="f18" fmla="+- 0 0 f2"/>
                                  <a:gd name="f19" fmla="?: f13 f4 1"/>
                                  <a:gd name="f20" fmla="?: f14 f5 1"/>
                                  <a:gd name="f21" fmla="?: f15 f6 1"/>
                                  <a:gd name="f22" fmla="*/ f9 f16 1"/>
                                  <a:gd name="f23" fmla="+- f7 f17 0"/>
                                  <a:gd name="f24" fmla="*/ f19 1 21600"/>
                                  <a:gd name="f25" fmla="*/ f20 1 21600"/>
                                  <a:gd name="f26" fmla="*/ 21600 f19 1"/>
                                  <a:gd name="f27" fmla="*/ 21600 f20 1"/>
                                  <a:gd name="f28" fmla="+- 0 0 f22"/>
                                  <a:gd name="f29" fmla="min f25 f24"/>
                                  <a:gd name="f30" fmla="*/ f26 1 f21"/>
                                  <a:gd name="f31" fmla="*/ f27 1 f21"/>
                                  <a:gd name="f32" fmla="*/ f28 f1 1"/>
                                  <a:gd name="f33" fmla="*/ f32 1 f8"/>
                                  <a:gd name="f34" fmla="+- f31 0 f17"/>
                                  <a:gd name="f35" fmla="+- f30 0 f17"/>
                                  <a:gd name="f36" fmla="*/ f17 f29 1"/>
                                  <a:gd name="f37" fmla="*/ f7 f29 1"/>
                                  <a:gd name="f38" fmla="*/ f23 f29 1"/>
                                  <a:gd name="f39" fmla="*/ f31 f29 1"/>
                                  <a:gd name="f40" fmla="*/ f30 f29 1"/>
                                  <a:gd name="f41" fmla="+- f33 0 f2"/>
                                  <a:gd name="f42" fmla="+- f37 0 f38"/>
                                  <a:gd name="f43" fmla="+- f38 0 f37"/>
                                  <a:gd name="f44" fmla="*/ f34 f29 1"/>
                                  <a:gd name="f45" fmla="*/ f35 f29 1"/>
                                  <a:gd name="f46" fmla="cos 1 f41"/>
                                  <a:gd name="f47" fmla="abs f42"/>
                                  <a:gd name="f48" fmla="abs f43"/>
                                  <a:gd name="f49" fmla="?: f42 f18 f2"/>
                                  <a:gd name="f50" fmla="?: f42 f2 f18"/>
                                  <a:gd name="f51" fmla="?: f42 f3 f2"/>
                                  <a:gd name="f52" fmla="?: f42 f2 f3"/>
                                  <a:gd name="f53" fmla="+- f39 0 f44"/>
                                  <a:gd name="f54" fmla="?: f43 f18 f2"/>
                                  <a:gd name="f55" fmla="?: f43 f2 f18"/>
                                  <a:gd name="f56" fmla="+- f40 0 f45"/>
                                  <a:gd name="f57" fmla="+- f44 0 f39"/>
                                  <a:gd name="f58" fmla="+- f45 0 f40"/>
                                  <a:gd name="f59" fmla="?: f42 0 f1"/>
                                  <a:gd name="f60" fmla="?: f42 f1 0"/>
                                  <a:gd name="f61" fmla="+- 0 0 f46"/>
                                  <a:gd name="f62" fmla="?: f42 f52 f51"/>
                                  <a:gd name="f63" fmla="?: f42 f51 f52"/>
                                  <a:gd name="f64" fmla="?: f43 f50 f49"/>
                                  <a:gd name="f65" fmla="abs f53"/>
                                  <a:gd name="f66" fmla="?: f53 0 f1"/>
                                  <a:gd name="f67" fmla="?: f53 f1 0"/>
                                  <a:gd name="f68" fmla="?: f53 f54 f55"/>
                                  <a:gd name="f69" fmla="abs f56"/>
                                  <a:gd name="f70" fmla="abs f57"/>
                                  <a:gd name="f71" fmla="?: f56 f18 f2"/>
                                  <a:gd name="f72" fmla="?: f56 f2 f18"/>
                                  <a:gd name="f73" fmla="?: f56 f3 f2"/>
                                  <a:gd name="f74" fmla="?: f56 f2 f3"/>
                                  <a:gd name="f75" fmla="abs f58"/>
                                  <a:gd name="f76" fmla="?: f58 f18 f2"/>
                                  <a:gd name="f77" fmla="?: f58 f2 f18"/>
                                  <a:gd name="f78" fmla="?: f58 f60 f59"/>
                                  <a:gd name="f79" fmla="?: f58 f59 f60"/>
                                  <a:gd name="f80" fmla="*/ f17 f61 1"/>
                                  <a:gd name="f81" fmla="?: f43 f63 f62"/>
                                  <a:gd name="f82" fmla="?: f43 f67 f66"/>
                                  <a:gd name="f83" fmla="?: f43 f66 f67"/>
                                  <a:gd name="f84" fmla="?: f56 f74 f73"/>
                                  <a:gd name="f85" fmla="?: f56 f73 f74"/>
                                  <a:gd name="f86" fmla="?: f57 f72 f71"/>
                                  <a:gd name="f87" fmla="?: f42 f78 f79"/>
                                  <a:gd name="f88" fmla="?: f42 f76 f77"/>
                                  <a:gd name="f89" fmla="*/ f80 3163 1"/>
                                  <a:gd name="f90" fmla="?: f53 f82 f83"/>
                                  <a:gd name="f91" fmla="?: f57 f85 f84"/>
                                  <a:gd name="f92" fmla="*/ f89 1 7636"/>
                                  <a:gd name="f93" fmla="+- f7 f92 0"/>
                                  <a:gd name="f94" fmla="+- f30 0 f92"/>
                                  <a:gd name="f95" fmla="+- f31 0 f92"/>
                                  <a:gd name="f96" fmla="*/ f93 f29 1"/>
                                  <a:gd name="f97" fmla="*/ f94 f29 1"/>
                                  <a:gd name="f98" fmla="*/ f95 f29 1"/>
                                </a:gdLst>
                                <a:ahLst>
                                  <a:ahXY gdRefX="f0" minX="f7" maxX="f10">
                                    <a:pos x="f36" y="f37"/>
                                  </a:ahXY>
                                </a:ahLst>
                                <a:cxnLst>
                                  <a:cxn ang="3cd4">
                                    <a:pos x="hc" y="t"/>
                                  </a:cxn>
                                  <a:cxn ang="0">
                                    <a:pos x="r" y="vc"/>
                                  </a:cxn>
                                  <a:cxn ang="cd4">
                                    <a:pos x="hc" y="b"/>
                                  </a:cxn>
                                  <a:cxn ang="cd2">
                                    <a:pos x="l" y="vc"/>
                                  </a:cxn>
                                </a:cxnLst>
                                <a:rect l="f96" t="f96" r="f97" b="f98"/>
                                <a:pathLst>
                                  <a:path>
                                    <a:moveTo>
                                      <a:pt x="f38" y="f37"/>
                                    </a:moveTo>
                                    <a:arcTo wR="f47" hR="f48" stAng="f81" swAng="f64"/>
                                    <a:lnTo>
                                      <a:pt x="f37" y="f44"/>
                                    </a:lnTo>
                                    <a:arcTo wR="f48" hR="f65" stAng="f90" swAng="f68"/>
                                    <a:lnTo>
                                      <a:pt x="f45" y="f39"/>
                                    </a:lnTo>
                                    <a:arcTo wR="f69" hR="f70" stAng="f91" swAng="f86"/>
                                    <a:lnTo>
                                      <a:pt x="f40" y="f38"/>
                                    </a:lnTo>
                                    <a:arcTo wR="f75" hR="f47" stAng="f87" swAng="f88"/>
                                    <a:close/>
                                  </a:path>
                                </a:pathLst>
                              </a:custGeom>
                              <a:noFill/>
                              <a:ln>
                                <a:noFill/>
                                <a:prstDash val="solid"/>
                              </a:ln>
                            </p:spPr>
                            <p:txBody>
                              <a:bodyPr vert="horz" wrap="square" lIns="90000" tIns="46800" rIns="90000" bIns="46800" anchor="ctr" anchorCtr="0" compatLnSpc="0"/>
                              <a:lstStyle/>
                              <a:p>
                                <a:pPr marL="0" marR="0" lvl="0" indent="0" algn="l" rtl="0" hangingPunct="0">
                                  <a:lnSpc>
                                    <a:spcPct val="18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  <a:tabLst>
                                    <a:tab pos="0" algn="l"/>
                                    <a:tab pos="448919" algn="l"/>
                                    <a:tab pos="898199" algn="l"/>
                                    <a:tab pos="1347480" algn="l"/>
                                    <a:tab pos="1796760" algn="l"/>
                                    <a:tab pos="2246040" algn="l"/>
                                    <a:tab pos="2695320" algn="l"/>
                                    <a:tab pos="3144600" algn="l"/>
                                    <a:tab pos="3593880" algn="l"/>
                                    <a:tab pos="4043159" algn="l"/>
                                    <a:tab pos="4492440" algn="l"/>
                                    <a:tab pos="4941719" algn="l"/>
                                    <a:tab pos="5391000" algn="l"/>
                                    <a:tab pos="5840280" algn="l"/>
                                    <a:tab pos="6289560" algn="l"/>
                                    <a:tab pos="6738840" algn="l"/>
                                    <a:tab pos="7188120" algn="l"/>
                                    <a:tab pos="7637400" algn="l"/>
                                    <a:tab pos="8086679" algn="l"/>
                                    <a:tab pos="8535960" algn="l"/>
                                    <a:tab pos="8985240" algn="l"/>
                                  </a:tabLst>
                                </a:pPr>
                                <a:endParaRPr lang="en-US" sz="2400" b="0" i="0" u="none" strike="noStrike" baseline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latin typeface="Times New Roman" pitchFamily="18"/>
                                  <a:ea typeface="Lucida Sans" pitchFamily="2"/>
                                  <a:cs typeface="Lucida Sans" pitchFamily="2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25" name="Groupe 24"/>
                              <p:cNvGrpSpPr/>
                              <p:nvPr/>
                            </p:nvGrpSpPr>
                            <p:grpSpPr>
                              <a:xfrm>
                                <a:off x="6141960" y="4129200"/>
                                <a:ext cx="4130640" cy="248760"/>
                                <a:chOff x="6141960" y="4129200"/>
                                <a:chExt cx="4130640" cy="248760"/>
                              </a:xfrm>
                            </p:grpSpPr>
                            <p:sp>
                              <p:nvSpPr>
                                <p:cNvPr id="26" name="Forme libre 25"/>
                                <p:cNvSpPr/>
                                <p:nvPr/>
                              </p:nvSpPr>
                              <p:spPr>
                                <a:xfrm>
                                  <a:off x="6141960" y="4129200"/>
                                  <a:ext cx="4130640" cy="150840"/>
                                </a:xfrm>
                                <a:custGeom>
                                  <a:avLst>
                                    <a:gd name="f0" fmla="val 229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27" name="Forme libre 26"/>
                                <p:cNvSpPr/>
                                <p:nvPr/>
                              </p:nvSpPr>
                              <p:spPr>
                                <a:xfrm>
                                  <a:off x="6204240" y="4129200"/>
                                  <a:ext cx="4005719" cy="248760"/>
                                </a:xfrm>
                                <a:custGeom>
                                  <a:avLst>
                                    <a:gd name="f0" fmla="val 229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0" tIns="0" rIns="0" bIns="0" anchor="t" anchorCtr="0" compatLnSpc="0">
                                  <a:spAutoFit/>
                                </a:bodyPr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r>
                                    <a:rPr lang="en-GB" sz="1400" b="0" i="0" u="none" strike="noStrike" baseline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latin typeface="Times New Roman" pitchFamily="18"/>
                                      <a:ea typeface="Lucida Sans" pitchFamily="2"/>
                                      <a:cs typeface="Lucida Sans" pitchFamily="2"/>
                                    </a:rPr>
                                    <a:t>http://www.astrosurf.org/lombry/meteo-vol-a-voile.htm</a:t>
                                  </a:r>
                                </a:p>
                              </p:txBody>
                            </p:sp>
                          </p:grpSp>
                        </p:grpSp>
                      </p:grpSp>
                    </p:grpSp>
                  </p:grpSp>
                </p:grpSp>
              </p:grpSp>
            </p:grpSp>
          </p:grpSp>
        </p:grpSp>
      </p:grpSp>
      <p:sp>
        <p:nvSpPr>
          <p:cNvPr id="28" name="Forme libre 27"/>
          <p:cNvSpPr/>
          <p:nvPr/>
        </p:nvSpPr>
        <p:spPr>
          <a:xfrm>
            <a:off x="81000" y="6978599"/>
            <a:ext cx="2948040" cy="422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(Atkinson &amp; al., 1996)</a:t>
            </a:r>
          </a:p>
        </p:txBody>
      </p:sp>
      <p:grpSp>
        <p:nvGrpSpPr>
          <p:cNvPr id="29" name="Groupe 28"/>
          <p:cNvGrpSpPr/>
          <p:nvPr/>
        </p:nvGrpSpPr>
        <p:grpSpPr>
          <a:xfrm>
            <a:off x="149400" y="98280"/>
            <a:ext cx="6279840" cy="553320"/>
            <a:chOff x="149400" y="98280"/>
            <a:chExt cx="6279840" cy="553320"/>
          </a:xfrm>
        </p:grpSpPr>
        <p:sp>
          <p:nvSpPr>
            <p:cNvPr id="30" name="Forme libre 29"/>
            <p:cNvSpPr/>
            <p:nvPr/>
          </p:nvSpPr>
          <p:spPr>
            <a:xfrm>
              <a:off x="149400" y="133200"/>
              <a:ext cx="6279840" cy="446400"/>
            </a:xfrm>
            <a:custGeom>
              <a:avLst>
                <a:gd name="f0" fmla="val 7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99CCFF"/>
            </a:solidFill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31" name="Groupe 30"/>
            <p:cNvGrpSpPr/>
            <p:nvPr/>
          </p:nvGrpSpPr>
          <p:grpSpPr>
            <a:xfrm>
              <a:off x="236520" y="98280"/>
              <a:ext cx="6067440" cy="553320"/>
              <a:chOff x="236520" y="98280"/>
              <a:chExt cx="6067440" cy="553320"/>
            </a:xfrm>
          </p:grpSpPr>
          <p:sp>
            <p:nvSpPr>
              <p:cNvPr id="32" name="Forme libre 31"/>
              <p:cNvSpPr/>
              <p:nvPr/>
            </p:nvSpPr>
            <p:spPr>
              <a:xfrm>
                <a:off x="236520" y="98280"/>
                <a:ext cx="6067440" cy="438119"/>
              </a:xfrm>
              <a:custGeom>
                <a:avLst>
                  <a:gd name="f0" fmla="val 78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33" name="Groupe 32"/>
              <p:cNvGrpSpPr/>
              <p:nvPr/>
            </p:nvGrpSpPr>
            <p:grpSpPr>
              <a:xfrm>
                <a:off x="236520" y="98280"/>
                <a:ext cx="6059520" cy="553320"/>
                <a:chOff x="236520" y="98280"/>
                <a:chExt cx="6059520" cy="553320"/>
              </a:xfrm>
            </p:grpSpPr>
            <p:sp>
              <p:nvSpPr>
                <p:cNvPr id="34" name="Forme libre 33"/>
                <p:cNvSpPr/>
                <p:nvPr/>
              </p:nvSpPr>
              <p:spPr>
                <a:xfrm>
                  <a:off x="236520" y="98280"/>
                  <a:ext cx="6059520" cy="430200"/>
                </a:xfrm>
                <a:custGeom>
                  <a:avLst>
                    <a:gd name="f0" fmla="val 80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35" name="Groupe 34"/>
                <p:cNvGrpSpPr/>
                <p:nvPr/>
              </p:nvGrpSpPr>
              <p:grpSpPr>
                <a:xfrm>
                  <a:off x="236520" y="98280"/>
                  <a:ext cx="6053040" cy="553320"/>
                  <a:chOff x="236520" y="98280"/>
                  <a:chExt cx="6053040" cy="553320"/>
                </a:xfrm>
              </p:grpSpPr>
              <p:sp>
                <p:nvSpPr>
                  <p:cNvPr id="36" name="Forme libre 35"/>
                  <p:cNvSpPr/>
                  <p:nvPr/>
                </p:nvSpPr>
                <p:spPr>
                  <a:xfrm>
                    <a:off x="236520" y="98280"/>
                    <a:ext cx="6053040" cy="424080"/>
                  </a:xfrm>
                  <a:custGeom>
                    <a:avLst>
                      <a:gd name="f0" fmla="val 81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37" name="Groupe 36"/>
                  <p:cNvGrpSpPr/>
                  <p:nvPr/>
                </p:nvGrpSpPr>
                <p:grpSpPr>
                  <a:xfrm>
                    <a:off x="236520" y="98280"/>
                    <a:ext cx="6048360" cy="553320"/>
                    <a:chOff x="236520" y="98280"/>
                    <a:chExt cx="6048360" cy="553320"/>
                  </a:xfrm>
                </p:grpSpPr>
                <p:sp>
                  <p:nvSpPr>
                    <p:cNvPr id="38" name="Forme libre 37"/>
                    <p:cNvSpPr/>
                    <p:nvPr/>
                  </p:nvSpPr>
                  <p:spPr>
                    <a:xfrm>
                      <a:off x="236520" y="98280"/>
                      <a:ext cx="6048360" cy="420840"/>
                    </a:xfrm>
                    <a:custGeom>
                      <a:avLst>
                        <a:gd name="f0" fmla="val 81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39" name="Groupe 38"/>
                    <p:cNvGrpSpPr/>
                    <p:nvPr/>
                  </p:nvGrpSpPr>
                  <p:grpSpPr>
                    <a:xfrm>
                      <a:off x="236520" y="98280"/>
                      <a:ext cx="6045119" cy="553320"/>
                      <a:chOff x="236520" y="98280"/>
                      <a:chExt cx="6045119" cy="553320"/>
                    </a:xfrm>
                  </p:grpSpPr>
                  <p:sp>
                    <p:nvSpPr>
                      <p:cNvPr id="40" name="Forme libre 39"/>
                      <p:cNvSpPr/>
                      <p:nvPr/>
                    </p:nvSpPr>
                    <p:spPr>
                      <a:xfrm>
                        <a:off x="236520" y="98280"/>
                        <a:ext cx="6045119" cy="414360"/>
                      </a:xfrm>
                      <a:custGeom>
                        <a:avLst>
                          <a:gd name="f0" fmla="val 83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grpSp>
                    <p:nvGrpSpPr>
                      <p:cNvPr id="41" name="Groupe 40"/>
                      <p:cNvGrpSpPr/>
                      <p:nvPr/>
                    </p:nvGrpSpPr>
                    <p:grpSpPr>
                      <a:xfrm>
                        <a:off x="236520" y="98280"/>
                        <a:ext cx="6043679" cy="553320"/>
                        <a:chOff x="236520" y="98280"/>
                        <a:chExt cx="6043679" cy="553320"/>
                      </a:xfrm>
                    </p:grpSpPr>
                    <p:sp>
                      <p:nvSpPr>
                        <p:cNvPr id="42" name="Forme libre 41"/>
                        <p:cNvSpPr/>
                        <p:nvPr/>
                      </p:nvSpPr>
                      <p:spPr>
                        <a:xfrm>
                          <a:off x="236520" y="98280"/>
                          <a:ext cx="6043679" cy="411480"/>
                        </a:xfrm>
                        <a:custGeom>
                          <a:avLst>
                            <a:gd name="f0" fmla="val 83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ctr" anchorCtr="0" compatLnSpc="0"/>
                        <a:lstStyle/>
                        <a:p>
                          <a:pPr marL="0" marR="0" lvl="0" indent="0" algn="l" rtl="0" hangingPunct="0">
                            <a:lnSpc>
                              <a:spcPct val="1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endParaRPr lang="en-US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endParaRPr>
                        </a:p>
                      </p:txBody>
                    </p:sp>
                    <p:grpSp>
                      <p:nvGrpSpPr>
                        <p:cNvPr id="43" name="Groupe 42"/>
                        <p:cNvGrpSpPr/>
                        <p:nvPr/>
                      </p:nvGrpSpPr>
                      <p:grpSpPr>
                        <a:xfrm>
                          <a:off x="236520" y="98280"/>
                          <a:ext cx="6043679" cy="553320"/>
                          <a:chOff x="236520" y="98280"/>
                          <a:chExt cx="6043679" cy="553320"/>
                        </a:xfrm>
                      </p:grpSpPr>
                      <p:sp>
                        <p:nvSpPr>
                          <p:cNvPr id="44" name="Forme libre 43"/>
                          <p:cNvSpPr/>
                          <p:nvPr/>
                        </p:nvSpPr>
                        <p:spPr>
                          <a:xfrm>
                            <a:off x="236520" y="98280"/>
                            <a:ext cx="6043679" cy="411480"/>
                          </a:xfrm>
                          <a:custGeom>
                            <a:avLst>
                              <a:gd name="f0" fmla="val 83"/>
                            </a:avLst>
                            <a:gdLst>
                              <a:gd name="f1" fmla="val 10800000"/>
                              <a:gd name="f2" fmla="val 5400000"/>
                              <a:gd name="f3" fmla="val 16200000"/>
                              <a:gd name="f4" fmla="val w"/>
                              <a:gd name="f5" fmla="val h"/>
                              <a:gd name="f6" fmla="val ss"/>
                              <a:gd name="f7" fmla="val 0"/>
                              <a:gd name="f8" fmla="*/ 5419351 1 1725033"/>
                              <a:gd name="f9" fmla="val 45"/>
                              <a:gd name="f10" fmla="val 10800"/>
                              <a:gd name="f11" fmla="val -2147483647"/>
                              <a:gd name="f12" fmla="val 2147483647"/>
                              <a:gd name="f13" fmla="abs f4"/>
                              <a:gd name="f14" fmla="abs f5"/>
                              <a:gd name="f15" fmla="abs f6"/>
                              <a:gd name="f16" fmla="*/ f8 1 180"/>
                              <a:gd name="f17" fmla="pin 0 f0 10800"/>
                              <a:gd name="f18" fmla="+- 0 0 f2"/>
                              <a:gd name="f19" fmla="?: f13 f4 1"/>
                              <a:gd name="f20" fmla="?: f14 f5 1"/>
                              <a:gd name="f21" fmla="?: f15 f6 1"/>
                              <a:gd name="f22" fmla="*/ f9 f16 1"/>
                              <a:gd name="f23" fmla="+- f7 f17 0"/>
                              <a:gd name="f24" fmla="*/ f19 1 21600"/>
                              <a:gd name="f25" fmla="*/ f20 1 21600"/>
                              <a:gd name="f26" fmla="*/ 21600 f19 1"/>
                              <a:gd name="f27" fmla="*/ 21600 f20 1"/>
                              <a:gd name="f28" fmla="+- 0 0 f22"/>
                              <a:gd name="f29" fmla="min f25 f24"/>
                              <a:gd name="f30" fmla="*/ f26 1 f21"/>
                              <a:gd name="f31" fmla="*/ f27 1 f21"/>
                              <a:gd name="f32" fmla="*/ f28 f1 1"/>
                              <a:gd name="f33" fmla="*/ f32 1 f8"/>
                              <a:gd name="f34" fmla="+- f31 0 f17"/>
                              <a:gd name="f35" fmla="+- f30 0 f17"/>
                              <a:gd name="f36" fmla="*/ f17 f29 1"/>
                              <a:gd name="f37" fmla="*/ f7 f29 1"/>
                              <a:gd name="f38" fmla="*/ f23 f29 1"/>
                              <a:gd name="f39" fmla="*/ f31 f29 1"/>
                              <a:gd name="f40" fmla="*/ f30 f29 1"/>
                              <a:gd name="f41" fmla="+- f33 0 f2"/>
                              <a:gd name="f42" fmla="+- f37 0 f38"/>
                              <a:gd name="f43" fmla="+- f38 0 f37"/>
                              <a:gd name="f44" fmla="*/ f34 f29 1"/>
                              <a:gd name="f45" fmla="*/ f35 f29 1"/>
                              <a:gd name="f46" fmla="cos 1 f41"/>
                              <a:gd name="f47" fmla="abs f42"/>
                              <a:gd name="f48" fmla="abs f43"/>
                              <a:gd name="f49" fmla="?: f42 f18 f2"/>
                              <a:gd name="f50" fmla="?: f42 f2 f18"/>
                              <a:gd name="f51" fmla="?: f42 f3 f2"/>
                              <a:gd name="f52" fmla="?: f42 f2 f3"/>
                              <a:gd name="f53" fmla="+- f39 0 f44"/>
                              <a:gd name="f54" fmla="?: f43 f18 f2"/>
                              <a:gd name="f55" fmla="?: f43 f2 f18"/>
                              <a:gd name="f56" fmla="+- f40 0 f45"/>
                              <a:gd name="f57" fmla="+- f44 0 f39"/>
                              <a:gd name="f58" fmla="+- f45 0 f40"/>
                              <a:gd name="f59" fmla="?: f42 0 f1"/>
                              <a:gd name="f60" fmla="?: f42 f1 0"/>
                              <a:gd name="f61" fmla="+- 0 0 f46"/>
                              <a:gd name="f62" fmla="?: f42 f52 f51"/>
                              <a:gd name="f63" fmla="?: f42 f51 f52"/>
                              <a:gd name="f64" fmla="?: f43 f50 f49"/>
                              <a:gd name="f65" fmla="abs f53"/>
                              <a:gd name="f66" fmla="?: f53 0 f1"/>
                              <a:gd name="f67" fmla="?: f53 f1 0"/>
                              <a:gd name="f68" fmla="?: f53 f54 f55"/>
                              <a:gd name="f69" fmla="abs f56"/>
                              <a:gd name="f70" fmla="abs f57"/>
                              <a:gd name="f71" fmla="?: f56 f18 f2"/>
                              <a:gd name="f72" fmla="?: f56 f2 f18"/>
                              <a:gd name="f73" fmla="?: f56 f3 f2"/>
                              <a:gd name="f74" fmla="?: f56 f2 f3"/>
                              <a:gd name="f75" fmla="abs f58"/>
                              <a:gd name="f76" fmla="?: f58 f18 f2"/>
                              <a:gd name="f77" fmla="?: f58 f2 f18"/>
                              <a:gd name="f78" fmla="?: f58 f60 f59"/>
                              <a:gd name="f79" fmla="?: f58 f59 f60"/>
                              <a:gd name="f80" fmla="*/ f17 f61 1"/>
                              <a:gd name="f81" fmla="?: f43 f63 f62"/>
                              <a:gd name="f82" fmla="?: f43 f67 f66"/>
                              <a:gd name="f83" fmla="?: f43 f66 f67"/>
                              <a:gd name="f84" fmla="?: f56 f74 f73"/>
                              <a:gd name="f85" fmla="?: f56 f73 f74"/>
                              <a:gd name="f86" fmla="?: f57 f72 f71"/>
                              <a:gd name="f87" fmla="?: f42 f78 f79"/>
                              <a:gd name="f88" fmla="?: f42 f76 f77"/>
                              <a:gd name="f89" fmla="*/ f80 3163 1"/>
                              <a:gd name="f90" fmla="?: f53 f82 f83"/>
                              <a:gd name="f91" fmla="?: f57 f85 f84"/>
                              <a:gd name="f92" fmla="*/ f89 1 7636"/>
                              <a:gd name="f93" fmla="+- f7 f92 0"/>
                              <a:gd name="f94" fmla="+- f30 0 f92"/>
                              <a:gd name="f95" fmla="+- f31 0 f92"/>
                              <a:gd name="f96" fmla="*/ f93 f29 1"/>
                              <a:gd name="f97" fmla="*/ f94 f29 1"/>
                              <a:gd name="f98" fmla="*/ f95 f29 1"/>
                            </a:gdLst>
                            <a:ahLst>
                              <a:ahXY gdRefX="f0" minX="f7" maxX="f10">
                                <a:pos x="f36" y="f37"/>
                              </a:ahXY>
                            </a:ahLst>
                            <a:cxnLst>
                              <a:cxn ang="3cd4">
                                <a:pos x="hc" y="t"/>
                              </a:cxn>
                              <a:cxn ang="0">
                                <a:pos x="r" y="vc"/>
                              </a:cxn>
                              <a:cxn ang="cd4">
                                <a:pos x="hc" y="b"/>
                              </a:cxn>
                              <a:cxn ang="cd2">
                                <a:pos x="l" y="vc"/>
                              </a:cxn>
                            </a:cxnLst>
                            <a:rect l="f96" t="f96" r="f97" b="f98"/>
                            <a:pathLst>
                              <a:path>
                                <a:moveTo>
                                  <a:pt x="f38" y="f37"/>
                                </a:moveTo>
                                <a:arcTo wR="f47" hR="f48" stAng="f81" swAng="f64"/>
                                <a:lnTo>
                                  <a:pt x="f37" y="f44"/>
                                </a:lnTo>
                                <a:arcTo wR="f48" hR="f65" stAng="f90" swAng="f68"/>
                                <a:lnTo>
                                  <a:pt x="f45" y="f39"/>
                                </a:lnTo>
                                <a:arcTo wR="f69" hR="f70" stAng="f91" swAng="f86"/>
                                <a:lnTo>
                                  <a:pt x="f40" y="f38"/>
                                </a:lnTo>
                                <a:arcTo wR="f75" hR="f47" stAng="f87" swAng="f88"/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  <a:prstDash val="solid"/>
                          </a:ln>
                        </p:spPr>
                        <p:txBody>
                          <a:bodyPr vert="horz" wrap="square" lIns="90000" tIns="46800" rIns="90000" bIns="46800" anchor="ctr" anchorCtr="0" compatLnSpc="0"/>
                          <a:lstStyle/>
                          <a:p>
                            <a:pPr marL="0" marR="0" lvl="0" indent="0" algn="l" rtl="0" hangingPunct="0">
                              <a:lnSpc>
                                <a:spcPct val="18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  <a:tabLst>
                                <a:tab pos="0" algn="l"/>
                                <a:tab pos="448919" algn="l"/>
                                <a:tab pos="898199" algn="l"/>
                                <a:tab pos="1347480" algn="l"/>
                                <a:tab pos="1796760" algn="l"/>
                                <a:tab pos="2246040" algn="l"/>
                                <a:tab pos="2695320" algn="l"/>
                                <a:tab pos="3144600" algn="l"/>
                                <a:tab pos="3593880" algn="l"/>
                                <a:tab pos="4043159" algn="l"/>
                                <a:tab pos="4492440" algn="l"/>
                                <a:tab pos="4941719" algn="l"/>
                                <a:tab pos="5391000" algn="l"/>
                                <a:tab pos="5840280" algn="l"/>
                                <a:tab pos="6289560" algn="l"/>
                                <a:tab pos="6738840" algn="l"/>
                                <a:tab pos="7188120" algn="l"/>
                                <a:tab pos="7637400" algn="l"/>
                                <a:tab pos="8086679" algn="l"/>
                                <a:tab pos="8535960" algn="l"/>
                                <a:tab pos="8985240" algn="l"/>
                              </a:tabLst>
                            </a:pPr>
                            <a:endParaRPr lang="en-US" sz="2400" b="0" i="0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endParaRPr>
                          </a:p>
                        </p:txBody>
                      </p:sp>
                      <p:sp>
                        <p:nvSpPr>
                          <p:cNvPr id="45" name="Forme libre 44"/>
                          <p:cNvSpPr/>
                          <p:nvPr/>
                        </p:nvSpPr>
                        <p:spPr>
                          <a:xfrm>
                            <a:off x="361799" y="98280"/>
                            <a:ext cx="5792760" cy="553320"/>
                          </a:xfrm>
                          <a:custGeom>
                            <a:avLst>
                              <a:gd name="f0" fmla="val 83"/>
                            </a:avLst>
                            <a:gdLst>
                              <a:gd name="f1" fmla="val 10800000"/>
                              <a:gd name="f2" fmla="val 5400000"/>
                              <a:gd name="f3" fmla="val 16200000"/>
                              <a:gd name="f4" fmla="val w"/>
                              <a:gd name="f5" fmla="val h"/>
                              <a:gd name="f6" fmla="val ss"/>
                              <a:gd name="f7" fmla="val 0"/>
                              <a:gd name="f8" fmla="*/ 5419351 1 1725033"/>
                              <a:gd name="f9" fmla="val 45"/>
                              <a:gd name="f10" fmla="val 10800"/>
                              <a:gd name="f11" fmla="val -2147483647"/>
                              <a:gd name="f12" fmla="val 2147483647"/>
                              <a:gd name="f13" fmla="abs f4"/>
                              <a:gd name="f14" fmla="abs f5"/>
                              <a:gd name="f15" fmla="abs f6"/>
                              <a:gd name="f16" fmla="*/ f8 1 180"/>
                              <a:gd name="f17" fmla="pin 0 f0 10800"/>
                              <a:gd name="f18" fmla="+- 0 0 f2"/>
                              <a:gd name="f19" fmla="?: f13 f4 1"/>
                              <a:gd name="f20" fmla="?: f14 f5 1"/>
                              <a:gd name="f21" fmla="?: f15 f6 1"/>
                              <a:gd name="f22" fmla="*/ f9 f16 1"/>
                              <a:gd name="f23" fmla="+- f7 f17 0"/>
                              <a:gd name="f24" fmla="*/ f19 1 21600"/>
                              <a:gd name="f25" fmla="*/ f20 1 21600"/>
                              <a:gd name="f26" fmla="*/ 21600 f19 1"/>
                              <a:gd name="f27" fmla="*/ 21600 f20 1"/>
                              <a:gd name="f28" fmla="+- 0 0 f22"/>
                              <a:gd name="f29" fmla="min f25 f24"/>
                              <a:gd name="f30" fmla="*/ f26 1 f21"/>
                              <a:gd name="f31" fmla="*/ f27 1 f21"/>
                              <a:gd name="f32" fmla="*/ f28 f1 1"/>
                              <a:gd name="f33" fmla="*/ f32 1 f8"/>
                              <a:gd name="f34" fmla="+- f31 0 f17"/>
                              <a:gd name="f35" fmla="+- f30 0 f17"/>
                              <a:gd name="f36" fmla="*/ f17 f29 1"/>
                              <a:gd name="f37" fmla="*/ f7 f29 1"/>
                              <a:gd name="f38" fmla="*/ f23 f29 1"/>
                              <a:gd name="f39" fmla="*/ f31 f29 1"/>
                              <a:gd name="f40" fmla="*/ f30 f29 1"/>
                              <a:gd name="f41" fmla="+- f33 0 f2"/>
                              <a:gd name="f42" fmla="+- f37 0 f38"/>
                              <a:gd name="f43" fmla="+- f38 0 f37"/>
                              <a:gd name="f44" fmla="*/ f34 f29 1"/>
                              <a:gd name="f45" fmla="*/ f35 f29 1"/>
                              <a:gd name="f46" fmla="cos 1 f41"/>
                              <a:gd name="f47" fmla="abs f42"/>
                              <a:gd name="f48" fmla="abs f43"/>
                              <a:gd name="f49" fmla="?: f42 f18 f2"/>
                              <a:gd name="f50" fmla="?: f42 f2 f18"/>
                              <a:gd name="f51" fmla="?: f42 f3 f2"/>
                              <a:gd name="f52" fmla="?: f42 f2 f3"/>
                              <a:gd name="f53" fmla="+- f39 0 f44"/>
                              <a:gd name="f54" fmla="?: f43 f18 f2"/>
                              <a:gd name="f55" fmla="?: f43 f2 f18"/>
                              <a:gd name="f56" fmla="+- f40 0 f45"/>
                              <a:gd name="f57" fmla="+- f44 0 f39"/>
                              <a:gd name="f58" fmla="+- f45 0 f40"/>
                              <a:gd name="f59" fmla="?: f42 0 f1"/>
                              <a:gd name="f60" fmla="?: f42 f1 0"/>
                              <a:gd name="f61" fmla="+- 0 0 f46"/>
                              <a:gd name="f62" fmla="?: f42 f52 f51"/>
                              <a:gd name="f63" fmla="?: f42 f51 f52"/>
                              <a:gd name="f64" fmla="?: f43 f50 f49"/>
                              <a:gd name="f65" fmla="abs f53"/>
                              <a:gd name="f66" fmla="?: f53 0 f1"/>
                              <a:gd name="f67" fmla="?: f53 f1 0"/>
                              <a:gd name="f68" fmla="?: f53 f54 f55"/>
                              <a:gd name="f69" fmla="abs f56"/>
                              <a:gd name="f70" fmla="abs f57"/>
                              <a:gd name="f71" fmla="?: f56 f18 f2"/>
                              <a:gd name="f72" fmla="?: f56 f2 f18"/>
                              <a:gd name="f73" fmla="?: f56 f3 f2"/>
                              <a:gd name="f74" fmla="?: f56 f2 f3"/>
                              <a:gd name="f75" fmla="abs f58"/>
                              <a:gd name="f76" fmla="?: f58 f18 f2"/>
                              <a:gd name="f77" fmla="?: f58 f2 f18"/>
                              <a:gd name="f78" fmla="?: f58 f60 f59"/>
                              <a:gd name="f79" fmla="?: f58 f59 f60"/>
                              <a:gd name="f80" fmla="*/ f17 f61 1"/>
                              <a:gd name="f81" fmla="?: f43 f63 f62"/>
                              <a:gd name="f82" fmla="?: f43 f67 f66"/>
                              <a:gd name="f83" fmla="?: f43 f66 f67"/>
                              <a:gd name="f84" fmla="?: f56 f74 f73"/>
                              <a:gd name="f85" fmla="?: f56 f73 f74"/>
                              <a:gd name="f86" fmla="?: f57 f72 f71"/>
                              <a:gd name="f87" fmla="?: f42 f78 f79"/>
                              <a:gd name="f88" fmla="?: f42 f76 f77"/>
                              <a:gd name="f89" fmla="*/ f80 3163 1"/>
                              <a:gd name="f90" fmla="?: f53 f82 f83"/>
                              <a:gd name="f91" fmla="?: f57 f85 f84"/>
                              <a:gd name="f92" fmla="*/ f89 1 7636"/>
                              <a:gd name="f93" fmla="+- f7 f92 0"/>
                              <a:gd name="f94" fmla="+- f30 0 f92"/>
                              <a:gd name="f95" fmla="+- f31 0 f92"/>
                              <a:gd name="f96" fmla="*/ f93 f29 1"/>
                              <a:gd name="f97" fmla="*/ f94 f29 1"/>
                              <a:gd name="f98" fmla="*/ f95 f29 1"/>
                            </a:gdLst>
                            <a:ahLst>
                              <a:ahXY gdRefX="f0" minX="f7" maxX="f10">
                                <a:pos x="f36" y="f37"/>
                              </a:ahXY>
                            </a:ahLst>
                            <a:cxnLst>
                              <a:cxn ang="3cd4">
                                <a:pos x="hc" y="t"/>
                              </a:cxn>
                              <a:cxn ang="0">
                                <a:pos x="r" y="vc"/>
                              </a:cxn>
                              <a:cxn ang="cd4">
                                <a:pos x="hc" y="b"/>
                              </a:cxn>
                              <a:cxn ang="cd2">
                                <a:pos x="l" y="vc"/>
                              </a:cxn>
                            </a:cxnLst>
                            <a:rect l="f96" t="f96" r="f97" b="f98"/>
                            <a:pathLst>
                              <a:path>
                                <a:moveTo>
                                  <a:pt x="f38" y="f37"/>
                                </a:moveTo>
                                <a:arcTo wR="f47" hR="f48" stAng="f81" swAng="f64"/>
                                <a:lnTo>
                                  <a:pt x="f37" y="f44"/>
                                </a:lnTo>
                                <a:arcTo wR="f48" hR="f65" stAng="f90" swAng="f68"/>
                                <a:lnTo>
                                  <a:pt x="f45" y="f39"/>
                                </a:lnTo>
                                <a:arcTo wR="f69" hR="f70" stAng="f91" swAng="f86"/>
                                <a:lnTo>
                                  <a:pt x="f40" y="f38"/>
                                </a:lnTo>
                                <a:arcTo wR="f75" hR="f47" stAng="f87" swAng="f88"/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  <a:prstDash val="solid"/>
                          </a:ln>
                        </p:spPr>
                        <p:txBody>
                          <a:bodyPr vert="horz" wrap="square" lIns="90000" tIns="46800" rIns="90000" bIns="46800" anchor="t" anchorCtr="0" compatLnSpc="0">
                            <a:spAutoFit/>
                          </a:bodyPr>
                          <a:lstStyle/>
                          <a:p>
                            <a:pPr marL="0" marR="0" lvl="0" indent="0" algn="l" rtl="0" hangingPunct="1">
                              <a:lnSpc>
                                <a:spcPct val="18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  <a:tabLst>
                                <a:tab pos="0" algn="l"/>
                                <a:tab pos="448919" algn="l"/>
                                <a:tab pos="898199" algn="l"/>
                                <a:tab pos="1347480" algn="l"/>
                                <a:tab pos="1796760" algn="l"/>
                                <a:tab pos="2246040" algn="l"/>
                                <a:tab pos="2695320" algn="l"/>
                                <a:tab pos="3144600" algn="l"/>
                                <a:tab pos="3593880" algn="l"/>
                                <a:tab pos="4043159" algn="l"/>
                                <a:tab pos="4492440" algn="l"/>
                                <a:tab pos="4941719" algn="l"/>
                                <a:tab pos="5391000" algn="l"/>
                                <a:tab pos="5840280" algn="l"/>
                                <a:tab pos="6289560" algn="l"/>
                                <a:tab pos="6738840" algn="l"/>
                                <a:tab pos="7188120" algn="l"/>
                                <a:tab pos="7637400" algn="l"/>
                                <a:tab pos="8086679" algn="l"/>
                                <a:tab pos="8535960" algn="l"/>
                                <a:tab pos="8985240" algn="l"/>
                              </a:tabLst>
                            </a:pPr>
                            <a:r>
                              <a:rPr lang="en-GB" sz="2400" b="1" i="0" u="none" strike="noStrike" baseline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latin typeface="Times New Roman" pitchFamily="18"/>
                                <a:ea typeface="Lucida Sans" pitchFamily="2"/>
                                <a:cs typeface="Lucida Sans" pitchFamily="2"/>
                              </a:rPr>
                              <a:t>La couche limite atmosphérique convective</a:t>
                            </a:r>
                          </a:p>
                        </p:txBody>
                      </p:sp>
                    </p:grpSp>
                  </p:grpSp>
                </p:grpSp>
              </p:grpSp>
            </p:grpSp>
          </p:grpSp>
        </p:grpSp>
      </p:grpSp>
      <p:grpSp>
        <p:nvGrpSpPr>
          <p:cNvPr id="46" name="Groupe 45"/>
          <p:cNvGrpSpPr/>
          <p:nvPr/>
        </p:nvGrpSpPr>
        <p:grpSpPr>
          <a:xfrm>
            <a:off x="243000" y="915840"/>
            <a:ext cx="4714200" cy="3736079"/>
            <a:chOff x="243000" y="915840"/>
            <a:chExt cx="4714200" cy="3736079"/>
          </a:xfrm>
        </p:grpSpPr>
        <p:pic>
          <p:nvPicPr>
            <p:cNvPr id="47" name=""/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243000" y="1143000"/>
              <a:ext cx="1465200" cy="3308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" name="Connecteur droit 47"/>
            <p:cNvSpPr/>
            <p:nvPr/>
          </p:nvSpPr>
          <p:spPr>
            <a:xfrm>
              <a:off x="2021039" y="1447919"/>
              <a:ext cx="2736721" cy="1441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49" name="Connecteur droit 48"/>
            <p:cNvSpPr/>
            <p:nvPr/>
          </p:nvSpPr>
          <p:spPr>
            <a:xfrm>
              <a:off x="2021039" y="2436840"/>
              <a:ext cx="2736721" cy="1440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50" name="Connecteur droit 49"/>
            <p:cNvSpPr/>
            <p:nvPr/>
          </p:nvSpPr>
          <p:spPr>
            <a:xfrm>
              <a:off x="2021039" y="3570120"/>
              <a:ext cx="2817721" cy="1800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51" name="Groupe 50"/>
            <p:cNvGrpSpPr/>
            <p:nvPr/>
          </p:nvGrpSpPr>
          <p:grpSpPr>
            <a:xfrm>
              <a:off x="1472400" y="3646440"/>
              <a:ext cx="3484800" cy="1005479"/>
              <a:chOff x="1472400" y="3646440"/>
              <a:chExt cx="3484800" cy="1005479"/>
            </a:xfrm>
          </p:grpSpPr>
          <p:sp>
            <p:nvSpPr>
              <p:cNvPr id="52" name="Forme libre 51"/>
              <p:cNvSpPr/>
              <p:nvPr/>
            </p:nvSpPr>
            <p:spPr>
              <a:xfrm>
                <a:off x="2021039" y="3646440"/>
                <a:ext cx="2419200" cy="631800"/>
              </a:xfrm>
              <a:custGeom>
                <a:avLst>
                  <a:gd name="f0" fmla="val 54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53" name="Groupe 52"/>
              <p:cNvGrpSpPr/>
              <p:nvPr/>
            </p:nvGrpSpPr>
            <p:grpSpPr>
              <a:xfrm>
                <a:off x="1472400" y="3646440"/>
                <a:ext cx="3484800" cy="1005479"/>
                <a:chOff x="1472400" y="3646440"/>
                <a:chExt cx="3484800" cy="1005479"/>
              </a:xfrm>
            </p:grpSpPr>
            <p:sp>
              <p:nvSpPr>
                <p:cNvPr id="54" name="Forme libre 53"/>
                <p:cNvSpPr/>
                <p:nvPr/>
              </p:nvSpPr>
              <p:spPr>
                <a:xfrm>
                  <a:off x="2021039" y="3646440"/>
                  <a:ext cx="2411280" cy="623880"/>
                </a:xfrm>
                <a:custGeom>
                  <a:avLst>
                    <a:gd name="f0" fmla="val 55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55" name="Groupe 54"/>
                <p:cNvGrpSpPr/>
                <p:nvPr/>
              </p:nvGrpSpPr>
              <p:grpSpPr>
                <a:xfrm>
                  <a:off x="1472400" y="3648239"/>
                  <a:ext cx="3484800" cy="1003680"/>
                  <a:chOff x="1472400" y="3648239"/>
                  <a:chExt cx="3484800" cy="1003680"/>
                </a:xfrm>
              </p:grpSpPr>
              <p:sp>
                <p:nvSpPr>
                  <p:cNvPr id="56" name="Forme libre 55"/>
                  <p:cNvSpPr/>
                  <p:nvPr/>
                </p:nvSpPr>
                <p:spPr>
                  <a:xfrm>
                    <a:off x="2021039" y="3648239"/>
                    <a:ext cx="2401560" cy="617400"/>
                  </a:xfrm>
                  <a:custGeom>
                    <a:avLst>
                      <a:gd name="f0" fmla="val 55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57" name="Groupe 56"/>
                  <p:cNvGrpSpPr/>
                  <p:nvPr/>
                </p:nvGrpSpPr>
                <p:grpSpPr>
                  <a:xfrm>
                    <a:off x="1472400" y="3649679"/>
                    <a:ext cx="3484800" cy="1002240"/>
                    <a:chOff x="1472400" y="3649679"/>
                    <a:chExt cx="3484800" cy="1002240"/>
                  </a:xfrm>
                </p:grpSpPr>
                <p:sp>
                  <p:nvSpPr>
                    <p:cNvPr id="58" name="Forme libre 57"/>
                    <p:cNvSpPr/>
                    <p:nvPr/>
                  </p:nvSpPr>
                  <p:spPr>
                    <a:xfrm>
                      <a:off x="2021039" y="3649679"/>
                      <a:ext cx="2393640" cy="612720"/>
                    </a:xfrm>
                    <a:custGeom>
                      <a:avLst>
                        <a:gd name="f0" fmla="val 55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59" name="Groupe 58"/>
                    <p:cNvGrpSpPr/>
                    <p:nvPr/>
                  </p:nvGrpSpPr>
                  <p:grpSpPr>
                    <a:xfrm>
                      <a:off x="1472400" y="3649679"/>
                      <a:ext cx="3484800" cy="1002240"/>
                      <a:chOff x="1472400" y="3649679"/>
                      <a:chExt cx="3484800" cy="1002240"/>
                    </a:xfrm>
                  </p:grpSpPr>
                  <p:sp>
                    <p:nvSpPr>
                      <p:cNvPr id="60" name="Forme libre 59"/>
                      <p:cNvSpPr/>
                      <p:nvPr/>
                    </p:nvSpPr>
                    <p:spPr>
                      <a:xfrm>
                        <a:off x="2021039" y="3649679"/>
                        <a:ext cx="2390760" cy="609480"/>
                      </a:xfrm>
                      <a:custGeom>
                        <a:avLst>
                          <a:gd name="f0" fmla="val 56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grpSp>
                    <p:nvGrpSpPr>
                      <p:cNvPr id="61" name="Groupe 60"/>
                      <p:cNvGrpSpPr/>
                      <p:nvPr/>
                    </p:nvGrpSpPr>
                    <p:grpSpPr>
                      <a:xfrm>
                        <a:off x="1472400" y="3651120"/>
                        <a:ext cx="3484800" cy="1000799"/>
                        <a:chOff x="1472400" y="3651120"/>
                        <a:chExt cx="3484800" cy="1000799"/>
                      </a:xfrm>
                    </p:grpSpPr>
                    <p:sp>
                      <p:nvSpPr>
                        <p:cNvPr id="62" name="Forme libre 61"/>
                        <p:cNvSpPr/>
                        <p:nvPr/>
                      </p:nvSpPr>
                      <p:spPr>
                        <a:xfrm>
                          <a:off x="2021039" y="3651120"/>
                          <a:ext cx="2387520" cy="606600"/>
                        </a:xfrm>
                        <a:custGeom>
                          <a:avLst>
                            <a:gd name="f0" fmla="val 56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ctr" anchorCtr="0" compatLnSpc="0"/>
                        <a:lstStyle/>
                        <a:p>
                          <a:pPr marL="0" marR="0" lvl="0" indent="0" algn="l" rtl="0" hangingPunct="0">
                            <a:lnSpc>
                              <a:spcPct val="1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endParaRPr lang="en-US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endParaRPr>
                        </a:p>
                      </p:txBody>
                    </p:sp>
                    <p:grpSp>
                      <p:nvGrpSpPr>
                        <p:cNvPr id="63" name="Groupe 62"/>
                        <p:cNvGrpSpPr/>
                        <p:nvPr/>
                      </p:nvGrpSpPr>
                      <p:grpSpPr>
                        <a:xfrm>
                          <a:off x="1472400" y="3651120"/>
                          <a:ext cx="3484800" cy="1000799"/>
                          <a:chOff x="1472400" y="3651120"/>
                          <a:chExt cx="3484800" cy="1000799"/>
                        </a:xfrm>
                      </p:grpSpPr>
                      <p:sp>
                        <p:nvSpPr>
                          <p:cNvPr id="64" name="Forme libre 63"/>
                          <p:cNvSpPr/>
                          <p:nvPr/>
                        </p:nvSpPr>
                        <p:spPr>
                          <a:xfrm>
                            <a:off x="2021039" y="3651120"/>
                            <a:ext cx="2387520" cy="606600"/>
                          </a:xfrm>
                          <a:custGeom>
                            <a:avLst>
                              <a:gd name="f0" fmla="val 56"/>
                            </a:avLst>
                            <a:gdLst>
                              <a:gd name="f1" fmla="val 10800000"/>
                              <a:gd name="f2" fmla="val 5400000"/>
                              <a:gd name="f3" fmla="val 16200000"/>
                              <a:gd name="f4" fmla="val w"/>
                              <a:gd name="f5" fmla="val h"/>
                              <a:gd name="f6" fmla="val ss"/>
                              <a:gd name="f7" fmla="val 0"/>
                              <a:gd name="f8" fmla="*/ 5419351 1 1725033"/>
                              <a:gd name="f9" fmla="val 45"/>
                              <a:gd name="f10" fmla="val 10800"/>
                              <a:gd name="f11" fmla="val -2147483647"/>
                              <a:gd name="f12" fmla="val 2147483647"/>
                              <a:gd name="f13" fmla="abs f4"/>
                              <a:gd name="f14" fmla="abs f5"/>
                              <a:gd name="f15" fmla="abs f6"/>
                              <a:gd name="f16" fmla="*/ f8 1 180"/>
                              <a:gd name="f17" fmla="pin 0 f0 10800"/>
                              <a:gd name="f18" fmla="+- 0 0 f2"/>
                              <a:gd name="f19" fmla="?: f13 f4 1"/>
                              <a:gd name="f20" fmla="?: f14 f5 1"/>
                              <a:gd name="f21" fmla="?: f15 f6 1"/>
                              <a:gd name="f22" fmla="*/ f9 f16 1"/>
                              <a:gd name="f23" fmla="+- f7 f17 0"/>
                              <a:gd name="f24" fmla="*/ f19 1 21600"/>
                              <a:gd name="f25" fmla="*/ f20 1 21600"/>
                              <a:gd name="f26" fmla="*/ 21600 f19 1"/>
                              <a:gd name="f27" fmla="*/ 21600 f20 1"/>
                              <a:gd name="f28" fmla="+- 0 0 f22"/>
                              <a:gd name="f29" fmla="min f25 f24"/>
                              <a:gd name="f30" fmla="*/ f26 1 f21"/>
                              <a:gd name="f31" fmla="*/ f27 1 f21"/>
                              <a:gd name="f32" fmla="*/ f28 f1 1"/>
                              <a:gd name="f33" fmla="*/ f32 1 f8"/>
                              <a:gd name="f34" fmla="+- f31 0 f17"/>
                              <a:gd name="f35" fmla="+- f30 0 f17"/>
                              <a:gd name="f36" fmla="*/ f17 f29 1"/>
                              <a:gd name="f37" fmla="*/ f7 f29 1"/>
                              <a:gd name="f38" fmla="*/ f23 f29 1"/>
                              <a:gd name="f39" fmla="*/ f31 f29 1"/>
                              <a:gd name="f40" fmla="*/ f30 f29 1"/>
                              <a:gd name="f41" fmla="+- f33 0 f2"/>
                              <a:gd name="f42" fmla="+- f37 0 f38"/>
                              <a:gd name="f43" fmla="+- f38 0 f37"/>
                              <a:gd name="f44" fmla="*/ f34 f29 1"/>
                              <a:gd name="f45" fmla="*/ f35 f29 1"/>
                              <a:gd name="f46" fmla="cos 1 f41"/>
                              <a:gd name="f47" fmla="abs f42"/>
                              <a:gd name="f48" fmla="abs f43"/>
                              <a:gd name="f49" fmla="?: f42 f18 f2"/>
                              <a:gd name="f50" fmla="?: f42 f2 f18"/>
                              <a:gd name="f51" fmla="?: f42 f3 f2"/>
                              <a:gd name="f52" fmla="?: f42 f2 f3"/>
                              <a:gd name="f53" fmla="+- f39 0 f44"/>
                              <a:gd name="f54" fmla="?: f43 f18 f2"/>
                              <a:gd name="f55" fmla="?: f43 f2 f18"/>
                              <a:gd name="f56" fmla="+- f40 0 f45"/>
                              <a:gd name="f57" fmla="+- f44 0 f39"/>
                              <a:gd name="f58" fmla="+- f45 0 f40"/>
                              <a:gd name="f59" fmla="?: f42 0 f1"/>
                              <a:gd name="f60" fmla="?: f42 f1 0"/>
                              <a:gd name="f61" fmla="+- 0 0 f46"/>
                              <a:gd name="f62" fmla="?: f42 f52 f51"/>
                              <a:gd name="f63" fmla="?: f42 f51 f52"/>
                              <a:gd name="f64" fmla="?: f43 f50 f49"/>
                              <a:gd name="f65" fmla="abs f53"/>
                              <a:gd name="f66" fmla="?: f53 0 f1"/>
                              <a:gd name="f67" fmla="?: f53 f1 0"/>
                              <a:gd name="f68" fmla="?: f53 f54 f55"/>
                              <a:gd name="f69" fmla="abs f56"/>
                              <a:gd name="f70" fmla="abs f57"/>
                              <a:gd name="f71" fmla="?: f56 f18 f2"/>
                              <a:gd name="f72" fmla="?: f56 f2 f18"/>
                              <a:gd name="f73" fmla="?: f56 f3 f2"/>
                              <a:gd name="f74" fmla="?: f56 f2 f3"/>
                              <a:gd name="f75" fmla="abs f58"/>
                              <a:gd name="f76" fmla="?: f58 f18 f2"/>
                              <a:gd name="f77" fmla="?: f58 f2 f18"/>
                              <a:gd name="f78" fmla="?: f58 f60 f59"/>
                              <a:gd name="f79" fmla="?: f58 f59 f60"/>
                              <a:gd name="f80" fmla="*/ f17 f61 1"/>
                              <a:gd name="f81" fmla="?: f43 f63 f62"/>
                              <a:gd name="f82" fmla="?: f43 f67 f66"/>
                              <a:gd name="f83" fmla="?: f43 f66 f67"/>
                              <a:gd name="f84" fmla="?: f56 f74 f73"/>
                              <a:gd name="f85" fmla="?: f56 f73 f74"/>
                              <a:gd name="f86" fmla="?: f57 f72 f71"/>
                              <a:gd name="f87" fmla="?: f42 f78 f79"/>
                              <a:gd name="f88" fmla="?: f42 f76 f77"/>
                              <a:gd name="f89" fmla="*/ f80 3163 1"/>
                              <a:gd name="f90" fmla="?: f53 f82 f83"/>
                              <a:gd name="f91" fmla="?: f57 f85 f84"/>
                              <a:gd name="f92" fmla="*/ f89 1 7636"/>
                              <a:gd name="f93" fmla="+- f7 f92 0"/>
                              <a:gd name="f94" fmla="+- f30 0 f92"/>
                              <a:gd name="f95" fmla="+- f31 0 f92"/>
                              <a:gd name="f96" fmla="*/ f93 f29 1"/>
                              <a:gd name="f97" fmla="*/ f94 f29 1"/>
                              <a:gd name="f98" fmla="*/ f95 f29 1"/>
                            </a:gdLst>
                            <a:ahLst>
                              <a:ahXY gdRefX="f0" minX="f7" maxX="f10">
                                <a:pos x="f36" y="f37"/>
                              </a:ahXY>
                            </a:ahLst>
                            <a:cxnLst>
                              <a:cxn ang="3cd4">
                                <a:pos x="hc" y="t"/>
                              </a:cxn>
                              <a:cxn ang="0">
                                <a:pos x="r" y="vc"/>
                              </a:cxn>
                              <a:cxn ang="cd4">
                                <a:pos x="hc" y="b"/>
                              </a:cxn>
                              <a:cxn ang="cd2">
                                <a:pos x="l" y="vc"/>
                              </a:cxn>
                            </a:cxnLst>
                            <a:rect l="f96" t="f96" r="f97" b="f98"/>
                            <a:pathLst>
                              <a:path>
                                <a:moveTo>
                                  <a:pt x="f38" y="f37"/>
                                </a:moveTo>
                                <a:arcTo wR="f47" hR="f48" stAng="f81" swAng="f64"/>
                                <a:lnTo>
                                  <a:pt x="f37" y="f44"/>
                                </a:lnTo>
                                <a:arcTo wR="f48" hR="f65" stAng="f90" swAng="f68"/>
                                <a:lnTo>
                                  <a:pt x="f45" y="f39"/>
                                </a:lnTo>
                                <a:arcTo wR="f69" hR="f70" stAng="f91" swAng="f86"/>
                                <a:lnTo>
                                  <a:pt x="f40" y="f38"/>
                                </a:lnTo>
                                <a:arcTo wR="f75" hR="f47" stAng="f87" swAng="f88"/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  <a:prstDash val="solid"/>
                          </a:ln>
                        </p:spPr>
                        <p:txBody>
                          <a:bodyPr vert="horz" wrap="square" lIns="90000" tIns="46800" rIns="90000" bIns="46800" anchor="ctr" anchorCtr="0" compatLnSpc="0"/>
                          <a:lstStyle/>
                          <a:p>
                            <a:pPr marL="0" marR="0" lvl="0" indent="0" algn="l" rtl="0" hangingPunct="0">
                              <a:lnSpc>
                                <a:spcPct val="18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  <a:tabLst>
                                <a:tab pos="0" algn="l"/>
                                <a:tab pos="448919" algn="l"/>
                                <a:tab pos="898199" algn="l"/>
                                <a:tab pos="1347480" algn="l"/>
                                <a:tab pos="1796760" algn="l"/>
                                <a:tab pos="2246040" algn="l"/>
                                <a:tab pos="2695320" algn="l"/>
                                <a:tab pos="3144600" algn="l"/>
                                <a:tab pos="3593880" algn="l"/>
                                <a:tab pos="4043159" algn="l"/>
                                <a:tab pos="4492440" algn="l"/>
                                <a:tab pos="4941719" algn="l"/>
                                <a:tab pos="5391000" algn="l"/>
                                <a:tab pos="5840280" algn="l"/>
                                <a:tab pos="6289560" algn="l"/>
                                <a:tab pos="6738840" algn="l"/>
                                <a:tab pos="7188120" algn="l"/>
                                <a:tab pos="7637400" algn="l"/>
                                <a:tab pos="8086679" algn="l"/>
                                <a:tab pos="8535960" algn="l"/>
                                <a:tab pos="8985240" algn="l"/>
                              </a:tabLst>
                            </a:pPr>
                            <a:endParaRPr lang="en-US" sz="2400" b="0" i="0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endParaRPr>
                          </a:p>
                        </p:txBody>
                      </p:sp>
                      <p:sp>
                        <p:nvSpPr>
                          <p:cNvPr id="65" name="Forme libre 64"/>
                          <p:cNvSpPr/>
                          <p:nvPr/>
                        </p:nvSpPr>
                        <p:spPr>
                          <a:xfrm>
                            <a:off x="1472400" y="3652919"/>
                            <a:ext cx="3484800" cy="999000"/>
                          </a:xfrm>
                          <a:custGeom>
                            <a:avLst>
                              <a:gd name="f0" fmla="val 56"/>
                            </a:avLst>
                            <a:gdLst>
                              <a:gd name="f1" fmla="val 10800000"/>
                              <a:gd name="f2" fmla="val 5400000"/>
                              <a:gd name="f3" fmla="val 16200000"/>
                              <a:gd name="f4" fmla="val w"/>
                              <a:gd name="f5" fmla="val h"/>
                              <a:gd name="f6" fmla="val ss"/>
                              <a:gd name="f7" fmla="val 0"/>
                              <a:gd name="f8" fmla="*/ 5419351 1 1725033"/>
                              <a:gd name="f9" fmla="val 45"/>
                              <a:gd name="f10" fmla="val 10800"/>
                              <a:gd name="f11" fmla="val -2147483647"/>
                              <a:gd name="f12" fmla="val 2147483647"/>
                              <a:gd name="f13" fmla="abs f4"/>
                              <a:gd name="f14" fmla="abs f5"/>
                              <a:gd name="f15" fmla="abs f6"/>
                              <a:gd name="f16" fmla="*/ f8 1 180"/>
                              <a:gd name="f17" fmla="pin 0 f0 10800"/>
                              <a:gd name="f18" fmla="+- 0 0 f2"/>
                              <a:gd name="f19" fmla="?: f13 f4 1"/>
                              <a:gd name="f20" fmla="?: f14 f5 1"/>
                              <a:gd name="f21" fmla="?: f15 f6 1"/>
                              <a:gd name="f22" fmla="*/ f9 f16 1"/>
                              <a:gd name="f23" fmla="+- f7 f17 0"/>
                              <a:gd name="f24" fmla="*/ f19 1 21600"/>
                              <a:gd name="f25" fmla="*/ f20 1 21600"/>
                              <a:gd name="f26" fmla="*/ 21600 f19 1"/>
                              <a:gd name="f27" fmla="*/ 21600 f20 1"/>
                              <a:gd name="f28" fmla="+- 0 0 f22"/>
                              <a:gd name="f29" fmla="min f25 f24"/>
                              <a:gd name="f30" fmla="*/ f26 1 f21"/>
                              <a:gd name="f31" fmla="*/ f27 1 f21"/>
                              <a:gd name="f32" fmla="*/ f28 f1 1"/>
                              <a:gd name="f33" fmla="*/ f32 1 f8"/>
                              <a:gd name="f34" fmla="+- f31 0 f17"/>
                              <a:gd name="f35" fmla="+- f30 0 f17"/>
                              <a:gd name="f36" fmla="*/ f17 f29 1"/>
                              <a:gd name="f37" fmla="*/ f7 f29 1"/>
                              <a:gd name="f38" fmla="*/ f23 f29 1"/>
                              <a:gd name="f39" fmla="*/ f31 f29 1"/>
                              <a:gd name="f40" fmla="*/ f30 f29 1"/>
                              <a:gd name="f41" fmla="+- f33 0 f2"/>
                              <a:gd name="f42" fmla="+- f37 0 f38"/>
                              <a:gd name="f43" fmla="+- f38 0 f37"/>
                              <a:gd name="f44" fmla="*/ f34 f29 1"/>
                              <a:gd name="f45" fmla="*/ f35 f29 1"/>
                              <a:gd name="f46" fmla="cos 1 f41"/>
                              <a:gd name="f47" fmla="abs f42"/>
                              <a:gd name="f48" fmla="abs f43"/>
                              <a:gd name="f49" fmla="?: f42 f18 f2"/>
                              <a:gd name="f50" fmla="?: f42 f2 f18"/>
                              <a:gd name="f51" fmla="?: f42 f3 f2"/>
                              <a:gd name="f52" fmla="?: f42 f2 f3"/>
                              <a:gd name="f53" fmla="+- f39 0 f44"/>
                              <a:gd name="f54" fmla="?: f43 f18 f2"/>
                              <a:gd name="f55" fmla="?: f43 f2 f18"/>
                              <a:gd name="f56" fmla="+- f40 0 f45"/>
                              <a:gd name="f57" fmla="+- f44 0 f39"/>
                              <a:gd name="f58" fmla="+- f45 0 f40"/>
                              <a:gd name="f59" fmla="?: f42 0 f1"/>
                              <a:gd name="f60" fmla="?: f42 f1 0"/>
                              <a:gd name="f61" fmla="+- 0 0 f46"/>
                              <a:gd name="f62" fmla="?: f42 f52 f51"/>
                              <a:gd name="f63" fmla="?: f42 f51 f52"/>
                              <a:gd name="f64" fmla="?: f43 f50 f49"/>
                              <a:gd name="f65" fmla="abs f53"/>
                              <a:gd name="f66" fmla="?: f53 0 f1"/>
                              <a:gd name="f67" fmla="?: f53 f1 0"/>
                              <a:gd name="f68" fmla="?: f53 f54 f55"/>
                              <a:gd name="f69" fmla="abs f56"/>
                              <a:gd name="f70" fmla="abs f57"/>
                              <a:gd name="f71" fmla="?: f56 f18 f2"/>
                              <a:gd name="f72" fmla="?: f56 f2 f18"/>
                              <a:gd name="f73" fmla="?: f56 f3 f2"/>
                              <a:gd name="f74" fmla="?: f56 f2 f3"/>
                              <a:gd name="f75" fmla="abs f58"/>
                              <a:gd name="f76" fmla="?: f58 f18 f2"/>
                              <a:gd name="f77" fmla="?: f58 f2 f18"/>
                              <a:gd name="f78" fmla="?: f58 f60 f59"/>
                              <a:gd name="f79" fmla="?: f58 f59 f60"/>
                              <a:gd name="f80" fmla="*/ f17 f61 1"/>
                              <a:gd name="f81" fmla="?: f43 f63 f62"/>
                              <a:gd name="f82" fmla="?: f43 f67 f66"/>
                              <a:gd name="f83" fmla="?: f43 f66 f67"/>
                              <a:gd name="f84" fmla="?: f56 f74 f73"/>
                              <a:gd name="f85" fmla="?: f56 f73 f74"/>
                              <a:gd name="f86" fmla="?: f57 f72 f71"/>
                              <a:gd name="f87" fmla="?: f42 f78 f79"/>
                              <a:gd name="f88" fmla="?: f42 f76 f77"/>
                              <a:gd name="f89" fmla="*/ f80 3163 1"/>
                              <a:gd name="f90" fmla="?: f53 f82 f83"/>
                              <a:gd name="f91" fmla="?: f57 f85 f84"/>
                              <a:gd name="f92" fmla="*/ f89 1 7636"/>
                              <a:gd name="f93" fmla="+- f7 f92 0"/>
                              <a:gd name="f94" fmla="+- f30 0 f92"/>
                              <a:gd name="f95" fmla="+- f31 0 f92"/>
                              <a:gd name="f96" fmla="*/ f93 f29 1"/>
                              <a:gd name="f97" fmla="*/ f94 f29 1"/>
                              <a:gd name="f98" fmla="*/ f95 f29 1"/>
                            </a:gdLst>
                            <a:ahLst>
                              <a:ahXY gdRefX="f0" minX="f7" maxX="f10">
                                <a:pos x="f36" y="f37"/>
                              </a:ahXY>
                            </a:ahLst>
                            <a:cxnLst>
                              <a:cxn ang="3cd4">
                                <a:pos x="hc" y="t"/>
                              </a:cxn>
                              <a:cxn ang="0">
                                <a:pos x="r" y="vc"/>
                              </a:cxn>
                              <a:cxn ang="cd4">
                                <a:pos x="hc" y="b"/>
                              </a:cxn>
                              <a:cxn ang="cd2">
                                <a:pos x="l" y="vc"/>
                              </a:cxn>
                            </a:cxnLst>
                            <a:rect l="f96" t="f96" r="f97" b="f98"/>
                            <a:pathLst>
                              <a:path>
                                <a:moveTo>
                                  <a:pt x="f38" y="f37"/>
                                </a:moveTo>
                                <a:arcTo wR="f47" hR="f48" stAng="f81" swAng="f64"/>
                                <a:lnTo>
                                  <a:pt x="f37" y="f44"/>
                                </a:lnTo>
                                <a:arcTo wR="f48" hR="f65" stAng="f90" swAng="f68"/>
                                <a:lnTo>
                                  <a:pt x="f45" y="f39"/>
                                </a:lnTo>
                                <a:arcTo wR="f69" hR="f70" stAng="f91" swAng="f86"/>
                                <a:lnTo>
                                  <a:pt x="f40" y="f38"/>
                                </a:lnTo>
                                <a:arcTo wR="f75" hR="f47" stAng="f87" swAng="f88"/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  <a:prstDash val="solid"/>
                          </a:ln>
                        </p:spPr>
                        <p:txBody>
                          <a:bodyPr vert="horz" wrap="square" lIns="90000" tIns="46800" rIns="90000" bIns="46800" anchor="t" anchorCtr="0" compatLnSpc="0">
                            <a:spAutoFit/>
                          </a:bodyPr>
                          <a:lstStyle/>
                          <a:p>
                            <a:pPr marL="0" marR="0" lvl="0" indent="0" algn="l" rtl="0" hangingPunct="1">
                              <a:lnSpc>
                                <a:spcPct val="18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  <a:tabLst>
                                <a:tab pos="0" algn="l"/>
                                <a:tab pos="448919" algn="l"/>
                                <a:tab pos="898199" algn="l"/>
                                <a:tab pos="1347480" algn="l"/>
                                <a:tab pos="1796760" algn="l"/>
                                <a:tab pos="2246040" algn="l"/>
                                <a:tab pos="2695320" algn="l"/>
                                <a:tab pos="3144600" algn="l"/>
                                <a:tab pos="3593880" algn="l"/>
                                <a:tab pos="4043159" algn="l"/>
                                <a:tab pos="4492440" algn="l"/>
                                <a:tab pos="4941719" algn="l"/>
                                <a:tab pos="5391000" algn="l"/>
                                <a:tab pos="5840280" algn="l"/>
                                <a:tab pos="6289560" algn="l"/>
                                <a:tab pos="6738840" algn="l"/>
                                <a:tab pos="7188120" algn="l"/>
                                <a:tab pos="7637400" algn="l"/>
                                <a:tab pos="8086679" algn="l"/>
                                <a:tab pos="8535960" algn="l"/>
                                <a:tab pos="8985240" algn="l"/>
                              </a:tabLst>
                            </a:pPr>
                            <a:r>
                              <a:rPr lang="en-GB" sz="2400" b="0" i="0" u="none" strike="noStrike" baseline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latin typeface="Times New Roman" pitchFamily="18"/>
                                <a:ea typeface="Lucida Sans" pitchFamily="2"/>
                                <a:cs typeface="Lucida Sans" pitchFamily="2"/>
                              </a:rPr>
                              <a:t>couche de surface instable:</a:t>
                            </a:r>
                          </a:p>
                          <a:p>
                            <a:pPr marL="0" marR="0" lvl="0" indent="0" algn="l" rtl="0" hangingPunct="1">
                              <a:lnSpc>
                                <a:spcPct val="114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  <a:tabLst>
                                <a:tab pos="0" algn="l"/>
                                <a:tab pos="448919" algn="l"/>
                                <a:tab pos="898199" algn="l"/>
                                <a:tab pos="1347480" algn="l"/>
                                <a:tab pos="1796760" algn="l"/>
                                <a:tab pos="2246040" algn="l"/>
                                <a:tab pos="2695320" algn="l"/>
                                <a:tab pos="3144600" algn="l"/>
                                <a:tab pos="3593880" algn="l"/>
                                <a:tab pos="4043159" algn="l"/>
                                <a:tab pos="4492440" algn="l"/>
                                <a:tab pos="4941719" algn="l"/>
                                <a:tab pos="5391000" algn="l"/>
                                <a:tab pos="5840280" algn="l"/>
                                <a:tab pos="6289560" algn="l"/>
                                <a:tab pos="6738840" algn="l"/>
                                <a:tab pos="7188120" algn="l"/>
                                <a:tab pos="7637400" algn="l"/>
                                <a:tab pos="8086679" algn="l"/>
                                <a:tab pos="8535960" algn="l"/>
                                <a:tab pos="8985240" algn="l"/>
                              </a:tabLst>
                            </a:pPr>
                            <a:r>
                              <a:rPr lang="en-GB" sz="2400" b="0" i="0" u="none" strike="noStrike" baseline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latin typeface="Times New Roman" pitchFamily="18"/>
                                <a:ea typeface="Lucida Sans" pitchFamily="2"/>
                                <a:cs typeface="Lucida Sans" pitchFamily="2"/>
                              </a:rPr>
                              <a:t>diffusion</a:t>
                            </a:r>
                          </a:p>
                        </p:txBody>
                      </p:sp>
                    </p:grpSp>
                  </p:grpSp>
                </p:grpSp>
              </p:grpSp>
            </p:grpSp>
          </p:grpSp>
        </p:grpSp>
        <p:grpSp>
          <p:nvGrpSpPr>
            <p:cNvPr id="66" name="Groupe 65"/>
            <p:cNvGrpSpPr/>
            <p:nvPr/>
          </p:nvGrpSpPr>
          <p:grpSpPr>
            <a:xfrm>
              <a:off x="2021039" y="2514600"/>
              <a:ext cx="2827080" cy="999000"/>
              <a:chOff x="2021039" y="2514600"/>
              <a:chExt cx="2827080" cy="999000"/>
            </a:xfrm>
          </p:grpSpPr>
          <p:sp>
            <p:nvSpPr>
              <p:cNvPr id="67" name="Forme libre 66"/>
              <p:cNvSpPr/>
              <p:nvPr/>
            </p:nvSpPr>
            <p:spPr>
              <a:xfrm>
                <a:off x="2021039" y="2514600"/>
                <a:ext cx="2827080" cy="631800"/>
              </a:xfrm>
              <a:custGeom>
                <a:avLst>
                  <a:gd name="f0" fmla="val 54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68" name="Groupe 67"/>
              <p:cNvGrpSpPr/>
              <p:nvPr/>
            </p:nvGrpSpPr>
            <p:grpSpPr>
              <a:xfrm>
                <a:off x="2021039" y="2514600"/>
                <a:ext cx="2813039" cy="999000"/>
                <a:chOff x="2021039" y="2514600"/>
                <a:chExt cx="2813039" cy="999000"/>
              </a:xfrm>
            </p:grpSpPr>
            <p:sp>
              <p:nvSpPr>
                <p:cNvPr id="69" name="Forme libre 68"/>
                <p:cNvSpPr/>
                <p:nvPr/>
              </p:nvSpPr>
              <p:spPr>
                <a:xfrm>
                  <a:off x="2021039" y="2514600"/>
                  <a:ext cx="2813039" cy="623880"/>
                </a:xfrm>
                <a:custGeom>
                  <a:avLst>
                    <a:gd name="f0" fmla="val 55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70" name="Groupe 69"/>
                <p:cNvGrpSpPr/>
                <p:nvPr/>
              </p:nvGrpSpPr>
              <p:grpSpPr>
                <a:xfrm>
                  <a:off x="2021039" y="2514600"/>
                  <a:ext cx="2806560" cy="999000"/>
                  <a:chOff x="2021039" y="2514600"/>
                  <a:chExt cx="2806560" cy="999000"/>
                </a:xfrm>
              </p:grpSpPr>
              <p:sp>
                <p:nvSpPr>
                  <p:cNvPr id="71" name="Forme libre 70"/>
                  <p:cNvSpPr/>
                  <p:nvPr/>
                </p:nvSpPr>
                <p:spPr>
                  <a:xfrm>
                    <a:off x="2021039" y="2514600"/>
                    <a:ext cx="2806560" cy="617400"/>
                  </a:xfrm>
                  <a:custGeom>
                    <a:avLst>
                      <a:gd name="f0" fmla="val 55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72" name="Groupe 71"/>
                  <p:cNvGrpSpPr/>
                  <p:nvPr/>
                </p:nvGrpSpPr>
                <p:grpSpPr>
                  <a:xfrm>
                    <a:off x="2021039" y="2514600"/>
                    <a:ext cx="2800080" cy="999000"/>
                    <a:chOff x="2021039" y="2514600"/>
                    <a:chExt cx="2800080" cy="999000"/>
                  </a:xfrm>
                </p:grpSpPr>
                <p:sp>
                  <p:nvSpPr>
                    <p:cNvPr id="73" name="Forme libre 72"/>
                    <p:cNvSpPr/>
                    <p:nvPr/>
                  </p:nvSpPr>
                  <p:spPr>
                    <a:xfrm>
                      <a:off x="2021039" y="2514600"/>
                      <a:ext cx="2800080" cy="612720"/>
                    </a:xfrm>
                    <a:custGeom>
                      <a:avLst>
                        <a:gd name="f0" fmla="val 55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74" name="Groupe 73"/>
                    <p:cNvGrpSpPr/>
                    <p:nvPr/>
                  </p:nvGrpSpPr>
                  <p:grpSpPr>
                    <a:xfrm>
                      <a:off x="2021039" y="2514600"/>
                      <a:ext cx="2797200" cy="999000"/>
                      <a:chOff x="2021039" y="2514600"/>
                      <a:chExt cx="2797200" cy="999000"/>
                    </a:xfrm>
                  </p:grpSpPr>
                  <p:sp>
                    <p:nvSpPr>
                      <p:cNvPr id="75" name="Forme libre 74"/>
                      <p:cNvSpPr/>
                      <p:nvPr/>
                    </p:nvSpPr>
                    <p:spPr>
                      <a:xfrm>
                        <a:off x="2021039" y="2514600"/>
                        <a:ext cx="2797200" cy="609480"/>
                      </a:xfrm>
                      <a:custGeom>
                        <a:avLst>
                          <a:gd name="f0" fmla="val 56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grpSp>
                    <p:nvGrpSpPr>
                      <p:cNvPr id="76" name="Groupe 75"/>
                      <p:cNvGrpSpPr/>
                      <p:nvPr/>
                    </p:nvGrpSpPr>
                    <p:grpSpPr>
                      <a:xfrm>
                        <a:off x="2021039" y="2514600"/>
                        <a:ext cx="2795400" cy="999000"/>
                        <a:chOff x="2021039" y="2514600"/>
                        <a:chExt cx="2795400" cy="999000"/>
                      </a:xfrm>
                    </p:grpSpPr>
                    <p:sp>
                      <p:nvSpPr>
                        <p:cNvPr id="77" name="Forme libre 76"/>
                        <p:cNvSpPr/>
                        <p:nvPr/>
                      </p:nvSpPr>
                      <p:spPr>
                        <a:xfrm>
                          <a:off x="2021039" y="2514600"/>
                          <a:ext cx="2795400" cy="608040"/>
                        </a:xfrm>
                        <a:custGeom>
                          <a:avLst>
                            <a:gd name="f0" fmla="val 56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ctr" anchorCtr="0" compatLnSpc="0"/>
                        <a:lstStyle/>
                        <a:p>
                          <a:pPr marL="0" marR="0" lvl="0" indent="0" algn="l" rtl="0" hangingPunct="0">
                            <a:lnSpc>
                              <a:spcPct val="1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endParaRPr lang="en-US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endParaRPr>
                        </a:p>
                      </p:txBody>
                    </p:sp>
                    <p:grpSp>
                      <p:nvGrpSpPr>
                        <p:cNvPr id="78" name="Groupe 77"/>
                        <p:cNvGrpSpPr/>
                        <p:nvPr/>
                      </p:nvGrpSpPr>
                      <p:grpSpPr>
                        <a:xfrm>
                          <a:off x="2021039" y="2514600"/>
                          <a:ext cx="2793960" cy="999000"/>
                          <a:chOff x="2021039" y="2514600"/>
                          <a:chExt cx="2793960" cy="999000"/>
                        </a:xfrm>
                      </p:grpSpPr>
                      <p:sp>
                        <p:nvSpPr>
                          <p:cNvPr id="79" name="Forme libre 78"/>
                          <p:cNvSpPr/>
                          <p:nvPr/>
                        </p:nvSpPr>
                        <p:spPr>
                          <a:xfrm>
                            <a:off x="2021039" y="2514600"/>
                            <a:ext cx="2793960" cy="606600"/>
                          </a:xfrm>
                          <a:custGeom>
                            <a:avLst>
                              <a:gd name="f0" fmla="val 56"/>
                            </a:avLst>
                            <a:gdLst>
                              <a:gd name="f1" fmla="val 10800000"/>
                              <a:gd name="f2" fmla="val 5400000"/>
                              <a:gd name="f3" fmla="val 16200000"/>
                              <a:gd name="f4" fmla="val w"/>
                              <a:gd name="f5" fmla="val h"/>
                              <a:gd name="f6" fmla="val ss"/>
                              <a:gd name="f7" fmla="val 0"/>
                              <a:gd name="f8" fmla="*/ 5419351 1 1725033"/>
                              <a:gd name="f9" fmla="val 45"/>
                              <a:gd name="f10" fmla="val 10800"/>
                              <a:gd name="f11" fmla="val -2147483647"/>
                              <a:gd name="f12" fmla="val 2147483647"/>
                              <a:gd name="f13" fmla="abs f4"/>
                              <a:gd name="f14" fmla="abs f5"/>
                              <a:gd name="f15" fmla="abs f6"/>
                              <a:gd name="f16" fmla="*/ f8 1 180"/>
                              <a:gd name="f17" fmla="pin 0 f0 10800"/>
                              <a:gd name="f18" fmla="+- 0 0 f2"/>
                              <a:gd name="f19" fmla="?: f13 f4 1"/>
                              <a:gd name="f20" fmla="?: f14 f5 1"/>
                              <a:gd name="f21" fmla="?: f15 f6 1"/>
                              <a:gd name="f22" fmla="*/ f9 f16 1"/>
                              <a:gd name="f23" fmla="+- f7 f17 0"/>
                              <a:gd name="f24" fmla="*/ f19 1 21600"/>
                              <a:gd name="f25" fmla="*/ f20 1 21600"/>
                              <a:gd name="f26" fmla="*/ 21600 f19 1"/>
                              <a:gd name="f27" fmla="*/ 21600 f20 1"/>
                              <a:gd name="f28" fmla="+- 0 0 f22"/>
                              <a:gd name="f29" fmla="min f25 f24"/>
                              <a:gd name="f30" fmla="*/ f26 1 f21"/>
                              <a:gd name="f31" fmla="*/ f27 1 f21"/>
                              <a:gd name="f32" fmla="*/ f28 f1 1"/>
                              <a:gd name="f33" fmla="*/ f32 1 f8"/>
                              <a:gd name="f34" fmla="+- f31 0 f17"/>
                              <a:gd name="f35" fmla="+- f30 0 f17"/>
                              <a:gd name="f36" fmla="*/ f17 f29 1"/>
                              <a:gd name="f37" fmla="*/ f7 f29 1"/>
                              <a:gd name="f38" fmla="*/ f23 f29 1"/>
                              <a:gd name="f39" fmla="*/ f31 f29 1"/>
                              <a:gd name="f40" fmla="*/ f30 f29 1"/>
                              <a:gd name="f41" fmla="+- f33 0 f2"/>
                              <a:gd name="f42" fmla="+- f37 0 f38"/>
                              <a:gd name="f43" fmla="+- f38 0 f37"/>
                              <a:gd name="f44" fmla="*/ f34 f29 1"/>
                              <a:gd name="f45" fmla="*/ f35 f29 1"/>
                              <a:gd name="f46" fmla="cos 1 f41"/>
                              <a:gd name="f47" fmla="abs f42"/>
                              <a:gd name="f48" fmla="abs f43"/>
                              <a:gd name="f49" fmla="?: f42 f18 f2"/>
                              <a:gd name="f50" fmla="?: f42 f2 f18"/>
                              <a:gd name="f51" fmla="?: f42 f3 f2"/>
                              <a:gd name="f52" fmla="?: f42 f2 f3"/>
                              <a:gd name="f53" fmla="+- f39 0 f44"/>
                              <a:gd name="f54" fmla="?: f43 f18 f2"/>
                              <a:gd name="f55" fmla="?: f43 f2 f18"/>
                              <a:gd name="f56" fmla="+- f40 0 f45"/>
                              <a:gd name="f57" fmla="+- f44 0 f39"/>
                              <a:gd name="f58" fmla="+- f45 0 f40"/>
                              <a:gd name="f59" fmla="?: f42 0 f1"/>
                              <a:gd name="f60" fmla="?: f42 f1 0"/>
                              <a:gd name="f61" fmla="+- 0 0 f46"/>
                              <a:gd name="f62" fmla="?: f42 f52 f51"/>
                              <a:gd name="f63" fmla="?: f42 f51 f52"/>
                              <a:gd name="f64" fmla="?: f43 f50 f49"/>
                              <a:gd name="f65" fmla="abs f53"/>
                              <a:gd name="f66" fmla="?: f53 0 f1"/>
                              <a:gd name="f67" fmla="?: f53 f1 0"/>
                              <a:gd name="f68" fmla="?: f53 f54 f55"/>
                              <a:gd name="f69" fmla="abs f56"/>
                              <a:gd name="f70" fmla="abs f57"/>
                              <a:gd name="f71" fmla="?: f56 f18 f2"/>
                              <a:gd name="f72" fmla="?: f56 f2 f18"/>
                              <a:gd name="f73" fmla="?: f56 f3 f2"/>
                              <a:gd name="f74" fmla="?: f56 f2 f3"/>
                              <a:gd name="f75" fmla="abs f58"/>
                              <a:gd name="f76" fmla="?: f58 f18 f2"/>
                              <a:gd name="f77" fmla="?: f58 f2 f18"/>
                              <a:gd name="f78" fmla="?: f58 f60 f59"/>
                              <a:gd name="f79" fmla="?: f58 f59 f60"/>
                              <a:gd name="f80" fmla="*/ f17 f61 1"/>
                              <a:gd name="f81" fmla="?: f43 f63 f62"/>
                              <a:gd name="f82" fmla="?: f43 f67 f66"/>
                              <a:gd name="f83" fmla="?: f43 f66 f67"/>
                              <a:gd name="f84" fmla="?: f56 f74 f73"/>
                              <a:gd name="f85" fmla="?: f56 f73 f74"/>
                              <a:gd name="f86" fmla="?: f57 f72 f71"/>
                              <a:gd name="f87" fmla="?: f42 f78 f79"/>
                              <a:gd name="f88" fmla="?: f42 f76 f77"/>
                              <a:gd name="f89" fmla="*/ f80 3163 1"/>
                              <a:gd name="f90" fmla="?: f53 f82 f83"/>
                              <a:gd name="f91" fmla="?: f57 f85 f84"/>
                              <a:gd name="f92" fmla="*/ f89 1 7636"/>
                              <a:gd name="f93" fmla="+- f7 f92 0"/>
                              <a:gd name="f94" fmla="+- f30 0 f92"/>
                              <a:gd name="f95" fmla="+- f31 0 f92"/>
                              <a:gd name="f96" fmla="*/ f93 f29 1"/>
                              <a:gd name="f97" fmla="*/ f94 f29 1"/>
                              <a:gd name="f98" fmla="*/ f95 f29 1"/>
                            </a:gdLst>
                            <a:ahLst>
                              <a:ahXY gdRefX="f0" minX="f7" maxX="f10">
                                <a:pos x="f36" y="f37"/>
                              </a:ahXY>
                            </a:ahLst>
                            <a:cxnLst>
                              <a:cxn ang="3cd4">
                                <a:pos x="hc" y="t"/>
                              </a:cxn>
                              <a:cxn ang="0">
                                <a:pos x="r" y="vc"/>
                              </a:cxn>
                              <a:cxn ang="cd4">
                                <a:pos x="hc" y="b"/>
                              </a:cxn>
                              <a:cxn ang="cd2">
                                <a:pos x="l" y="vc"/>
                              </a:cxn>
                            </a:cxnLst>
                            <a:rect l="f96" t="f96" r="f97" b="f98"/>
                            <a:pathLst>
                              <a:path>
                                <a:moveTo>
                                  <a:pt x="f38" y="f37"/>
                                </a:moveTo>
                                <a:arcTo wR="f47" hR="f48" stAng="f81" swAng="f64"/>
                                <a:lnTo>
                                  <a:pt x="f37" y="f44"/>
                                </a:lnTo>
                                <a:arcTo wR="f48" hR="f65" stAng="f90" swAng="f68"/>
                                <a:lnTo>
                                  <a:pt x="f45" y="f39"/>
                                </a:lnTo>
                                <a:arcTo wR="f69" hR="f70" stAng="f91" swAng="f86"/>
                                <a:lnTo>
                                  <a:pt x="f40" y="f38"/>
                                </a:lnTo>
                                <a:arcTo wR="f75" hR="f47" stAng="f87" swAng="f88"/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  <a:prstDash val="solid"/>
                          </a:ln>
                        </p:spPr>
                        <p:txBody>
                          <a:bodyPr vert="horz" wrap="square" lIns="90000" tIns="46800" rIns="90000" bIns="46800" anchor="ctr" anchorCtr="0" compatLnSpc="0"/>
                          <a:lstStyle/>
                          <a:p>
                            <a:pPr marL="0" marR="0" lvl="0" indent="0" algn="l" rtl="0" hangingPunct="0">
                              <a:lnSpc>
                                <a:spcPct val="18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  <a:tabLst>
                                <a:tab pos="0" algn="l"/>
                                <a:tab pos="448919" algn="l"/>
                                <a:tab pos="898199" algn="l"/>
                                <a:tab pos="1347480" algn="l"/>
                                <a:tab pos="1796760" algn="l"/>
                                <a:tab pos="2246040" algn="l"/>
                                <a:tab pos="2695320" algn="l"/>
                                <a:tab pos="3144600" algn="l"/>
                                <a:tab pos="3593880" algn="l"/>
                                <a:tab pos="4043159" algn="l"/>
                                <a:tab pos="4492440" algn="l"/>
                                <a:tab pos="4941719" algn="l"/>
                                <a:tab pos="5391000" algn="l"/>
                                <a:tab pos="5840280" algn="l"/>
                                <a:tab pos="6289560" algn="l"/>
                                <a:tab pos="6738840" algn="l"/>
                                <a:tab pos="7188120" algn="l"/>
                                <a:tab pos="7637400" algn="l"/>
                                <a:tab pos="8086679" algn="l"/>
                                <a:tab pos="8535960" algn="l"/>
                                <a:tab pos="8985240" algn="l"/>
                              </a:tabLst>
                            </a:pPr>
                            <a:endParaRPr lang="en-US" sz="2400" b="0" i="0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endParaRPr>
                          </a:p>
                        </p:txBody>
                      </p:sp>
                      <p:sp>
                        <p:nvSpPr>
                          <p:cNvPr id="80" name="Forme libre 79"/>
                          <p:cNvSpPr/>
                          <p:nvPr/>
                        </p:nvSpPr>
                        <p:spPr>
                          <a:xfrm>
                            <a:off x="2061719" y="2514600"/>
                            <a:ext cx="2710440" cy="999000"/>
                          </a:xfrm>
                          <a:custGeom>
                            <a:avLst>
                              <a:gd name="f0" fmla="val 56"/>
                            </a:avLst>
                            <a:gdLst>
                              <a:gd name="f1" fmla="val 10800000"/>
                              <a:gd name="f2" fmla="val 5400000"/>
                              <a:gd name="f3" fmla="val 16200000"/>
                              <a:gd name="f4" fmla="val w"/>
                              <a:gd name="f5" fmla="val h"/>
                              <a:gd name="f6" fmla="val ss"/>
                              <a:gd name="f7" fmla="val 0"/>
                              <a:gd name="f8" fmla="*/ 5419351 1 1725033"/>
                              <a:gd name="f9" fmla="val 45"/>
                              <a:gd name="f10" fmla="val 10800"/>
                              <a:gd name="f11" fmla="val -2147483647"/>
                              <a:gd name="f12" fmla="val 2147483647"/>
                              <a:gd name="f13" fmla="abs f4"/>
                              <a:gd name="f14" fmla="abs f5"/>
                              <a:gd name="f15" fmla="abs f6"/>
                              <a:gd name="f16" fmla="*/ f8 1 180"/>
                              <a:gd name="f17" fmla="pin 0 f0 10800"/>
                              <a:gd name="f18" fmla="+- 0 0 f2"/>
                              <a:gd name="f19" fmla="?: f13 f4 1"/>
                              <a:gd name="f20" fmla="?: f14 f5 1"/>
                              <a:gd name="f21" fmla="?: f15 f6 1"/>
                              <a:gd name="f22" fmla="*/ f9 f16 1"/>
                              <a:gd name="f23" fmla="+- f7 f17 0"/>
                              <a:gd name="f24" fmla="*/ f19 1 21600"/>
                              <a:gd name="f25" fmla="*/ f20 1 21600"/>
                              <a:gd name="f26" fmla="*/ 21600 f19 1"/>
                              <a:gd name="f27" fmla="*/ 21600 f20 1"/>
                              <a:gd name="f28" fmla="+- 0 0 f22"/>
                              <a:gd name="f29" fmla="min f25 f24"/>
                              <a:gd name="f30" fmla="*/ f26 1 f21"/>
                              <a:gd name="f31" fmla="*/ f27 1 f21"/>
                              <a:gd name="f32" fmla="*/ f28 f1 1"/>
                              <a:gd name="f33" fmla="*/ f32 1 f8"/>
                              <a:gd name="f34" fmla="+- f31 0 f17"/>
                              <a:gd name="f35" fmla="+- f30 0 f17"/>
                              <a:gd name="f36" fmla="*/ f17 f29 1"/>
                              <a:gd name="f37" fmla="*/ f7 f29 1"/>
                              <a:gd name="f38" fmla="*/ f23 f29 1"/>
                              <a:gd name="f39" fmla="*/ f31 f29 1"/>
                              <a:gd name="f40" fmla="*/ f30 f29 1"/>
                              <a:gd name="f41" fmla="+- f33 0 f2"/>
                              <a:gd name="f42" fmla="+- f37 0 f38"/>
                              <a:gd name="f43" fmla="+- f38 0 f37"/>
                              <a:gd name="f44" fmla="*/ f34 f29 1"/>
                              <a:gd name="f45" fmla="*/ f35 f29 1"/>
                              <a:gd name="f46" fmla="cos 1 f41"/>
                              <a:gd name="f47" fmla="abs f42"/>
                              <a:gd name="f48" fmla="abs f43"/>
                              <a:gd name="f49" fmla="?: f42 f18 f2"/>
                              <a:gd name="f50" fmla="?: f42 f2 f18"/>
                              <a:gd name="f51" fmla="?: f42 f3 f2"/>
                              <a:gd name="f52" fmla="?: f42 f2 f3"/>
                              <a:gd name="f53" fmla="+- f39 0 f44"/>
                              <a:gd name="f54" fmla="?: f43 f18 f2"/>
                              <a:gd name="f55" fmla="?: f43 f2 f18"/>
                              <a:gd name="f56" fmla="+- f40 0 f45"/>
                              <a:gd name="f57" fmla="+- f44 0 f39"/>
                              <a:gd name="f58" fmla="+- f45 0 f40"/>
                              <a:gd name="f59" fmla="?: f42 0 f1"/>
                              <a:gd name="f60" fmla="?: f42 f1 0"/>
                              <a:gd name="f61" fmla="+- 0 0 f46"/>
                              <a:gd name="f62" fmla="?: f42 f52 f51"/>
                              <a:gd name="f63" fmla="?: f42 f51 f52"/>
                              <a:gd name="f64" fmla="?: f43 f50 f49"/>
                              <a:gd name="f65" fmla="abs f53"/>
                              <a:gd name="f66" fmla="?: f53 0 f1"/>
                              <a:gd name="f67" fmla="?: f53 f1 0"/>
                              <a:gd name="f68" fmla="?: f53 f54 f55"/>
                              <a:gd name="f69" fmla="abs f56"/>
                              <a:gd name="f70" fmla="abs f57"/>
                              <a:gd name="f71" fmla="?: f56 f18 f2"/>
                              <a:gd name="f72" fmla="?: f56 f2 f18"/>
                              <a:gd name="f73" fmla="?: f56 f3 f2"/>
                              <a:gd name="f74" fmla="?: f56 f2 f3"/>
                              <a:gd name="f75" fmla="abs f58"/>
                              <a:gd name="f76" fmla="?: f58 f18 f2"/>
                              <a:gd name="f77" fmla="?: f58 f2 f18"/>
                              <a:gd name="f78" fmla="?: f58 f60 f59"/>
                              <a:gd name="f79" fmla="?: f58 f59 f60"/>
                              <a:gd name="f80" fmla="*/ f17 f61 1"/>
                              <a:gd name="f81" fmla="?: f43 f63 f62"/>
                              <a:gd name="f82" fmla="?: f43 f67 f66"/>
                              <a:gd name="f83" fmla="?: f43 f66 f67"/>
                              <a:gd name="f84" fmla="?: f56 f74 f73"/>
                              <a:gd name="f85" fmla="?: f56 f73 f74"/>
                              <a:gd name="f86" fmla="?: f57 f72 f71"/>
                              <a:gd name="f87" fmla="?: f42 f78 f79"/>
                              <a:gd name="f88" fmla="?: f42 f76 f77"/>
                              <a:gd name="f89" fmla="*/ f80 3163 1"/>
                              <a:gd name="f90" fmla="?: f53 f82 f83"/>
                              <a:gd name="f91" fmla="?: f57 f85 f84"/>
                              <a:gd name="f92" fmla="*/ f89 1 7636"/>
                              <a:gd name="f93" fmla="+- f7 f92 0"/>
                              <a:gd name="f94" fmla="+- f30 0 f92"/>
                              <a:gd name="f95" fmla="+- f31 0 f92"/>
                              <a:gd name="f96" fmla="*/ f93 f29 1"/>
                              <a:gd name="f97" fmla="*/ f94 f29 1"/>
                              <a:gd name="f98" fmla="*/ f95 f29 1"/>
                            </a:gdLst>
                            <a:ahLst>
                              <a:ahXY gdRefX="f0" minX="f7" maxX="f10">
                                <a:pos x="f36" y="f37"/>
                              </a:ahXY>
                            </a:ahLst>
                            <a:cxnLst>
                              <a:cxn ang="3cd4">
                                <a:pos x="hc" y="t"/>
                              </a:cxn>
                              <a:cxn ang="0">
                                <a:pos x="r" y="vc"/>
                              </a:cxn>
                              <a:cxn ang="cd4">
                                <a:pos x="hc" y="b"/>
                              </a:cxn>
                              <a:cxn ang="cd2">
                                <a:pos x="l" y="vc"/>
                              </a:cxn>
                            </a:cxnLst>
                            <a:rect l="f96" t="f96" r="f97" b="f98"/>
                            <a:pathLst>
                              <a:path>
                                <a:moveTo>
                                  <a:pt x="f38" y="f37"/>
                                </a:moveTo>
                                <a:arcTo wR="f47" hR="f48" stAng="f81" swAng="f64"/>
                                <a:lnTo>
                                  <a:pt x="f37" y="f44"/>
                                </a:lnTo>
                                <a:arcTo wR="f48" hR="f65" stAng="f90" swAng="f68"/>
                                <a:lnTo>
                                  <a:pt x="f45" y="f39"/>
                                </a:lnTo>
                                <a:arcTo wR="f69" hR="f70" stAng="f91" swAng="f86"/>
                                <a:lnTo>
                                  <a:pt x="f40" y="f38"/>
                                </a:lnTo>
                                <a:arcTo wR="f75" hR="f47" stAng="f87" swAng="f88"/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  <a:prstDash val="solid"/>
                          </a:ln>
                        </p:spPr>
                        <p:txBody>
                          <a:bodyPr vert="horz" wrap="square" lIns="90000" tIns="46800" rIns="90000" bIns="46800" anchor="t" anchorCtr="0" compatLnSpc="0">
                            <a:spAutoFit/>
                          </a:bodyPr>
                          <a:lstStyle/>
                          <a:p>
                            <a:pPr marL="0" marR="0" lvl="0" indent="0" algn="l" rtl="0" hangingPunct="1">
                              <a:lnSpc>
                                <a:spcPct val="18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  <a:tabLst>
                                <a:tab pos="0" algn="l"/>
                                <a:tab pos="448919" algn="l"/>
                                <a:tab pos="898199" algn="l"/>
                                <a:tab pos="1347480" algn="l"/>
                                <a:tab pos="1796760" algn="l"/>
                                <a:tab pos="2246040" algn="l"/>
                                <a:tab pos="2695320" algn="l"/>
                                <a:tab pos="3144600" algn="l"/>
                                <a:tab pos="3593880" algn="l"/>
                                <a:tab pos="4043159" algn="l"/>
                                <a:tab pos="4492440" algn="l"/>
                                <a:tab pos="4941719" algn="l"/>
                                <a:tab pos="5391000" algn="l"/>
                                <a:tab pos="5840280" algn="l"/>
                                <a:tab pos="6289560" algn="l"/>
                                <a:tab pos="6738840" algn="l"/>
                                <a:tab pos="7188120" algn="l"/>
                                <a:tab pos="7637400" algn="l"/>
                                <a:tab pos="8086679" algn="l"/>
                                <a:tab pos="8535960" algn="l"/>
                                <a:tab pos="8985240" algn="l"/>
                              </a:tabLst>
                            </a:pPr>
                            <a:r>
                              <a:rPr lang="en-GB" sz="2400" b="0" i="0" u="none" strike="noStrike" baseline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latin typeface="Times New Roman" pitchFamily="18"/>
                                <a:ea typeface="Lucida Sans" pitchFamily="2"/>
                                <a:cs typeface="Lucida Sans" pitchFamily="2"/>
                              </a:rPr>
                              <a:t>couche mélangée:</a:t>
                            </a:r>
                          </a:p>
                          <a:p>
                            <a:pPr marL="0" marR="0" lvl="0" indent="0" algn="l" rtl="0" hangingPunct="1">
                              <a:lnSpc>
                                <a:spcPct val="114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  <a:tabLst>
                                <a:tab pos="0" algn="l"/>
                                <a:tab pos="448919" algn="l"/>
                                <a:tab pos="898199" algn="l"/>
                                <a:tab pos="1347480" algn="l"/>
                                <a:tab pos="1796760" algn="l"/>
                                <a:tab pos="2246040" algn="l"/>
                                <a:tab pos="2695320" algn="l"/>
                                <a:tab pos="3144600" algn="l"/>
                                <a:tab pos="3593880" algn="l"/>
                                <a:tab pos="4043159" algn="l"/>
                                <a:tab pos="4492440" algn="l"/>
                                <a:tab pos="4941719" algn="l"/>
                                <a:tab pos="5391000" algn="l"/>
                                <a:tab pos="5840280" algn="l"/>
                                <a:tab pos="6289560" algn="l"/>
                                <a:tab pos="6738840" algn="l"/>
                                <a:tab pos="7188120" algn="l"/>
                                <a:tab pos="7637400" algn="l"/>
                                <a:tab pos="8086679" algn="l"/>
                                <a:tab pos="8535960" algn="l"/>
                                <a:tab pos="8985240" algn="l"/>
                              </a:tabLst>
                            </a:pPr>
                            <a:r>
                              <a:rPr lang="en-GB" sz="2400" b="0" i="0" u="none" strike="noStrike" baseline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latin typeface="Times New Roman" pitchFamily="18"/>
                                <a:ea typeface="Lucida Sans" pitchFamily="2"/>
                                <a:cs typeface="Lucida Sans" pitchFamily="2"/>
                              </a:rPr>
                              <a:t>cellules convectives</a:t>
                            </a:r>
                          </a:p>
                        </p:txBody>
                      </p:sp>
                    </p:grpSp>
                  </p:grpSp>
                </p:grpSp>
              </p:grpSp>
            </p:grpSp>
          </p:grpSp>
        </p:grpSp>
        <p:grpSp>
          <p:nvGrpSpPr>
            <p:cNvPr id="81" name="Groupe 80"/>
            <p:cNvGrpSpPr/>
            <p:nvPr/>
          </p:nvGrpSpPr>
          <p:grpSpPr>
            <a:xfrm>
              <a:off x="1583280" y="1525680"/>
              <a:ext cx="2554920" cy="999000"/>
              <a:chOff x="1583280" y="1525680"/>
              <a:chExt cx="2554920" cy="999000"/>
            </a:xfrm>
          </p:grpSpPr>
          <p:sp>
            <p:nvSpPr>
              <p:cNvPr id="82" name="Forme libre 81"/>
              <p:cNvSpPr/>
              <p:nvPr/>
            </p:nvSpPr>
            <p:spPr>
              <a:xfrm>
                <a:off x="2021039" y="1525680"/>
                <a:ext cx="1714319" cy="631800"/>
              </a:xfrm>
              <a:custGeom>
                <a:avLst>
                  <a:gd name="f0" fmla="val 54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83" name="Groupe 82"/>
              <p:cNvGrpSpPr/>
              <p:nvPr/>
            </p:nvGrpSpPr>
            <p:grpSpPr>
              <a:xfrm>
                <a:off x="1583280" y="1525680"/>
                <a:ext cx="2554920" cy="999000"/>
                <a:chOff x="1583280" y="1525680"/>
                <a:chExt cx="2554920" cy="999000"/>
              </a:xfrm>
            </p:grpSpPr>
            <p:sp>
              <p:nvSpPr>
                <p:cNvPr id="84" name="Forme libre 83"/>
                <p:cNvSpPr/>
                <p:nvPr/>
              </p:nvSpPr>
              <p:spPr>
                <a:xfrm>
                  <a:off x="2021039" y="1525680"/>
                  <a:ext cx="1701719" cy="622080"/>
                </a:xfrm>
                <a:custGeom>
                  <a:avLst>
                    <a:gd name="f0" fmla="val 55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85" name="Groupe 84"/>
                <p:cNvGrpSpPr/>
                <p:nvPr/>
              </p:nvGrpSpPr>
              <p:grpSpPr>
                <a:xfrm>
                  <a:off x="1583280" y="1525680"/>
                  <a:ext cx="2554920" cy="999000"/>
                  <a:chOff x="1583280" y="1525680"/>
                  <a:chExt cx="2554920" cy="999000"/>
                </a:xfrm>
              </p:grpSpPr>
              <p:sp>
                <p:nvSpPr>
                  <p:cNvPr id="86" name="Forme libre 85"/>
                  <p:cNvSpPr/>
                  <p:nvPr/>
                </p:nvSpPr>
                <p:spPr>
                  <a:xfrm>
                    <a:off x="2021039" y="1525680"/>
                    <a:ext cx="1693800" cy="615960"/>
                  </a:xfrm>
                  <a:custGeom>
                    <a:avLst>
                      <a:gd name="f0" fmla="val 55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87" name="Groupe 86"/>
                  <p:cNvGrpSpPr/>
                  <p:nvPr/>
                </p:nvGrpSpPr>
                <p:grpSpPr>
                  <a:xfrm>
                    <a:off x="1583280" y="1525680"/>
                    <a:ext cx="2554920" cy="999000"/>
                    <a:chOff x="1583280" y="1525680"/>
                    <a:chExt cx="2554920" cy="999000"/>
                  </a:xfrm>
                </p:grpSpPr>
                <p:sp>
                  <p:nvSpPr>
                    <p:cNvPr id="88" name="Forme libre 87"/>
                    <p:cNvSpPr/>
                    <p:nvPr/>
                  </p:nvSpPr>
                  <p:spPr>
                    <a:xfrm>
                      <a:off x="2021039" y="1525680"/>
                      <a:ext cx="1687319" cy="612720"/>
                    </a:xfrm>
                    <a:custGeom>
                      <a:avLst>
                        <a:gd name="f0" fmla="val 55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89" name="Groupe 88"/>
                    <p:cNvGrpSpPr/>
                    <p:nvPr/>
                  </p:nvGrpSpPr>
                  <p:grpSpPr>
                    <a:xfrm>
                      <a:off x="1583280" y="1525680"/>
                      <a:ext cx="2554920" cy="999000"/>
                      <a:chOff x="1583280" y="1525680"/>
                      <a:chExt cx="2554920" cy="999000"/>
                    </a:xfrm>
                  </p:grpSpPr>
                  <p:sp>
                    <p:nvSpPr>
                      <p:cNvPr id="90" name="Forme libre 89"/>
                      <p:cNvSpPr/>
                      <p:nvPr/>
                    </p:nvSpPr>
                    <p:spPr>
                      <a:xfrm>
                        <a:off x="2021039" y="1525680"/>
                        <a:ext cx="1684080" cy="608040"/>
                      </a:xfrm>
                      <a:custGeom>
                        <a:avLst>
                          <a:gd name="f0" fmla="val 56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grpSp>
                    <p:nvGrpSpPr>
                      <p:cNvPr id="91" name="Groupe 90"/>
                      <p:cNvGrpSpPr/>
                      <p:nvPr/>
                    </p:nvGrpSpPr>
                    <p:grpSpPr>
                      <a:xfrm>
                        <a:off x="1583280" y="1525680"/>
                        <a:ext cx="2554920" cy="999000"/>
                        <a:chOff x="1583280" y="1525680"/>
                        <a:chExt cx="2554920" cy="999000"/>
                      </a:xfrm>
                    </p:grpSpPr>
                    <p:sp>
                      <p:nvSpPr>
                        <p:cNvPr id="92" name="Forme libre 91"/>
                        <p:cNvSpPr/>
                        <p:nvPr/>
                      </p:nvSpPr>
                      <p:spPr>
                        <a:xfrm>
                          <a:off x="2021039" y="1525680"/>
                          <a:ext cx="1680839" cy="606240"/>
                        </a:xfrm>
                        <a:custGeom>
                          <a:avLst>
                            <a:gd name="f0" fmla="val 56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ctr" anchorCtr="0" compatLnSpc="0"/>
                        <a:lstStyle/>
                        <a:p>
                          <a:pPr marL="0" marR="0" lvl="0" indent="0" algn="l" rtl="0" hangingPunct="0">
                            <a:lnSpc>
                              <a:spcPct val="1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endParaRPr lang="en-US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endParaRPr>
                        </a:p>
                      </p:txBody>
                    </p:sp>
                    <p:grpSp>
                      <p:nvGrpSpPr>
                        <p:cNvPr id="93" name="Groupe 92"/>
                        <p:cNvGrpSpPr/>
                        <p:nvPr/>
                      </p:nvGrpSpPr>
                      <p:grpSpPr>
                        <a:xfrm>
                          <a:off x="1583280" y="1525680"/>
                          <a:ext cx="2554920" cy="999000"/>
                          <a:chOff x="1583280" y="1525680"/>
                          <a:chExt cx="2554920" cy="999000"/>
                        </a:xfrm>
                      </p:grpSpPr>
                      <p:sp>
                        <p:nvSpPr>
                          <p:cNvPr id="94" name="Forme libre 93"/>
                          <p:cNvSpPr/>
                          <p:nvPr/>
                        </p:nvSpPr>
                        <p:spPr>
                          <a:xfrm>
                            <a:off x="2021039" y="1525680"/>
                            <a:ext cx="1679399" cy="604800"/>
                          </a:xfrm>
                          <a:custGeom>
                            <a:avLst>
                              <a:gd name="f0" fmla="val 56"/>
                            </a:avLst>
                            <a:gdLst>
                              <a:gd name="f1" fmla="val 10800000"/>
                              <a:gd name="f2" fmla="val 5400000"/>
                              <a:gd name="f3" fmla="val 16200000"/>
                              <a:gd name="f4" fmla="val w"/>
                              <a:gd name="f5" fmla="val h"/>
                              <a:gd name="f6" fmla="val ss"/>
                              <a:gd name="f7" fmla="val 0"/>
                              <a:gd name="f8" fmla="*/ 5419351 1 1725033"/>
                              <a:gd name="f9" fmla="val 45"/>
                              <a:gd name="f10" fmla="val 10800"/>
                              <a:gd name="f11" fmla="val -2147483647"/>
                              <a:gd name="f12" fmla="val 2147483647"/>
                              <a:gd name="f13" fmla="abs f4"/>
                              <a:gd name="f14" fmla="abs f5"/>
                              <a:gd name="f15" fmla="abs f6"/>
                              <a:gd name="f16" fmla="*/ f8 1 180"/>
                              <a:gd name="f17" fmla="pin 0 f0 10800"/>
                              <a:gd name="f18" fmla="+- 0 0 f2"/>
                              <a:gd name="f19" fmla="?: f13 f4 1"/>
                              <a:gd name="f20" fmla="?: f14 f5 1"/>
                              <a:gd name="f21" fmla="?: f15 f6 1"/>
                              <a:gd name="f22" fmla="*/ f9 f16 1"/>
                              <a:gd name="f23" fmla="+- f7 f17 0"/>
                              <a:gd name="f24" fmla="*/ f19 1 21600"/>
                              <a:gd name="f25" fmla="*/ f20 1 21600"/>
                              <a:gd name="f26" fmla="*/ 21600 f19 1"/>
                              <a:gd name="f27" fmla="*/ 21600 f20 1"/>
                              <a:gd name="f28" fmla="+- 0 0 f22"/>
                              <a:gd name="f29" fmla="min f25 f24"/>
                              <a:gd name="f30" fmla="*/ f26 1 f21"/>
                              <a:gd name="f31" fmla="*/ f27 1 f21"/>
                              <a:gd name="f32" fmla="*/ f28 f1 1"/>
                              <a:gd name="f33" fmla="*/ f32 1 f8"/>
                              <a:gd name="f34" fmla="+- f31 0 f17"/>
                              <a:gd name="f35" fmla="+- f30 0 f17"/>
                              <a:gd name="f36" fmla="*/ f17 f29 1"/>
                              <a:gd name="f37" fmla="*/ f7 f29 1"/>
                              <a:gd name="f38" fmla="*/ f23 f29 1"/>
                              <a:gd name="f39" fmla="*/ f31 f29 1"/>
                              <a:gd name="f40" fmla="*/ f30 f29 1"/>
                              <a:gd name="f41" fmla="+- f33 0 f2"/>
                              <a:gd name="f42" fmla="+- f37 0 f38"/>
                              <a:gd name="f43" fmla="+- f38 0 f37"/>
                              <a:gd name="f44" fmla="*/ f34 f29 1"/>
                              <a:gd name="f45" fmla="*/ f35 f29 1"/>
                              <a:gd name="f46" fmla="cos 1 f41"/>
                              <a:gd name="f47" fmla="abs f42"/>
                              <a:gd name="f48" fmla="abs f43"/>
                              <a:gd name="f49" fmla="?: f42 f18 f2"/>
                              <a:gd name="f50" fmla="?: f42 f2 f18"/>
                              <a:gd name="f51" fmla="?: f42 f3 f2"/>
                              <a:gd name="f52" fmla="?: f42 f2 f3"/>
                              <a:gd name="f53" fmla="+- f39 0 f44"/>
                              <a:gd name="f54" fmla="?: f43 f18 f2"/>
                              <a:gd name="f55" fmla="?: f43 f2 f18"/>
                              <a:gd name="f56" fmla="+- f40 0 f45"/>
                              <a:gd name="f57" fmla="+- f44 0 f39"/>
                              <a:gd name="f58" fmla="+- f45 0 f40"/>
                              <a:gd name="f59" fmla="?: f42 0 f1"/>
                              <a:gd name="f60" fmla="?: f42 f1 0"/>
                              <a:gd name="f61" fmla="+- 0 0 f46"/>
                              <a:gd name="f62" fmla="?: f42 f52 f51"/>
                              <a:gd name="f63" fmla="?: f42 f51 f52"/>
                              <a:gd name="f64" fmla="?: f43 f50 f49"/>
                              <a:gd name="f65" fmla="abs f53"/>
                              <a:gd name="f66" fmla="?: f53 0 f1"/>
                              <a:gd name="f67" fmla="?: f53 f1 0"/>
                              <a:gd name="f68" fmla="?: f53 f54 f55"/>
                              <a:gd name="f69" fmla="abs f56"/>
                              <a:gd name="f70" fmla="abs f57"/>
                              <a:gd name="f71" fmla="?: f56 f18 f2"/>
                              <a:gd name="f72" fmla="?: f56 f2 f18"/>
                              <a:gd name="f73" fmla="?: f56 f3 f2"/>
                              <a:gd name="f74" fmla="?: f56 f2 f3"/>
                              <a:gd name="f75" fmla="abs f58"/>
                              <a:gd name="f76" fmla="?: f58 f18 f2"/>
                              <a:gd name="f77" fmla="?: f58 f2 f18"/>
                              <a:gd name="f78" fmla="?: f58 f60 f59"/>
                              <a:gd name="f79" fmla="?: f58 f59 f60"/>
                              <a:gd name="f80" fmla="*/ f17 f61 1"/>
                              <a:gd name="f81" fmla="?: f43 f63 f62"/>
                              <a:gd name="f82" fmla="?: f43 f67 f66"/>
                              <a:gd name="f83" fmla="?: f43 f66 f67"/>
                              <a:gd name="f84" fmla="?: f56 f74 f73"/>
                              <a:gd name="f85" fmla="?: f56 f73 f74"/>
                              <a:gd name="f86" fmla="?: f57 f72 f71"/>
                              <a:gd name="f87" fmla="?: f42 f78 f79"/>
                              <a:gd name="f88" fmla="?: f42 f76 f77"/>
                              <a:gd name="f89" fmla="*/ f80 3163 1"/>
                              <a:gd name="f90" fmla="?: f53 f82 f83"/>
                              <a:gd name="f91" fmla="?: f57 f85 f84"/>
                              <a:gd name="f92" fmla="*/ f89 1 7636"/>
                              <a:gd name="f93" fmla="+- f7 f92 0"/>
                              <a:gd name="f94" fmla="+- f30 0 f92"/>
                              <a:gd name="f95" fmla="+- f31 0 f92"/>
                              <a:gd name="f96" fmla="*/ f93 f29 1"/>
                              <a:gd name="f97" fmla="*/ f94 f29 1"/>
                              <a:gd name="f98" fmla="*/ f95 f29 1"/>
                            </a:gdLst>
                            <a:ahLst>
                              <a:ahXY gdRefX="f0" minX="f7" maxX="f10">
                                <a:pos x="f36" y="f37"/>
                              </a:ahXY>
                            </a:ahLst>
                            <a:cxnLst>
                              <a:cxn ang="3cd4">
                                <a:pos x="hc" y="t"/>
                              </a:cxn>
                              <a:cxn ang="0">
                                <a:pos x="r" y="vc"/>
                              </a:cxn>
                              <a:cxn ang="cd4">
                                <a:pos x="hc" y="b"/>
                              </a:cxn>
                              <a:cxn ang="cd2">
                                <a:pos x="l" y="vc"/>
                              </a:cxn>
                            </a:cxnLst>
                            <a:rect l="f96" t="f96" r="f97" b="f98"/>
                            <a:pathLst>
                              <a:path>
                                <a:moveTo>
                                  <a:pt x="f38" y="f37"/>
                                </a:moveTo>
                                <a:arcTo wR="f47" hR="f48" stAng="f81" swAng="f64"/>
                                <a:lnTo>
                                  <a:pt x="f37" y="f44"/>
                                </a:lnTo>
                                <a:arcTo wR="f48" hR="f65" stAng="f90" swAng="f68"/>
                                <a:lnTo>
                                  <a:pt x="f45" y="f39"/>
                                </a:lnTo>
                                <a:arcTo wR="f69" hR="f70" stAng="f91" swAng="f86"/>
                                <a:lnTo>
                                  <a:pt x="f40" y="f38"/>
                                </a:lnTo>
                                <a:arcTo wR="f75" hR="f47" stAng="f87" swAng="f88"/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  <a:prstDash val="solid"/>
                          </a:ln>
                        </p:spPr>
                        <p:txBody>
                          <a:bodyPr vert="horz" wrap="square" lIns="90000" tIns="46800" rIns="90000" bIns="46800" anchor="ctr" anchorCtr="0" compatLnSpc="0"/>
                          <a:lstStyle/>
                          <a:p>
                            <a:pPr marL="0" marR="0" lvl="0" indent="0" algn="l" rtl="0" hangingPunct="0">
                              <a:lnSpc>
                                <a:spcPct val="18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  <a:tabLst>
                                <a:tab pos="0" algn="l"/>
                                <a:tab pos="448919" algn="l"/>
                                <a:tab pos="898199" algn="l"/>
                                <a:tab pos="1347480" algn="l"/>
                                <a:tab pos="1796760" algn="l"/>
                                <a:tab pos="2246040" algn="l"/>
                                <a:tab pos="2695320" algn="l"/>
                                <a:tab pos="3144600" algn="l"/>
                                <a:tab pos="3593880" algn="l"/>
                                <a:tab pos="4043159" algn="l"/>
                                <a:tab pos="4492440" algn="l"/>
                                <a:tab pos="4941719" algn="l"/>
                                <a:tab pos="5391000" algn="l"/>
                                <a:tab pos="5840280" algn="l"/>
                                <a:tab pos="6289560" algn="l"/>
                                <a:tab pos="6738840" algn="l"/>
                                <a:tab pos="7188120" algn="l"/>
                                <a:tab pos="7637400" algn="l"/>
                                <a:tab pos="8086679" algn="l"/>
                                <a:tab pos="8535960" algn="l"/>
                                <a:tab pos="8985240" algn="l"/>
                              </a:tabLst>
                            </a:pPr>
                            <a:endParaRPr lang="en-US" sz="2400" b="0" i="0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endParaRPr>
                          </a:p>
                        </p:txBody>
                      </p:sp>
                      <p:sp>
                        <p:nvSpPr>
                          <p:cNvPr id="95" name="Forme libre 94"/>
                          <p:cNvSpPr/>
                          <p:nvPr/>
                        </p:nvSpPr>
                        <p:spPr>
                          <a:xfrm>
                            <a:off x="1583280" y="1525680"/>
                            <a:ext cx="2554920" cy="999000"/>
                          </a:xfrm>
                          <a:custGeom>
                            <a:avLst>
                              <a:gd name="f0" fmla="val 56"/>
                            </a:avLst>
                            <a:gdLst>
                              <a:gd name="f1" fmla="val 10800000"/>
                              <a:gd name="f2" fmla="val 5400000"/>
                              <a:gd name="f3" fmla="val 16200000"/>
                              <a:gd name="f4" fmla="val w"/>
                              <a:gd name="f5" fmla="val h"/>
                              <a:gd name="f6" fmla="val ss"/>
                              <a:gd name="f7" fmla="val 0"/>
                              <a:gd name="f8" fmla="*/ 5419351 1 1725033"/>
                              <a:gd name="f9" fmla="val 45"/>
                              <a:gd name="f10" fmla="val 10800"/>
                              <a:gd name="f11" fmla="val -2147483647"/>
                              <a:gd name="f12" fmla="val 2147483647"/>
                              <a:gd name="f13" fmla="abs f4"/>
                              <a:gd name="f14" fmla="abs f5"/>
                              <a:gd name="f15" fmla="abs f6"/>
                              <a:gd name="f16" fmla="*/ f8 1 180"/>
                              <a:gd name="f17" fmla="pin 0 f0 10800"/>
                              <a:gd name="f18" fmla="+- 0 0 f2"/>
                              <a:gd name="f19" fmla="?: f13 f4 1"/>
                              <a:gd name="f20" fmla="?: f14 f5 1"/>
                              <a:gd name="f21" fmla="?: f15 f6 1"/>
                              <a:gd name="f22" fmla="*/ f9 f16 1"/>
                              <a:gd name="f23" fmla="+- f7 f17 0"/>
                              <a:gd name="f24" fmla="*/ f19 1 21600"/>
                              <a:gd name="f25" fmla="*/ f20 1 21600"/>
                              <a:gd name="f26" fmla="*/ 21600 f19 1"/>
                              <a:gd name="f27" fmla="*/ 21600 f20 1"/>
                              <a:gd name="f28" fmla="+- 0 0 f22"/>
                              <a:gd name="f29" fmla="min f25 f24"/>
                              <a:gd name="f30" fmla="*/ f26 1 f21"/>
                              <a:gd name="f31" fmla="*/ f27 1 f21"/>
                              <a:gd name="f32" fmla="*/ f28 f1 1"/>
                              <a:gd name="f33" fmla="*/ f32 1 f8"/>
                              <a:gd name="f34" fmla="+- f31 0 f17"/>
                              <a:gd name="f35" fmla="+- f30 0 f17"/>
                              <a:gd name="f36" fmla="*/ f17 f29 1"/>
                              <a:gd name="f37" fmla="*/ f7 f29 1"/>
                              <a:gd name="f38" fmla="*/ f23 f29 1"/>
                              <a:gd name="f39" fmla="*/ f31 f29 1"/>
                              <a:gd name="f40" fmla="*/ f30 f29 1"/>
                              <a:gd name="f41" fmla="+- f33 0 f2"/>
                              <a:gd name="f42" fmla="+- f37 0 f38"/>
                              <a:gd name="f43" fmla="+- f38 0 f37"/>
                              <a:gd name="f44" fmla="*/ f34 f29 1"/>
                              <a:gd name="f45" fmla="*/ f35 f29 1"/>
                              <a:gd name="f46" fmla="cos 1 f41"/>
                              <a:gd name="f47" fmla="abs f42"/>
                              <a:gd name="f48" fmla="abs f43"/>
                              <a:gd name="f49" fmla="?: f42 f18 f2"/>
                              <a:gd name="f50" fmla="?: f42 f2 f18"/>
                              <a:gd name="f51" fmla="?: f42 f3 f2"/>
                              <a:gd name="f52" fmla="?: f42 f2 f3"/>
                              <a:gd name="f53" fmla="+- f39 0 f44"/>
                              <a:gd name="f54" fmla="?: f43 f18 f2"/>
                              <a:gd name="f55" fmla="?: f43 f2 f18"/>
                              <a:gd name="f56" fmla="+- f40 0 f45"/>
                              <a:gd name="f57" fmla="+- f44 0 f39"/>
                              <a:gd name="f58" fmla="+- f45 0 f40"/>
                              <a:gd name="f59" fmla="?: f42 0 f1"/>
                              <a:gd name="f60" fmla="?: f42 f1 0"/>
                              <a:gd name="f61" fmla="+- 0 0 f46"/>
                              <a:gd name="f62" fmla="?: f42 f52 f51"/>
                              <a:gd name="f63" fmla="?: f42 f51 f52"/>
                              <a:gd name="f64" fmla="?: f43 f50 f49"/>
                              <a:gd name="f65" fmla="abs f53"/>
                              <a:gd name="f66" fmla="?: f53 0 f1"/>
                              <a:gd name="f67" fmla="?: f53 f1 0"/>
                              <a:gd name="f68" fmla="?: f53 f54 f55"/>
                              <a:gd name="f69" fmla="abs f56"/>
                              <a:gd name="f70" fmla="abs f57"/>
                              <a:gd name="f71" fmla="?: f56 f18 f2"/>
                              <a:gd name="f72" fmla="?: f56 f2 f18"/>
                              <a:gd name="f73" fmla="?: f56 f3 f2"/>
                              <a:gd name="f74" fmla="?: f56 f2 f3"/>
                              <a:gd name="f75" fmla="abs f58"/>
                              <a:gd name="f76" fmla="?: f58 f18 f2"/>
                              <a:gd name="f77" fmla="?: f58 f2 f18"/>
                              <a:gd name="f78" fmla="?: f58 f60 f59"/>
                              <a:gd name="f79" fmla="?: f58 f59 f60"/>
                              <a:gd name="f80" fmla="*/ f17 f61 1"/>
                              <a:gd name="f81" fmla="?: f43 f63 f62"/>
                              <a:gd name="f82" fmla="?: f43 f67 f66"/>
                              <a:gd name="f83" fmla="?: f43 f66 f67"/>
                              <a:gd name="f84" fmla="?: f56 f74 f73"/>
                              <a:gd name="f85" fmla="?: f56 f73 f74"/>
                              <a:gd name="f86" fmla="?: f57 f72 f71"/>
                              <a:gd name="f87" fmla="?: f42 f78 f79"/>
                              <a:gd name="f88" fmla="?: f42 f76 f77"/>
                              <a:gd name="f89" fmla="*/ f80 3163 1"/>
                              <a:gd name="f90" fmla="?: f53 f82 f83"/>
                              <a:gd name="f91" fmla="?: f57 f85 f84"/>
                              <a:gd name="f92" fmla="*/ f89 1 7636"/>
                              <a:gd name="f93" fmla="+- f7 f92 0"/>
                              <a:gd name="f94" fmla="+- f30 0 f92"/>
                              <a:gd name="f95" fmla="+- f31 0 f92"/>
                              <a:gd name="f96" fmla="*/ f93 f29 1"/>
                              <a:gd name="f97" fmla="*/ f94 f29 1"/>
                              <a:gd name="f98" fmla="*/ f95 f29 1"/>
                            </a:gdLst>
                            <a:ahLst>
                              <a:ahXY gdRefX="f0" minX="f7" maxX="f10">
                                <a:pos x="f36" y="f37"/>
                              </a:ahXY>
                            </a:ahLst>
                            <a:cxnLst>
                              <a:cxn ang="3cd4">
                                <a:pos x="hc" y="t"/>
                              </a:cxn>
                              <a:cxn ang="0">
                                <a:pos x="r" y="vc"/>
                              </a:cxn>
                              <a:cxn ang="cd4">
                                <a:pos x="hc" y="b"/>
                              </a:cxn>
                              <a:cxn ang="cd2">
                                <a:pos x="l" y="vc"/>
                              </a:cxn>
                            </a:cxnLst>
                            <a:rect l="f96" t="f96" r="f97" b="f98"/>
                            <a:pathLst>
                              <a:path>
                                <a:moveTo>
                                  <a:pt x="f38" y="f37"/>
                                </a:moveTo>
                                <a:arcTo wR="f47" hR="f48" stAng="f81" swAng="f64"/>
                                <a:lnTo>
                                  <a:pt x="f37" y="f44"/>
                                </a:lnTo>
                                <a:arcTo wR="f48" hR="f65" stAng="f90" swAng="f68"/>
                                <a:lnTo>
                                  <a:pt x="f45" y="f39"/>
                                </a:lnTo>
                                <a:arcTo wR="f69" hR="f70" stAng="f91" swAng="f86"/>
                                <a:lnTo>
                                  <a:pt x="f40" y="f38"/>
                                </a:lnTo>
                                <a:arcTo wR="f75" hR="f47" stAng="f87" swAng="f88"/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  <a:prstDash val="solid"/>
                          </a:ln>
                        </p:spPr>
                        <p:txBody>
                          <a:bodyPr vert="horz" wrap="square" lIns="90000" tIns="46800" rIns="90000" bIns="46800" anchor="t" anchorCtr="0" compatLnSpc="0">
                            <a:spAutoFit/>
                          </a:bodyPr>
                          <a:lstStyle/>
                          <a:p>
                            <a:pPr marL="0" marR="0" lvl="0" indent="0" algn="l" rtl="0" hangingPunct="1">
                              <a:lnSpc>
                                <a:spcPct val="18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  <a:tabLst>
                                <a:tab pos="0" algn="l"/>
                                <a:tab pos="448919" algn="l"/>
                                <a:tab pos="898199" algn="l"/>
                                <a:tab pos="1347480" algn="l"/>
                                <a:tab pos="1796760" algn="l"/>
                                <a:tab pos="2246040" algn="l"/>
                                <a:tab pos="2695320" algn="l"/>
                                <a:tab pos="3144600" algn="l"/>
                                <a:tab pos="3593880" algn="l"/>
                                <a:tab pos="4043159" algn="l"/>
                                <a:tab pos="4492440" algn="l"/>
                                <a:tab pos="4941719" algn="l"/>
                                <a:tab pos="5391000" algn="l"/>
                                <a:tab pos="5840280" algn="l"/>
                                <a:tab pos="6289560" algn="l"/>
                                <a:tab pos="6738840" algn="l"/>
                                <a:tab pos="7188120" algn="l"/>
                                <a:tab pos="7637400" algn="l"/>
                                <a:tab pos="8086679" algn="l"/>
                                <a:tab pos="8535960" algn="l"/>
                                <a:tab pos="8985240" algn="l"/>
                              </a:tabLst>
                            </a:pPr>
                            <a:r>
                              <a:rPr lang="en-GB" sz="2400" b="0" i="0" u="none" strike="noStrike" baseline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latin typeface="Times New Roman" pitchFamily="18"/>
                                <a:ea typeface="Lucida Sans" pitchFamily="2"/>
                                <a:cs typeface="Lucida Sans" pitchFamily="2"/>
                              </a:rPr>
                              <a:t>couche d'inversion:</a:t>
                            </a:r>
                          </a:p>
                          <a:p>
                            <a:pPr marL="0" marR="0" lvl="0" indent="0" algn="l" rtl="0" hangingPunct="1">
                              <a:lnSpc>
                                <a:spcPct val="114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  <a:tabLst>
                                <a:tab pos="0" algn="l"/>
                                <a:tab pos="448919" algn="l"/>
                                <a:tab pos="898199" algn="l"/>
                                <a:tab pos="1347480" algn="l"/>
                                <a:tab pos="1796760" algn="l"/>
                                <a:tab pos="2246040" algn="l"/>
                                <a:tab pos="2695320" algn="l"/>
                                <a:tab pos="3144600" algn="l"/>
                                <a:tab pos="3593880" algn="l"/>
                                <a:tab pos="4043159" algn="l"/>
                                <a:tab pos="4492440" algn="l"/>
                                <a:tab pos="4941719" algn="l"/>
                                <a:tab pos="5391000" algn="l"/>
                                <a:tab pos="5840280" algn="l"/>
                                <a:tab pos="6289560" algn="l"/>
                                <a:tab pos="6738840" algn="l"/>
                                <a:tab pos="7188120" algn="l"/>
                                <a:tab pos="7637400" algn="l"/>
                                <a:tab pos="8086679" algn="l"/>
                                <a:tab pos="8535960" algn="l"/>
                                <a:tab pos="8985240" algn="l"/>
                              </a:tabLst>
                            </a:pPr>
                            <a:r>
                              <a:rPr lang="en-GB" sz="2400" b="0" i="0" u="none" strike="noStrike" baseline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latin typeface="Times New Roman" pitchFamily="18"/>
                                <a:ea typeface="Lucida Sans" pitchFamily="2"/>
                                <a:cs typeface="Lucida Sans" pitchFamily="2"/>
                              </a:rPr>
                              <a:t>overshoot</a:t>
                            </a:r>
                          </a:p>
                        </p:txBody>
                      </p:sp>
                    </p:grpSp>
                  </p:grpSp>
                </p:grpSp>
              </p:grpSp>
            </p:grpSp>
          </p:grpSp>
        </p:grpSp>
        <p:grpSp>
          <p:nvGrpSpPr>
            <p:cNvPr id="96" name="Groupe 95"/>
            <p:cNvGrpSpPr/>
            <p:nvPr/>
          </p:nvGrpSpPr>
          <p:grpSpPr>
            <a:xfrm>
              <a:off x="1785600" y="915840"/>
              <a:ext cx="2232720" cy="516960"/>
              <a:chOff x="1785600" y="915840"/>
              <a:chExt cx="2232720" cy="516960"/>
            </a:xfrm>
          </p:grpSpPr>
          <p:sp>
            <p:nvSpPr>
              <p:cNvPr id="97" name="Forme libre 96"/>
              <p:cNvSpPr/>
              <p:nvPr/>
            </p:nvSpPr>
            <p:spPr>
              <a:xfrm>
                <a:off x="2021039" y="915840"/>
                <a:ext cx="1795320" cy="357480"/>
              </a:xfrm>
              <a:custGeom>
                <a:avLst>
                  <a:gd name="f0" fmla="val 96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98" name="Groupe 97"/>
              <p:cNvGrpSpPr/>
              <p:nvPr/>
            </p:nvGrpSpPr>
            <p:grpSpPr>
              <a:xfrm>
                <a:off x="1785600" y="915840"/>
                <a:ext cx="2232720" cy="516960"/>
                <a:chOff x="1785600" y="915840"/>
                <a:chExt cx="2232720" cy="516960"/>
              </a:xfrm>
            </p:grpSpPr>
            <p:sp>
              <p:nvSpPr>
                <p:cNvPr id="99" name="Forme libre 98"/>
                <p:cNvSpPr/>
                <p:nvPr/>
              </p:nvSpPr>
              <p:spPr>
                <a:xfrm>
                  <a:off x="2021039" y="915840"/>
                  <a:ext cx="1782720" cy="349560"/>
                </a:xfrm>
                <a:custGeom>
                  <a:avLst>
                    <a:gd name="f0" fmla="val 98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100" name="Groupe 99"/>
                <p:cNvGrpSpPr/>
                <p:nvPr/>
              </p:nvGrpSpPr>
              <p:grpSpPr>
                <a:xfrm>
                  <a:off x="1785600" y="915840"/>
                  <a:ext cx="2232720" cy="516960"/>
                  <a:chOff x="1785600" y="915840"/>
                  <a:chExt cx="2232720" cy="516960"/>
                </a:xfrm>
              </p:grpSpPr>
              <p:sp>
                <p:nvSpPr>
                  <p:cNvPr id="101" name="Forme libre 100"/>
                  <p:cNvSpPr/>
                  <p:nvPr/>
                </p:nvSpPr>
                <p:spPr>
                  <a:xfrm>
                    <a:off x="2021039" y="915840"/>
                    <a:ext cx="1777680" cy="344520"/>
                  </a:xfrm>
                  <a:custGeom>
                    <a:avLst>
                      <a:gd name="f0" fmla="val 100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102" name="Groupe 101"/>
                  <p:cNvGrpSpPr/>
                  <p:nvPr/>
                </p:nvGrpSpPr>
                <p:grpSpPr>
                  <a:xfrm>
                    <a:off x="1785600" y="915840"/>
                    <a:ext cx="2232720" cy="516960"/>
                    <a:chOff x="1785600" y="915840"/>
                    <a:chExt cx="2232720" cy="516960"/>
                  </a:xfrm>
                </p:grpSpPr>
                <p:sp>
                  <p:nvSpPr>
                    <p:cNvPr id="103" name="Forme libre 102"/>
                    <p:cNvSpPr/>
                    <p:nvPr/>
                  </p:nvSpPr>
                  <p:spPr>
                    <a:xfrm>
                      <a:off x="2021039" y="915840"/>
                      <a:ext cx="1771560" cy="339840"/>
                    </a:xfrm>
                    <a:custGeom>
                      <a:avLst>
                        <a:gd name="f0" fmla="val 100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104" name="Groupe 103"/>
                    <p:cNvGrpSpPr/>
                    <p:nvPr/>
                  </p:nvGrpSpPr>
                  <p:grpSpPr>
                    <a:xfrm>
                      <a:off x="1785600" y="915840"/>
                      <a:ext cx="2232720" cy="516960"/>
                      <a:chOff x="1785600" y="915840"/>
                      <a:chExt cx="2232720" cy="516960"/>
                    </a:xfrm>
                  </p:grpSpPr>
                  <p:sp>
                    <p:nvSpPr>
                      <p:cNvPr id="105" name="Forme libre 104"/>
                      <p:cNvSpPr/>
                      <p:nvPr/>
                    </p:nvSpPr>
                    <p:spPr>
                      <a:xfrm>
                        <a:off x="2021039" y="915840"/>
                        <a:ext cx="1768320" cy="336600"/>
                      </a:xfrm>
                      <a:custGeom>
                        <a:avLst>
                          <a:gd name="f0" fmla="val 101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grpSp>
                    <p:nvGrpSpPr>
                      <p:cNvPr id="106" name="Groupe 105"/>
                      <p:cNvGrpSpPr/>
                      <p:nvPr/>
                    </p:nvGrpSpPr>
                    <p:grpSpPr>
                      <a:xfrm>
                        <a:off x="1785600" y="915840"/>
                        <a:ext cx="2232720" cy="516960"/>
                        <a:chOff x="1785600" y="915840"/>
                        <a:chExt cx="2232720" cy="516960"/>
                      </a:xfrm>
                    </p:grpSpPr>
                    <p:sp>
                      <p:nvSpPr>
                        <p:cNvPr id="107" name="Forme libre 106"/>
                        <p:cNvSpPr/>
                        <p:nvPr/>
                      </p:nvSpPr>
                      <p:spPr>
                        <a:xfrm>
                          <a:off x="2021039" y="915840"/>
                          <a:ext cx="1765080" cy="335160"/>
                        </a:xfrm>
                        <a:custGeom>
                          <a:avLst>
                            <a:gd name="f0" fmla="val 102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ctr" anchorCtr="0" compatLnSpc="0"/>
                        <a:lstStyle/>
                        <a:p>
                          <a:pPr marL="0" marR="0" lvl="0" indent="0" algn="l" rtl="0" hangingPunct="0">
                            <a:lnSpc>
                              <a:spcPct val="1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endParaRPr lang="en-US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endParaRPr>
                        </a:p>
                      </p:txBody>
                    </p:sp>
                    <p:grpSp>
                      <p:nvGrpSpPr>
                        <p:cNvPr id="108" name="Groupe 107"/>
                        <p:cNvGrpSpPr/>
                        <p:nvPr/>
                      </p:nvGrpSpPr>
                      <p:grpSpPr>
                        <a:xfrm>
                          <a:off x="1785600" y="915840"/>
                          <a:ext cx="2232720" cy="516960"/>
                          <a:chOff x="1785600" y="915840"/>
                          <a:chExt cx="2232720" cy="516960"/>
                        </a:xfrm>
                      </p:grpSpPr>
                      <p:sp>
                        <p:nvSpPr>
                          <p:cNvPr id="109" name="Forme libre 108"/>
                          <p:cNvSpPr/>
                          <p:nvPr/>
                        </p:nvSpPr>
                        <p:spPr>
                          <a:xfrm>
                            <a:off x="2021039" y="915840"/>
                            <a:ext cx="1763640" cy="333360"/>
                          </a:xfrm>
                          <a:custGeom>
                            <a:avLst>
                              <a:gd name="f0" fmla="val 102"/>
                            </a:avLst>
                            <a:gdLst>
                              <a:gd name="f1" fmla="val 10800000"/>
                              <a:gd name="f2" fmla="val 5400000"/>
                              <a:gd name="f3" fmla="val 16200000"/>
                              <a:gd name="f4" fmla="val w"/>
                              <a:gd name="f5" fmla="val h"/>
                              <a:gd name="f6" fmla="val ss"/>
                              <a:gd name="f7" fmla="val 0"/>
                              <a:gd name="f8" fmla="*/ 5419351 1 1725033"/>
                              <a:gd name="f9" fmla="val 45"/>
                              <a:gd name="f10" fmla="val 10800"/>
                              <a:gd name="f11" fmla="val -2147483647"/>
                              <a:gd name="f12" fmla="val 2147483647"/>
                              <a:gd name="f13" fmla="abs f4"/>
                              <a:gd name="f14" fmla="abs f5"/>
                              <a:gd name="f15" fmla="abs f6"/>
                              <a:gd name="f16" fmla="*/ f8 1 180"/>
                              <a:gd name="f17" fmla="pin 0 f0 10800"/>
                              <a:gd name="f18" fmla="+- 0 0 f2"/>
                              <a:gd name="f19" fmla="?: f13 f4 1"/>
                              <a:gd name="f20" fmla="?: f14 f5 1"/>
                              <a:gd name="f21" fmla="?: f15 f6 1"/>
                              <a:gd name="f22" fmla="*/ f9 f16 1"/>
                              <a:gd name="f23" fmla="+- f7 f17 0"/>
                              <a:gd name="f24" fmla="*/ f19 1 21600"/>
                              <a:gd name="f25" fmla="*/ f20 1 21600"/>
                              <a:gd name="f26" fmla="*/ 21600 f19 1"/>
                              <a:gd name="f27" fmla="*/ 21600 f20 1"/>
                              <a:gd name="f28" fmla="+- 0 0 f22"/>
                              <a:gd name="f29" fmla="min f25 f24"/>
                              <a:gd name="f30" fmla="*/ f26 1 f21"/>
                              <a:gd name="f31" fmla="*/ f27 1 f21"/>
                              <a:gd name="f32" fmla="*/ f28 f1 1"/>
                              <a:gd name="f33" fmla="*/ f32 1 f8"/>
                              <a:gd name="f34" fmla="+- f31 0 f17"/>
                              <a:gd name="f35" fmla="+- f30 0 f17"/>
                              <a:gd name="f36" fmla="*/ f17 f29 1"/>
                              <a:gd name="f37" fmla="*/ f7 f29 1"/>
                              <a:gd name="f38" fmla="*/ f23 f29 1"/>
                              <a:gd name="f39" fmla="*/ f31 f29 1"/>
                              <a:gd name="f40" fmla="*/ f30 f29 1"/>
                              <a:gd name="f41" fmla="+- f33 0 f2"/>
                              <a:gd name="f42" fmla="+- f37 0 f38"/>
                              <a:gd name="f43" fmla="+- f38 0 f37"/>
                              <a:gd name="f44" fmla="*/ f34 f29 1"/>
                              <a:gd name="f45" fmla="*/ f35 f29 1"/>
                              <a:gd name="f46" fmla="cos 1 f41"/>
                              <a:gd name="f47" fmla="abs f42"/>
                              <a:gd name="f48" fmla="abs f43"/>
                              <a:gd name="f49" fmla="?: f42 f18 f2"/>
                              <a:gd name="f50" fmla="?: f42 f2 f18"/>
                              <a:gd name="f51" fmla="?: f42 f3 f2"/>
                              <a:gd name="f52" fmla="?: f42 f2 f3"/>
                              <a:gd name="f53" fmla="+- f39 0 f44"/>
                              <a:gd name="f54" fmla="?: f43 f18 f2"/>
                              <a:gd name="f55" fmla="?: f43 f2 f18"/>
                              <a:gd name="f56" fmla="+- f40 0 f45"/>
                              <a:gd name="f57" fmla="+- f44 0 f39"/>
                              <a:gd name="f58" fmla="+- f45 0 f40"/>
                              <a:gd name="f59" fmla="?: f42 0 f1"/>
                              <a:gd name="f60" fmla="?: f42 f1 0"/>
                              <a:gd name="f61" fmla="+- 0 0 f46"/>
                              <a:gd name="f62" fmla="?: f42 f52 f51"/>
                              <a:gd name="f63" fmla="?: f42 f51 f52"/>
                              <a:gd name="f64" fmla="?: f43 f50 f49"/>
                              <a:gd name="f65" fmla="abs f53"/>
                              <a:gd name="f66" fmla="?: f53 0 f1"/>
                              <a:gd name="f67" fmla="?: f53 f1 0"/>
                              <a:gd name="f68" fmla="?: f53 f54 f55"/>
                              <a:gd name="f69" fmla="abs f56"/>
                              <a:gd name="f70" fmla="abs f57"/>
                              <a:gd name="f71" fmla="?: f56 f18 f2"/>
                              <a:gd name="f72" fmla="?: f56 f2 f18"/>
                              <a:gd name="f73" fmla="?: f56 f3 f2"/>
                              <a:gd name="f74" fmla="?: f56 f2 f3"/>
                              <a:gd name="f75" fmla="abs f58"/>
                              <a:gd name="f76" fmla="?: f58 f18 f2"/>
                              <a:gd name="f77" fmla="?: f58 f2 f18"/>
                              <a:gd name="f78" fmla="?: f58 f60 f59"/>
                              <a:gd name="f79" fmla="?: f58 f59 f60"/>
                              <a:gd name="f80" fmla="*/ f17 f61 1"/>
                              <a:gd name="f81" fmla="?: f43 f63 f62"/>
                              <a:gd name="f82" fmla="?: f43 f67 f66"/>
                              <a:gd name="f83" fmla="?: f43 f66 f67"/>
                              <a:gd name="f84" fmla="?: f56 f74 f73"/>
                              <a:gd name="f85" fmla="?: f56 f73 f74"/>
                              <a:gd name="f86" fmla="?: f57 f72 f71"/>
                              <a:gd name="f87" fmla="?: f42 f78 f79"/>
                              <a:gd name="f88" fmla="?: f42 f76 f77"/>
                              <a:gd name="f89" fmla="*/ f80 3163 1"/>
                              <a:gd name="f90" fmla="?: f53 f82 f83"/>
                              <a:gd name="f91" fmla="?: f57 f85 f84"/>
                              <a:gd name="f92" fmla="*/ f89 1 7636"/>
                              <a:gd name="f93" fmla="+- f7 f92 0"/>
                              <a:gd name="f94" fmla="+- f30 0 f92"/>
                              <a:gd name="f95" fmla="+- f31 0 f92"/>
                              <a:gd name="f96" fmla="*/ f93 f29 1"/>
                              <a:gd name="f97" fmla="*/ f94 f29 1"/>
                              <a:gd name="f98" fmla="*/ f95 f29 1"/>
                            </a:gdLst>
                            <a:ahLst>
                              <a:ahXY gdRefX="f0" minX="f7" maxX="f10">
                                <a:pos x="f36" y="f37"/>
                              </a:ahXY>
                            </a:ahLst>
                            <a:cxnLst>
                              <a:cxn ang="3cd4">
                                <a:pos x="hc" y="t"/>
                              </a:cxn>
                              <a:cxn ang="0">
                                <a:pos x="r" y="vc"/>
                              </a:cxn>
                              <a:cxn ang="cd4">
                                <a:pos x="hc" y="b"/>
                              </a:cxn>
                              <a:cxn ang="cd2">
                                <a:pos x="l" y="vc"/>
                              </a:cxn>
                            </a:cxnLst>
                            <a:rect l="f96" t="f96" r="f97" b="f98"/>
                            <a:pathLst>
                              <a:path>
                                <a:moveTo>
                                  <a:pt x="f38" y="f37"/>
                                </a:moveTo>
                                <a:arcTo wR="f47" hR="f48" stAng="f81" swAng="f64"/>
                                <a:lnTo>
                                  <a:pt x="f37" y="f44"/>
                                </a:lnTo>
                                <a:arcTo wR="f48" hR="f65" stAng="f90" swAng="f68"/>
                                <a:lnTo>
                                  <a:pt x="f45" y="f39"/>
                                </a:lnTo>
                                <a:arcTo wR="f69" hR="f70" stAng="f91" swAng="f86"/>
                                <a:lnTo>
                                  <a:pt x="f40" y="f38"/>
                                </a:lnTo>
                                <a:arcTo wR="f75" hR="f47" stAng="f87" swAng="f88"/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  <a:prstDash val="solid"/>
                          </a:ln>
                        </p:spPr>
                        <p:txBody>
                          <a:bodyPr vert="horz" wrap="square" lIns="90000" tIns="46800" rIns="90000" bIns="46800" anchor="ctr" anchorCtr="0" compatLnSpc="0"/>
                          <a:lstStyle/>
                          <a:p>
                            <a:pPr marL="0" marR="0" lvl="0" indent="0" algn="l" rtl="0" hangingPunct="0">
                              <a:lnSpc>
                                <a:spcPct val="18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  <a:tabLst>
                                <a:tab pos="0" algn="l"/>
                                <a:tab pos="448919" algn="l"/>
                                <a:tab pos="898199" algn="l"/>
                                <a:tab pos="1347480" algn="l"/>
                                <a:tab pos="1796760" algn="l"/>
                                <a:tab pos="2246040" algn="l"/>
                                <a:tab pos="2695320" algn="l"/>
                                <a:tab pos="3144600" algn="l"/>
                                <a:tab pos="3593880" algn="l"/>
                                <a:tab pos="4043159" algn="l"/>
                                <a:tab pos="4492440" algn="l"/>
                                <a:tab pos="4941719" algn="l"/>
                                <a:tab pos="5391000" algn="l"/>
                                <a:tab pos="5840280" algn="l"/>
                                <a:tab pos="6289560" algn="l"/>
                                <a:tab pos="6738840" algn="l"/>
                                <a:tab pos="7188120" algn="l"/>
                                <a:tab pos="7637400" algn="l"/>
                                <a:tab pos="8086679" algn="l"/>
                                <a:tab pos="8535960" algn="l"/>
                                <a:tab pos="8985240" algn="l"/>
                              </a:tabLst>
                            </a:pPr>
                            <a:endParaRPr lang="en-US" sz="2400" b="0" i="0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endParaRPr>
                          </a:p>
                        </p:txBody>
                      </p:sp>
                      <p:sp>
                        <p:nvSpPr>
                          <p:cNvPr id="110" name="Forme libre 109"/>
                          <p:cNvSpPr/>
                          <p:nvPr/>
                        </p:nvSpPr>
                        <p:spPr>
                          <a:xfrm>
                            <a:off x="1785600" y="915840"/>
                            <a:ext cx="2232720" cy="516960"/>
                          </a:xfrm>
                          <a:custGeom>
                            <a:avLst>
                              <a:gd name="f0" fmla="val 102"/>
                            </a:avLst>
                            <a:gdLst>
                              <a:gd name="f1" fmla="val 10800000"/>
                              <a:gd name="f2" fmla="val 5400000"/>
                              <a:gd name="f3" fmla="val 16200000"/>
                              <a:gd name="f4" fmla="val w"/>
                              <a:gd name="f5" fmla="val h"/>
                              <a:gd name="f6" fmla="val ss"/>
                              <a:gd name="f7" fmla="val 0"/>
                              <a:gd name="f8" fmla="*/ 5419351 1 1725033"/>
                              <a:gd name="f9" fmla="val 45"/>
                              <a:gd name="f10" fmla="val 10800"/>
                              <a:gd name="f11" fmla="val -2147483647"/>
                              <a:gd name="f12" fmla="val 2147483647"/>
                              <a:gd name="f13" fmla="abs f4"/>
                              <a:gd name="f14" fmla="abs f5"/>
                              <a:gd name="f15" fmla="abs f6"/>
                              <a:gd name="f16" fmla="*/ f8 1 180"/>
                              <a:gd name="f17" fmla="pin 0 f0 10800"/>
                              <a:gd name="f18" fmla="+- 0 0 f2"/>
                              <a:gd name="f19" fmla="?: f13 f4 1"/>
                              <a:gd name="f20" fmla="?: f14 f5 1"/>
                              <a:gd name="f21" fmla="?: f15 f6 1"/>
                              <a:gd name="f22" fmla="*/ f9 f16 1"/>
                              <a:gd name="f23" fmla="+- f7 f17 0"/>
                              <a:gd name="f24" fmla="*/ f19 1 21600"/>
                              <a:gd name="f25" fmla="*/ f20 1 21600"/>
                              <a:gd name="f26" fmla="*/ 21600 f19 1"/>
                              <a:gd name="f27" fmla="*/ 21600 f20 1"/>
                              <a:gd name="f28" fmla="+- 0 0 f22"/>
                              <a:gd name="f29" fmla="min f25 f24"/>
                              <a:gd name="f30" fmla="*/ f26 1 f21"/>
                              <a:gd name="f31" fmla="*/ f27 1 f21"/>
                              <a:gd name="f32" fmla="*/ f28 f1 1"/>
                              <a:gd name="f33" fmla="*/ f32 1 f8"/>
                              <a:gd name="f34" fmla="+- f31 0 f17"/>
                              <a:gd name="f35" fmla="+- f30 0 f17"/>
                              <a:gd name="f36" fmla="*/ f17 f29 1"/>
                              <a:gd name="f37" fmla="*/ f7 f29 1"/>
                              <a:gd name="f38" fmla="*/ f23 f29 1"/>
                              <a:gd name="f39" fmla="*/ f31 f29 1"/>
                              <a:gd name="f40" fmla="*/ f30 f29 1"/>
                              <a:gd name="f41" fmla="+- f33 0 f2"/>
                              <a:gd name="f42" fmla="+- f37 0 f38"/>
                              <a:gd name="f43" fmla="+- f38 0 f37"/>
                              <a:gd name="f44" fmla="*/ f34 f29 1"/>
                              <a:gd name="f45" fmla="*/ f35 f29 1"/>
                              <a:gd name="f46" fmla="cos 1 f41"/>
                              <a:gd name="f47" fmla="abs f42"/>
                              <a:gd name="f48" fmla="abs f43"/>
                              <a:gd name="f49" fmla="?: f42 f18 f2"/>
                              <a:gd name="f50" fmla="?: f42 f2 f18"/>
                              <a:gd name="f51" fmla="?: f42 f3 f2"/>
                              <a:gd name="f52" fmla="?: f42 f2 f3"/>
                              <a:gd name="f53" fmla="+- f39 0 f44"/>
                              <a:gd name="f54" fmla="?: f43 f18 f2"/>
                              <a:gd name="f55" fmla="?: f43 f2 f18"/>
                              <a:gd name="f56" fmla="+- f40 0 f45"/>
                              <a:gd name="f57" fmla="+- f44 0 f39"/>
                              <a:gd name="f58" fmla="+- f45 0 f40"/>
                              <a:gd name="f59" fmla="?: f42 0 f1"/>
                              <a:gd name="f60" fmla="?: f42 f1 0"/>
                              <a:gd name="f61" fmla="+- 0 0 f46"/>
                              <a:gd name="f62" fmla="?: f42 f52 f51"/>
                              <a:gd name="f63" fmla="?: f42 f51 f52"/>
                              <a:gd name="f64" fmla="?: f43 f50 f49"/>
                              <a:gd name="f65" fmla="abs f53"/>
                              <a:gd name="f66" fmla="?: f53 0 f1"/>
                              <a:gd name="f67" fmla="?: f53 f1 0"/>
                              <a:gd name="f68" fmla="?: f53 f54 f55"/>
                              <a:gd name="f69" fmla="abs f56"/>
                              <a:gd name="f70" fmla="abs f57"/>
                              <a:gd name="f71" fmla="?: f56 f18 f2"/>
                              <a:gd name="f72" fmla="?: f56 f2 f18"/>
                              <a:gd name="f73" fmla="?: f56 f3 f2"/>
                              <a:gd name="f74" fmla="?: f56 f2 f3"/>
                              <a:gd name="f75" fmla="abs f58"/>
                              <a:gd name="f76" fmla="?: f58 f18 f2"/>
                              <a:gd name="f77" fmla="?: f58 f2 f18"/>
                              <a:gd name="f78" fmla="?: f58 f60 f59"/>
                              <a:gd name="f79" fmla="?: f58 f59 f60"/>
                              <a:gd name="f80" fmla="*/ f17 f61 1"/>
                              <a:gd name="f81" fmla="?: f43 f63 f62"/>
                              <a:gd name="f82" fmla="?: f43 f67 f66"/>
                              <a:gd name="f83" fmla="?: f43 f66 f67"/>
                              <a:gd name="f84" fmla="?: f56 f74 f73"/>
                              <a:gd name="f85" fmla="?: f56 f73 f74"/>
                              <a:gd name="f86" fmla="?: f57 f72 f71"/>
                              <a:gd name="f87" fmla="?: f42 f78 f79"/>
                              <a:gd name="f88" fmla="?: f42 f76 f77"/>
                              <a:gd name="f89" fmla="*/ f80 3163 1"/>
                              <a:gd name="f90" fmla="?: f53 f82 f83"/>
                              <a:gd name="f91" fmla="?: f57 f85 f84"/>
                              <a:gd name="f92" fmla="*/ f89 1 7636"/>
                              <a:gd name="f93" fmla="+- f7 f92 0"/>
                              <a:gd name="f94" fmla="+- f30 0 f92"/>
                              <a:gd name="f95" fmla="+- f31 0 f92"/>
                              <a:gd name="f96" fmla="*/ f93 f29 1"/>
                              <a:gd name="f97" fmla="*/ f94 f29 1"/>
                              <a:gd name="f98" fmla="*/ f95 f29 1"/>
                            </a:gdLst>
                            <a:ahLst>
                              <a:ahXY gdRefX="f0" minX="f7" maxX="f10">
                                <a:pos x="f36" y="f37"/>
                              </a:ahXY>
                            </a:ahLst>
                            <a:cxnLst>
                              <a:cxn ang="3cd4">
                                <a:pos x="hc" y="t"/>
                              </a:cxn>
                              <a:cxn ang="0">
                                <a:pos x="r" y="vc"/>
                              </a:cxn>
                              <a:cxn ang="cd4">
                                <a:pos x="hc" y="b"/>
                              </a:cxn>
                              <a:cxn ang="cd2">
                                <a:pos x="l" y="vc"/>
                              </a:cxn>
                            </a:cxnLst>
                            <a:rect l="f96" t="f96" r="f97" b="f98"/>
                            <a:pathLst>
                              <a:path>
                                <a:moveTo>
                                  <a:pt x="f38" y="f37"/>
                                </a:moveTo>
                                <a:arcTo wR="f47" hR="f48" stAng="f81" swAng="f64"/>
                                <a:lnTo>
                                  <a:pt x="f37" y="f44"/>
                                </a:lnTo>
                                <a:arcTo wR="f48" hR="f65" stAng="f90" swAng="f68"/>
                                <a:lnTo>
                                  <a:pt x="f45" y="f39"/>
                                </a:lnTo>
                                <a:arcTo wR="f69" hR="f70" stAng="f91" swAng="f86"/>
                                <a:lnTo>
                                  <a:pt x="f40" y="f38"/>
                                </a:lnTo>
                                <a:arcTo wR="f75" hR="f47" stAng="f87" swAng="f88"/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  <a:prstDash val="solid"/>
                          </a:ln>
                        </p:spPr>
                        <p:txBody>
                          <a:bodyPr vert="horz" wrap="square" lIns="90000" tIns="46800" rIns="90000" bIns="46800" anchor="t" anchorCtr="0" compatLnSpc="0">
                            <a:spAutoFit/>
                          </a:bodyPr>
                          <a:lstStyle/>
                          <a:p>
                            <a:pPr marL="0" marR="0" lvl="0" indent="0" algn="l" rtl="0" hangingPunct="1">
                              <a:lnSpc>
                                <a:spcPct val="18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  <a:tabLst>
                                <a:tab pos="0" algn="l"/>
                                <a:tab pos="448919" algn="l"/>
                                <a:tab pos="898199" algn="l"/>
                                <a:tab pos="1347480" algn="l"/>
                                <a:tab pos="1796760" algn="l"/>
                                <a:tab pos="2246040" algn="l"/>
                                <a:tab pos="2695320" algn="l"/>
                                <a:tab pos="3144600" algn="l"/>
                                <a:tab pos="3593880" algn="l"/>
                                <a:tab pos="4043159" algn="l"/>
                                <a:tab pos="4492440" algn="l"/>
                                <a:tab pos="4941719" algn="l"/>
                                <a:tab pos="5391000" algn="l"/>
                                <a:tab pos="5840280" algn="l"/>
                                <a:tab pos="6289560" algn="l"/>
                                <a:tab pos="6738840" algn="l"/>
                                <a:tab pos="7188120" algn="l"/>
                                <a:tab pos="7637400" algn="l"/>
                                <a:tab pos="8086679" algn="l"/>
                                <a:tab pos="8535960" algn="l"/>
                                <a:tab pos="8985240" algn="l"/>
                              </a:tabLst>
                            </a:pPr>
                            <a:r>
                              <a:rPr lang="en-GB" sz="2400" b="0" i="0" u="none" strike="noStrike" baseline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latin typeface="Times New Roman" pitchFamily="18"/>
                                <a:ea typeface="Lucida Sans" pitchFamily="2"/>
                                <a:cs typeface="Lucida Sans" pitchFamily="2"/>
                              </a:rPr>
                              <a:t>atmosphère libre</a:t>
                            </a:r>
                          </a:p>
                        </p:txBody>
                      </p:sp>
                    </p:grpSp>
                  </p:grpSp>
                </p:grpSp>
              </p:grpSp>
            </p:grpSp>
          </p:grpSp>
        </p:grpSp>
      </p:grpSp>
      <p:sp>
        <p:nvSpPr>
          <p:cNvPr id="111" name="Connecteur droit 110"/>
          <p:cNvSpPr/>
          <p:nvPr/>
        </p:nvSpPr>
        <p:spPr>
          <a:xfrm flipV="1">
            <a:off x="1479599" y="801360"/>
            <a:ext cx="458640" cy="65412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necteur droit 1"/>
          <p:cNvSpPr/>
          <p:nvPr/>
        </p:nvSpPr>
        <p:spPr>
          <a:xfrm>
            <a:off x="671400" y="7250040"/>
            <a:ext cx="5310360" cy="180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" name="Forme libre 2"/>
          <p:cNvSpPr/>
          <p:nvPr/>
        </p:nvSpPr>
        <p:spPr>
          <a:xfrm>
            <a:off x="966960" y="1446119"/>
            <a:ext cx="5311440" cy="5294520"/>
          </a:xfrm>
          <a:custGeom>
            <a:avLst/>
            <a:gdLst>
              <a:gd name="f0" fmla="val 0"/>
              <a:gd name="f1" fmla="val 722"/>
              <a:gd name="f2" fmla="val 12658"/>
              <a:gd name="f3" fmla="val 794"/>
              <a:gd name="f4" fmla="val 12122"/>
              <a:gd name="f5" fmla="val 1039"/>
              <a:gd name="f6" fmla="val 11670"/>
              <a:gd name="f7" fmla="val 1263"/>
              <a:gd name="f8" fmla="val 11235"/>
              <a:gd name="f9" fmla="val 1474"/>
              <a:gd name="f10" fmla="val 10822"/>
              <a:gd name="f11" fmla="val 1467"/>
              <a:gd name="f12" fmla="val 10399"/>
              <a:gd name="f13" fmla="val 1454"/>
              <a:gd name="f14" fmla="val 9898"/>
              <a:gd name="f15" fmla="val 1439"/>
              <a:gd name="f16" fmla="val 9338"/>
              <a:gd name="f17" fmla="val 1445"/>
              <a:gd name="f18" fmla="val 8947"/>
              <a:gd name="f19" fmla="val 1166"/>
              <a:gd name="f20" fmla="val 8434"/>
              <a:gd name="f21" fmla="val 898"/>
              <a:gd name="f22" fmla="val 7940"/>
              <a:gd name="f23" fmla="val 1083"/>
              <a:gd name="f24" fmla="val 7254"/>
              <a:gd name="f25" fmla="val 1071"/>
              <a:gd name="f26" fmla="val 6666"/>
              <a:gd name="f27" fmla="val 1061"/>
              <a:gd name="f28" fmla="val 6165"/>
              <a:gd name="f29" fmla="val 1194"/>
              <a:gd name="f30" fmla="val 5629"/>
              <a:gd name="f31" fmla="val 5158"/>
              <a:gd name="f32" fmla="val 933"/>
              <a:gd name="f33" fmla="val 4629"/>
              <a:gd name="f34" fmla="val 707"/>
              <a:gd name="f35" fmla="val 4168"/>
              <a:gd name="f36" fmla="val 434"/>
              <a:gd name="f37" fmla="val 3735"/>
              <a:gd name="f38" fmla="val 221"/>
              <a:gd name="f39" fmla="val 3396"/>
              <a:gd name="f40" fmla="val 2827"/>
              <a:gd name="f41" fmla="val 243"/>
              <a:gd name="f42" fmla="val 2398"/>
              <a:gd name="f43" fmla="val 559"/>
              <a:gd name="f44" fmla="val 1844"/>
              <a:gd name="f45" fmla="val 952"/>
              <a:gd name="f46" fmla="val 1400"/>
              <a:gd name="f47" fmla="val 1358"/>
              <a:gd name="f48" fmla="val 934"/>
              <a:gd name="f49" fmla="val 1725"/>
              <a:gd name="f50" fmla="val 515"/>
              <a:gd name="f51" fmla="val 2076"/>
              <a:gd name="f52" fmla="val 818"/>
              <a:gd name="f53" fmla="val 2443"/>
              <a:gd name="f54" fmla="val 545"/>
              <a:gd name="f55" fmla="val 2775"/>
              <a:gd name="f56" fmla="val 296"/>
              <a:gd name="f57" fmla="val 3186"/>
              <a:gd name="f58" fmla="val 303"/>
              <a:gd name="f59" fmla="val 3557"/>
              <a:gd name="f60" fmla="val 373"/>
              <a:gd name="f61" fmla="val 3912"/>
              <a:gd name="f62" fmla="val 438"/>
              <a:gd name="f63" fmla="val 4233"/>
              <a:gd name="f64" fmla="val 463"/>
              <a:gd name="f65" fmla="val 4609"/>
              <a:gd name="f66" fmla="val 4983"/>
              <a:gd name="f67" fmla="val 627"/>
              <a:gd name="f68" fmla="val 5316"/>
              <a:gd name="f69" fmla="val 749"/>
              <a:gd name="f70" fmla="val 5692"/>
              <a:gd name="f71" fmla="val 675"/>
              <a:gd name="f72" fmla="val 6062"/>
              <a:gd name="f73" fmla="val 603"/>
              <a:gd name="f74" fmla="val 6366"/>
              <a:gd name="f75" fmla="val 6776"/>
              <a:gd name="f76" fmla="val 7215"/>
              <a:gd name="f77" fmla="val 456"/>
              <a:gd name="f78" fmla="val 7668"/>
              <a:gd name="f79" fmla="val 8114"/>
              <a:gd name="f80" fmla="val 8559"/>
              <a:gd name="f81" fmla="val 9043"/>
              <a:gd name="f82" fmla="val 131"/>
              <a:gd name="f83" fmla="val 9452"/>
              <a:gd name="f84" fmla="val 9962"/>
              <a:gd name="f85" fmla="val 673"/>
              <a:gd name="f86" fmla="val 10357"/>
              <a:gd name="f87" fmla="val 594"/>
              <a:gd name="f88" fmla="val 10854"/>
              <a:gd name="f89" fmla="val 761"/>
              <a:gd name="f90" fmla="val 11256"/>
              <a:gd name="f91" fmla="val 897"/>
              <a:gd name="f92" fmla="val 11714"/>
              <a:gd name="f93" fmla="val 12097"/>
              <a:gd name="f94" fmla="val 632"/>
              <a:gd name="f95" fmla="val 12441"/>
              <a:gd name="f96" fmla="val 393"/>
              <a:gd name="f97" fmla="val 12772"/>
              <a:gd name="f98" fmla="val 612"/>
              <a:gd name="f99" fmla="val 13117"/>
              <a:gd name="f100" fmla="val 329"/>
              <a:gd name="f101" fmla="val 13516"/>
              <a:gd name="f102" fmla="val 13714"/>
              <a:gd name="f103" fmla="val 863"/>
              <a:gd name="f104" fmla="val 14167"/>
              <a:gd name="f105" fmla="val 14754"/>
              <a:gd name="f106" fmla="val 431"/>
              <a:gd name="f107" fmla="val 14464"/>
              <a:gd name="f108" fmla="val 1434"/>
              <a:gd name="f109" fmla="val 14327"/>
              <a:gd name="f110" fmla="val 1795"/>
              <a:gd name="f111" fmla="val 14133"/>
              <a:gd name="f112" fmla="val 2303"/>
              <a:gd name="f113" fmla="val 13895"/>
              <a:gd name="f114" fmla="val 2744"/>
              <a:gd name="f115" fmla="val 13531"/>
              <a:gd name="f116" fmla="val 3046"/>
              <a:gd name="f117" fmla="val 13139"/>
              <a:gd name="f118" fmla="val 3371"/>
              <a:gd name="f119" fmla="val 12788"/>
              <a:gd name="f120" fmla="val 3731"/>
              <a:gd name="f121" fmla="val 12447"/>
              <a:gd name="f122" fmla="val 4166"/>
              <a:gd name="f123" fmla="val 12089"/>
              <a:gd name="f124" fmla="val 4626"/>
              <a:gd name="f125" fmla="val 11636"/>
              <a:gd name="f126" fmla="val 4909"/>
              <a:gd name="f127" fmla="val 11236"/>
              <a:gd name="f128" fmla="val 5331"/>
              <a:gd name="f129" fmla="val 10946"/>
              <a:gd name="f130" fmla="val 5638"/>
              <a:gd name="f131" fmla="val 10586"/>
              <a:gd name="f132" fmla="val 5940"/>
              <a:gd name="f133" fmla="val 10567"/>
              <a:gd name="f134" fmla="val 6451"/>
              <a:gd name="f135" fmla="val 10551"/>
              <a:gd name="f136" fmla="val 6908"/>
              <a:gd name="f137" fmla="val 10533"/>
              <a:gd name="f138" fmla="val 7373"/>
              <a:gd name="f139" fmla="val 7829"/>
              <a:gd name="f140" fmla="val 10606"/>
              <a:gd name="f141" fmla="val 8335"/>
              <a:gd name="f142" fmla="val 10455"/>
              <a:gd name="f143" fmla="val 8814"/>
              <a:gd name="f144" fmla="val 9295"/>
              <a:gd name="f145" fmla="val 11154"/>
              <a:gd name="f146" fmla="val 9658"/>
              <a:gd name="f147" fmla="val 11218"/>
              <a:gd name="f148" fmla="val 10304"/>
              <a:gd name="f149" fmla="val 11554"/>
              <a:gd name="f150" fmla="val 10632"/>
              <a:gd name="f151" fmla="val 11926"/>
              <a:gd name="f152" fmla="val 10995"/>
              <a:gd name="f153" fmla="val 11965"/>
              <a:gd name="f154" fmla="val 11840"/>
              <a:gd name="f155" fmla="val 11522"/>
              <a:gd name="f156" fmla="val 12183"/>
              <a:gd name="f157" fmla="val 11086"/>
              <a:gd name="f158" fmla="val 12520"/>
              <a:gd name="f159" fmla="val 11561"/>
              <a:gd name="f160" fmla="val 13118"/>
              <a:gd name="f161" fmla="val 11045"/>
              <a:gd name="f162" fmla="val 13520"/>
              <a:gd name="f163" fmla="val 10693"/>
              <a:gd name="f164" fmla="val 13793"/>
              <a:gd name="f165" fmla="val 10444"/>
              <a:gd name="f166" fmla="val 14556"/>
              <a:gd name="f167" fmla="val 9897"/>
              <a:gd name="f168" fmla="val 14209"/>
              <a:gd name="f169" fmla="val 9589"/>
              <a:gd name="f170" fmla="val 14012"/>
              <a:gd name="f171" fmla="val 9214"/>
              <a:gd name="f172" fmla="val 14265"/>
              <a:gd name="f173" fmla="val 8878"/>
              <a:gd name="f174" fmla="val 14080"/>
              <a:gd name="f175" fmla="val 8544"/>
              <a:gd name="f176" fmla="val 8254"/>
              <a:gd name="f177" fmla="val 14288"/>
              <a:gd name="f178" fmla="val 7890"/>
              <a:gd name="f179" fmla="val 7528"/>
              <a:gd name="f180" fmla="val 14129"/>
              <a:gd name="f181" fmla="val 7145"/>
              <a:gd name="f182" fmla="val 14197"/>
              <a:gd name="f183" fmla="val 6264"/>
              <a:gd name="f184" fmla="val 14226"/>
              <a:gd name="f185" fmla="val 5769"/>
              <a:gd name="f186" fmla="val 14350"/>
              <a:gd name="f187" fmla="val 5246"/>
              <a:gd name="f188" fmla="val 14338"/>
              <a:gd name="f189" fmla="val 4811"/>
              <a:gd name="f190" fmla="val 14329"/>
              <a:gd name="f191" fmla="val 4417"/>
              <a:gd name="f192" fmla="val 14164"/>
              <a:gd name="f193" fmla="val 4003"/>
              <a:gd name="f194" fmla="val 3538"/>
              <a:gd name="f195" fmla="val 14260"/>
              <a:gd name="f196" fmla="val 3089"/>
              <a:gd name="f197" fmla="val 14473"/>
              <a:gd name="f198" fmla="val 2632"/>
              <a:gd name="f199" fmla="val 14597"/>
              <a:gd name="f200" fmla="val 2234"/>
              <a:gd name="f201" fmla="val 14706"/>
              <a:gd name="f202" fmla="val 1841"/>
              <a:gd name="f203" fmla="val 14448"/>
              <a:gd name="f204" fmla="val 1518"/>
              <a:gd name="f205" fmla="val 14123"/>
              <a:gd name="f206" fmla="val 1208"/>
              <a:gd name="f207" fmla="val 13815"/>
              <a:gd name="f208" fmla="val 680"/>
              <a:gd name="f209" fmla="val 13891"/>
              <a:gd name="f210" fmla="val 563"/>
              <a:gd name="f211" fmla="val 13260"/>
              <a:gd name="f212" fmla="val 688"/>
              <a:gd name="f213" fmla="val 12701"/>
              <a:gd name="f214" fmla="val 848"/>
              <a:gd name="f215" fmla="val 12399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14755" h="14707">
                <a:moveTo>
                  <a:pt x="f1" y="f2"/>
                </a:moveTo>
                <a:cubicBezTo>
                  <a:pt x="f3" y="f4"/>
                  <a:pt x="f5" y="f6"/>
                  <a:pt x="f7" y="f8"/>
                </a:cubicBezTo>
                <a:cubicBezTo>
                  <a:pt x="f9" y="f10"/>
                  <a:pt x="f11" y="f12"/>
                  <a:pt x="f13" y="f14"/>
                </a:cubicBezTo>
                <a:cubicBezTo>
                  <a:pt x="f15" y="f16"/>
                  <a:pt x="f17" y="f18"/>
                  <a:pt x="f19" y="f20"/>
                </a:cubicBezTo>
                <a:cubicBezTo>
                  <a:pt x="f21" y="f22"/>
                  <a:pt x="f23" y="f24"/>
                  <a:pt x="f25" y="f26"/>
                </a:cubicBezTo>
                <a:cubicBezTo>
                  <a:pt x="f27" y="f28"/>
                  <a:pt x="f29" y="f30"/>
                  <a:pt x="f25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0" y="f40"/>
                  <a:pt x="f41" y="f42"/>
                </a:cubicBezTo>
                <a:cubicBezTo>
                  <a:pt x="f43" y="f44"/>
                  <a:pt x="f45" y="f46"/>
                  <a:pt x="f47" y="f48"/>
                </a:cubicBezTo>
                <a:cubicBezTo>
                  <a:pt x="f49" y="f50"/>
                  <a:pt x="f51" y="f52"/>
                  <a:pt x="f53" y="f54"/>
                </a:cubicBezTo>
                <a:cubicBezTo>
                  <a:pt x="f55" y="f56"/>
                  <a:pt x="f57" y="f58"/>
                  <a:pt x="f59" y="f60"/>
                </a:cubicBezTo>
                <a:cubicBezTo>
                  <a:pt x="f61" y="f62"/>
                  <a:pt x="f63" y="f64"/>
                  <a:pt x="f65" y="f54"/>
                </a:cubicBezTo>
                <a:cubicBezTo>
                  <a:pt x="f66" y="f67"/>
                  <a:pt x="f68" y="f69"/>
                  <a:pt x="f70" y="f71"/>
                </a:cubicBezTo>
                <a:cubicBezTo>
                  <a:pt x="f72" y="f73"/>
                  <a:pt x="f74" y="f56"/>
                  <a:pt x="f75" y="f60"/>
                </a:cubicBezTo>
                <a:cubicBezTo>
                  <a:pt x="f76" y="f77"/>
                  <a:pt x="f78" y="f60"/>
                  <a:pt x="f79" y="f60"/>
                </a:cubicBezTo>
                <a:cubicBezTo>
                  <a:pt x="f80" y="f60"/>
                  <a:pt x="f81" y="f82"/>
                  <a:pt x="f83" y="f60"/>
                </a:cubicBezTo>
                <a:cubicBezTo>
                  <a:pt x="f84" y="f85"/>
                  <a:pt x="f86" y="f87"/>
                  <a:pt x="f88" y="f89"/>
                </a:cubicBezTo>
                <a:cubicBezTo>
                  <a:pt x="f90" y="f91"/>
                  <a:pt x="f92" y="f91"/>
                  <a:pt x="f93" y="f94"/>
                </a:cubicBezTo>
                <a:cubicBezTo>
                  <a:pt x="f95" y="f96"/>
                  <a:pt x="f97" y="f98"/>
                  <a:pt x="f99" y="f100"/>
                </a:cubicBezTo>
                <a:cubicBezTo>
                  <a:pt x="f101" y="f0"/>
                  <a:pt x="f102" y="f103"/>
                  <a:pt x="f104" y="f71"/>
                </a:cubicBezTo>
                <a:cubicBezTo>
                  <a:pt x="f105" y="f106"/>
                  <a:pt x="f107" y="f108"/>
                  <a:pt x="f109" y="f110"/>
                </a:cubicBezTo>
                <a:cubicBezTo>
                  <a:pt x="f111" y="f112"/>
                  <a:pt x="f113" y="f114"/>
                  <a:pt x="f115" y="f116"/>
                </a:cubicBezTo>
                <a:cubicBezTo>
                  <a:pt x="f117" y="f118"/>
                  <a:pt x="f119" y="f120"/>
                  <a:pt x="f121" y="f122"/>
                </a:cubicBezTo>
                <a:cubicBezTo>
                  <a:pt x="f123" y="f124"/>
                  <a:pt x="f125" y="f126"/>
                  <a:pt x="f127" y="f128"/>
                </a:cubicBezTo>
                <a:cubicBezTo>
                  <a:pt x="f129" y="f130"/>
                  <a:pt x="f131" y="f132"/>
                  <a:pt x="f133" y="f134"/>
                </a:cubicBezTo>
                <a:cubicBezTo>
                  <a:pt x="f135" y="f136"/>
                  <a:pt x="f137" y="f138"/>
                  <a:pt x="f133" y="f139"/>
                </a:cubicBezTo>
                <a:cubicBezTo>
                  <a:pt x="f140" y="f141"/>
                  <a:pt x="f142" y="f143"/>
                  <a:pt x="f88" y="f144"/>
                </a:cubicBezTo>
                <a:cubicBezTo>
                  <a:pt x="f145" y="f146"/>
                  <a:pt x="f147" y="f148"/>
                  <a:pt x="f149" y="f150"/>
                </a:cubicBezTo>
                <a:cubicBezTo>
                  <a:pt x="f151" y="f152"/>
                  <a:pt x="f153" y="f154"/>
                  <a:pt x="f155" y="f156"/>
                </a:cubicBezTo>
                <a:cubicBezTo>
                  <a:pt x="f157" y="f158"/>
                  <a:pt x="f159" y="f160"/>
                  <a:pt x="f161" y="f162"/>
                </a:cubicBezTo>
                <a:cubicBezTo>
                  <a:pt x="f163" y="f164"/>
                  <a:pt x="f165" y="f166"/>
                  <a:pt x="f167" y="f168"/>
                </a:cubicBezTo>
                <a:cubicBezTo>
                  <a:pt x="f169" y="f170"/>
                  <a:pt x="f171" y="f172"/>
                  <a:pt x="f173" y="f174"/>
                </a:cubicBezTo>
                <a:cubicBezTo>
                  <a:pt x="f175" y="f113"/>
                  <a:pt x="f176" y="f177"/>
                  <a:pt x="f178" y="f168"/>
                </a:cubicBezTo>
                <a:cubicBezTo>
                  <a:pt x="f179" y="f180"/>
                  <a:pt x="f181" y="f182"/>
                  <a:pt x="f75" y="f168"/>
                </a:cubicBezTo>
                <a:cubicBezTo>
                  <a:pt x="f183" y="f184"/>
                  <a:pt x="f185" y="f186"/>
                  <a:pt x="f187" y="f188"/>
                </a:cubicBezTo>
                <a:cubicBezTo>
                  <a:pt x="f189" y="f190"/>
                  <a:pt x="f191" y="f192"/>
                  <a:pt x="f193" y="f168"/>
                </a:cubicBezTo>
                <a:cubicBezTo>
                  <a:pt x="f194" y="f195"/>
                  <a:pt x="f196" y="f197"/>
                  <a:pt x="f198" y="f199"/>
                </a:cubicBezTo>
                <a:cubicBezTo>
                  <a:pt x="f200" y="f201"/>
                  <a:pt x="f202" y="f203"/>
                  <a:pt x="f204" y="f205"/>
                </a:cubicBezTo>
                <a:cubicBezTo>
                  <a:pt x="f206" y="f207"/>
                  <a:pt x="f208" y="f209"/>
                  <a:pt x="f210" y="f211"/>
                </a:cubicBezTo>
                <a:lnTo>
                  <a:pt x="f212" y="f213"/>
                </a:lnTo>
                <a:lnTo>
                  <a:pt x="f214" y="f215"/>
                </a:lnTo>
              </a:path>
            </a:pathLst>
          </a:custGeom>
          <a:noFill/>
          <a:ln w="36000">
            <a:solidFill>
              <a:srgbClr val="000000"/>
            </a:solidFill>
            <a:prstDash val="solid"/>
            <a:round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" name="Forme libre 3"/>
          <p:cNvSpPr/>
          <p:nvPr/>
        </p:nvSpPr>
        <p:spPr>
          <a:xfrm>
            <a:off x="2370240" y="2797200"/>
            <a:ext cx="2501640" cy="2886120"/>
          </a:xfrm>
          <a:custGeom>
            <a:avLst/>
            <a:gdLst>
              <a:gd name="f0" fmla="val 0"/>
              <a:gd name="f1" fmla="val 108"/>
              <a:gd name="f2" fmla="val 591"/>
              <a:gd name="f3" fmla="val 465"/>
              <a:gd name="f4" fmla="val 1010"/>
              <a:gd name="f5" fmla="val 700"/>
              <a:gd name="f6" fmla="val 1508"/>
              <a:gd name="f7" fmla="val 953"/>
              <a:gd name="f8" fmla="val 2038"/>
              <a:gd name="f9" fmla="val 1380"/>
              <a:gd name="f10" fmla="val 2345"/>
              <a:gd name="f11" fmla="val 1657"/>
              <a:gd name="f12" fmla="val 2843"/>
              <a:gd name="f13" fmla="val 1943"/>
              <a:gd name="f14" fmla="val 3354"/>
              <a:gd name="f15" fmla="val 2257"/>
              <a:gd name="f16" fmla="val 3839"/>
              <a:gd name="f17" fmla="val 2614"/>
              <a:gd name="f18" fmla="val 4266"/>
              <a:gd name="f19" fmla="val 2921"/>
              <a:gd name="f20" fmla="val 4632"/>
              <a:gd name="f21" fmla="val 3156"/>
              <a:gd name="f22" fmla="val 5102"/>
              <a:gd name="f23" fmla="val 3570"/>
              <a:gd name="f24" fmla="val 5344"/>
              <a:gd name="f25" fmla="val 4023"/>
              <a:gd name="f26" fmla="val 5610"/>
              <a:gd name="f27" fmla="val 4210"/>
              <a:gd name="f28" fmla="val 6403"/>
              <a:gd name="f29" fmla="val 4719"/>
              <a:gd name="f30" fmla="val 6593"/>
              <a:gd name="f31" fmla="val 5152"/>
              <a:gd name="f32" fmla="val 6755"/>
              <a:gd name="f33" fmla="val 5469"/>
              <a:gd name="f34" fmla="val 7203"/>
              <a:gd name="f35" fmla="val 5928"/>
              <a:gd name="f36" fmla="val 7326"/>
              <a:gd name="f37" fmla="val 6301"/>
              <a:gd name="f38" fmla="val 7426"/>
              <a:gd name="f39" fmla="val 6706"/>
              <a:gd name="f40" fmla="val 7554"/>
              <a:gd name="f41" fmla="val 6948"/>
              <a:gd name="f42" fmla="val 801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6949" h="8018">
                <a:moveTo>
                  <a:pt x="f0" y="f0"/>
                </a:moveTo>
                <a:cubicBezTo>
                  <a:pt x="f1" y="f2"/>
                  <a:pt x="f3" y="f4"/>
                  <a:pt x="f5" y="f6"/>
                </a:cubicBezTo>
                <a:cubicBezTo>
                  <a:pt x="f7" y="f8"/>
                  <a:pt x="f9" y="f10"/>
                  <a:pt x="f11" y="f12"/>
                </a:cubicBezTo>
                <a:cubicBezTo>
                  <a:pt x="f13" y="f14"/>
                  <a:pt x="f15" y="f16"/>
                  <a:pt x="f17" y="f18"/>
                </a:cubicBezTo>
                <a:cubicBezTo>
                  <a:pt x="f19" y="f20"/>
                  <a:pt x="f21" y="f22"/>
                  <a:pt x="f23" y="f24"/>
                </a:cubicBezTo>
                <a:cubicBezTo>
                  <a:pt x="f25" y="f26"/>
                  <a:pt x="f27" y="f28"/>
                  <a:pt x="f29" y="f30"/>
                </a:cubicBezTo>
                <a:cubicBezTo>
                  <a:pt x="f31" y="f32"/>
                  <a:pt x="f33" y="f34"/>
                  <a:pt x="f35" y="f36"/>
                </a:cubicBezTo>
                <a:cubicBezTo>
                  <a:pt x="f37" y="f38"/>
                  <a:pt x="f39" y="f40"/>
                  <a:pt x="f41" y="f42"/>
                </a:cubicBezTo>
                <a:lnTo>
                  <a:pt x="f41" y="f42"/>
                </a:lnTo>
              </a:path>
            </a:pathLst>
          </a:custGeom>
          <a:noFill/>
          <a:ln w="18000">
            <a:solidFill>
              <a:srgbClr val="000000"/>
            </a:solidFill>
            <a:custDash>
              <a:ds d="100000" sp="100000"/>
            </a:custDash>
            <a:round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2967119" y="2752560"/>
            <a:ext cx="2747880" cy="924120"/>
          </a:xfrm>
          <a:custGeom>
            <a:avLst/>
            <a:gdLst>
              <a:gd name="f0" fmla="val 0"/>
              <a:gd name="f1" fmla="val 2556"/>
              <a:gd name="f2" fmla="val 188"/>
              <a:gd name="f3" fmla="val 2567"/>
              <a:gd name="f4" fmla="val 250"/>
              <a:gd name="f5" fmla="val 2441"/>
              <a:gd name="f6" fmla="val 382"/>
              <a:gd name="f7" fmla="val 2389"/>
              <a:gd name="f8" fmla="val 514"/>
              <a:gd name="f9" fmla="val 2337"/>
              <a:gd name="f10" fmla="val 662"/>
              <a:gd name="f11" fmla="val 2296"/>
              <a:gd name="f12" fmla="val 791"/>
              <a:gd name="f13" fmla="val 2237"/>
              <a:gd name="f14" fmla="val 995"/>
              <a:gd name="f15" fmla="val 2143"/>
              <a:gd name="f16" fmla="val 1188"/>
              <a:gd name="f17" fmla="val 2043"/>
              <a:gd name="f18" fmla="val 1415"/>
              <a:gd name="f19" fmla="val 1971"/>
              <a:gd name="f20" fmla="val 1786"/>
              <a:gd name="f21" fmla="val 1856"/>
              <a:gd name="f22" fmla="val 2031"/>
              <a:gd name="f23" fmla="val 1664"/>
              <a:gd name="f24" fmla="val 2399"/>
              <a:gd name="f25" fmla="val 1541"/>
              <a:gd name="f26" fmla="val 2803"/>
              <a:gd name="f27" fmla="val 1404"/>
              <a:gd name="f28" fmla="val 3166"/>
              <a:gd name="f29" fmla="val 1233"/>
              <a:gd name="f30" fmla="val 3577"/>
              <a:gd name="f31" fmla="val 1107"/>
              <a:gd name="f32" fmla="val 3922"/>
              <a:gd name="f33" fmla="val 1004"/>
              <a:gd name="f34" fmla="val 4253"/>
              <a:gd name="f35" fmla="val 880"/>
              <a:gd name="f36" fmla="val 4611"/>
              <a:gd name="f37" fmla="val 788"/>
              <a:gd name="f38" fmla="val 4978"/>
              <a:gd name="f39" fmla="val 693"/>
              <a:gd name="f40" fmla="val 5276"/>
              <a:gd name="f41" fmla="val 531"/>
              <a:gd name="f42" fmla="val 5667"/>
              <a:gd name="f43" fmla="val 453"/>
              <a:gd name="f44" fmla="val 6068"/>
              <a:gd name="f45" fmla="val 373"/>
              <a:gd name="f46" fmla="val 6442"/>
              <a:gd name="f47" fmla="val 262"/>
              <a:gd name="f48" fmla="val 6841"/>
              <a:gd name="f49" fmla="val 174"/>
              <a:gd name="f50" fmla="val 7633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7634" h="2568">
                <a:moveTo>
                  <a:pt x="f0" y="f1"/>
                </a:moveTo>
                <a:cubicBezTo>
                  <a:pt x="f2" y="f3"/>
                  <a:pt x="f4" y="f5"/>
                  <a:pt x="f6" y="f7"/>
                </a:cubicBezTo>
                <a:cubicBezTo>
                  <a:pt x="f8" y="f9"/>
                  <a:pt x="f10" y="f11"/>
                  <a:pt x="f12" y="f13"/>
                </a:cubicBezTo>
                <a:cubicBezTo>
                  <a:pt x="f14" y="f15"/>
                  <a:pt x="f16" y="f17"/>
                  <a:pt x="f18" y="f19"/>
                </a:cubicBezTo>
                <a:cubicBezTo>
                  <a:pt x="f20" y="f21"/>
                  <a:pt x="f22" y="f23"/>
                  <a:pt x="f24" y="f25"/>
                </a:cubicBezTo>
                <a:cubicBezTo>
                  <a:pt x="f26" y="f27"/>
                  <a:pt x="f28" y="f29"/>
                  <a:pt x="f30" y="f31"/>
                </a:cubicBezTo>
                <a:cubicBezTo>
                  <a:pt x="f32" y="f33"/>
                  <a:pt x="f34" y="f35"/>
                  <a:pt x="f36" y="f37"/>
                </a:cubicBezTo>
                <a:cubicBezTo>
                  <a:pt x="f38" y="f39"/>
                  <a:pt x="f40" y="f41"/>
                  <a:pt x="f42" y="f43"/>
                </a:cubicBezTo>
                <a:cubicBezTo>
                  <a:pt x="f44" y="f45"/>
                  <a:pt x="f46" y="f47"/>
                  <a:pt x="f48" y="f49"/>
                </a:cubicBezTo>
                <a:lnTo>
                  <a:pt x="f50" y="f0"/>
                </a:lnTo>
              </a:path>
            </a:pathLst>
          </a:custGeom>
          <a:noFill/>
          <a:ln w="216000">
            <a:solidFill>
              <a:srgbClr val="C0C0C0"/>
            </a:solidFill>
            <a:prstDash val="solid"/>
            <a:round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6" name="Connecteur droit 5"/>
          <p:cNvSpPr/>
          <p:nvPr/>
        </p:nvSpPr>
        <p:spPr>
          <a:xfrm>
            <a:off x="5654520" y="2735280"/>
            <a:ext cx="1471679" cy="1440"/>
          </a:xfrm>
          <a:prstGeom prst="line">
            <a:avLst/>
          </a:prstGeom>
          <a:noFill/>
          <a:ln w="72000">
            <a:solidFill>
              <a:srgbClr val="C0C0C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2954160" y="3757679"/>
            <a:ext cx="3321359" cy="1217519"/>
          </a:xfrm>
          <a:custGeom>
            <a:avLst/>
            <a:gdLst>
              <a:gd name="f0" fmla="val 0"/>
              <a:gd name="f1" fmla="val 5913"/>
              <a:gd name="f2" fmla="val 3382"/>
              <a:gd name="f3" fmla="val 9225"/>
              <a:gd name="f4" fmla="val 269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9226" h="3383">
                <a:moveTo>
                  <a:pt x="f0" y="f0"/>
                </a:moveTo>
                <a:cubicBezTo>
                  <a:pt x="f1" y="f2"/>
                  <a:pt x="f3" y="f4"/>
                  <a:pt x="f3" y="f4"/>
                </a:cubicBezTo>
              </a:path>
            </a:pathLst>
          </a:custGeom>
          <a:noFill/>
          <a:ln w="72000">
            <a:solidFill>
              <a:srgbClr val="C0C0C0"/>
            </a:solidFill>
            <a:prstDash val="solid"/>
            <a:round/>
            <a:head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8" name="Connecteur droit 7"/>
          <p:cNvSpPr/>
          <p:nvPr/>
        </p:nvSpPr>
        <p:spPr>
          <a:xfrm>
            <a:off x="2901960" y="3800520"/>
            <a:ext cx="333360" cy="87120"/>
          </a:xfrm>
          <a:prstGeom prst="line">
            <a:avLst/>
          </a:prstGeom>
          <a:noFill/>
          <a:ln w="180000">
            <a:solidFill>
              <a:srgbClr val="C0C0C0"/>
            </a:solidFill>
            <a:prstDash val="solid"/>
            <a:miter/>
            <a:head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9" name="Forme libre 8"/>
          <p:cNvSpPr/>
          <p:nvPr/>
        </p:nvSpPr>
        <p:spPr>
          <a:xfrm>
            <a:off x="2733840" y="3649679"/>
            <a:ext cx="426960" cy="304920"/>
          </a:xfrm>
          <a:custGeom>
            <a:avLst/>
            <a:gdLst>
              <a:gd name="f0" fmla="val 360"/>
              <a:gd name="f1" fmla="val 0"/>
              <a:gd name="f2" fmla="val 899"/>
              <a:gd name="f3" fmla="val 47"/>
              <a:gd name="f4" fmla="val 871"/>
              <a:gd name="f5" fmla="val 38"/>
              <a:gd name="f6" fmla="val 843"/>
              <a:gd name="f7" fmla="val 29"/>
              <a:gd name="f8" fmla="val 814"/>
              <a:gd name="f9" fmla="val 22"/>
              <a:gd name="f10" fmla="val 784"/>
              <a:gd name="f11" fmla="val 15"/>
              <a:gd name="f12" fmla="val 754"/>
              <a:gd name="f13" fmla="val 10"/>
              <a:gd name="f14" fmla="val 724"/>
              <a:gd name="f15" fmla="val 7"/>
              <a:gd name="f16" fmla="val 694"/>
              <a:gd name="f17" fmla="val 3"/>
              <a:gd name="f18" fmla="val 663"/>
              <a:gd name="f19" fmla="val 1"/>
              <a:gd name="f20" fmla="val 632"/>
              <a:gd name="f21" fmla="val 602"/>
              <a:gd name="f22" fmla="val 571"/>
              <a:gd name="f23" fmla="val 540"/>
              <a:gd name="f24" fmla="val 510"/>
              <a:gd name="f25" fmla="val 6"/>
              <a:gd name="f26" fmla="val 479"/>
              <a:gd name="f27" fmla="val 450"/>
              <a:gd name="f28" fmla="val 421"/>
              <a:gd name="f29" fmla="val 21"/>
              <a:gd name="f30" fmla="val 390"/>
              <a:gd name="f31" fmla="val 362"/>
              <a:gd name="f32" fmla="val 37"/>
              <a:gd name="f33" fmla="val 334"/>
              <a:gd name="f34" fmla="val 46"/>
              <a:gd name="f35" fmla="val 306"/>
              <a:gd name="f36" fmla="val 55"/>
              <a:gd name="f37" fmla="val 281"/>
              <a:gd name="f38" fmla="val 67"/>
              <a:gd name="f39" fmla="val 256"/>
              <a:gd name="f40" fmla="val 79"/>
              <a:gd name="f41" fmla="val 230"/>
              <a:gd name="f42" fmla="val 92"/>
              <a:gd name="f43" fmla="val 208"/>
              <a:gd name="f44" fmla="val 105"/>
              <a:gd name="f45" fmla="val 185"/>
              <a:gd name="f46" fmla="val 119"/>
              <a:gd name="f47" fmla="val 164"/>
              <a:gd name="f48" fmla="val 135"/>
              <a:gd name="f49" fmla="val 143"/>
              <a:gd name="f50" fmla="val 150"/>
              <a:gd name="f51" fmla="val 124"/>
              <a:gd name="f52" fmla="val 167"/>
              <a:gd name="f53" fmla="val 106"/>
              <a:gd name="f54" fmla="val 184"/>
              <a:gd name="f55" fmla="val 90"/>
              <a:gd name="f56" fmla="val 201"/>
              <a:gd name="f57" fmla="val 74"/>
              <a:gd name="f58" fmla="val 220"/>
              <a:gd name="f59" fmla="val 60"/>
              <a:gd name="f60" fmla="val 238"/>
              <a:gd name="f61" fmla="val 258"/>
              <a:gd name="f62" fmla="val 35"/>
              <a:gd name="f63" fmla="val 278"/>
              <a:gd name="f64" fmla="val 26"/>
              <a:gd name="f65" fmla="val 298"/>
              <a:gd name="f66" fmla="val 18"/>
              <a:gd name="f67" fmla="val 319"/>
              <a:gd name="f68" fmla="val 339"/>
              <a:gd name="f69" fmla="val 380"/>
              <a:gd name="f70" fmla="val 402"/>
              <a:gd name="f71" fmla="val 422"/>
              <a:gd name="f72" fmla="val 445"/>
              <a:gd name="f73" fmla="val 466"/>
              <a:gd name="f74" fmla="val 487"/>
              <a:gd name="f75" fmla="val 12"/>
              <a:gd name="f76" fmla="val 508"/>
              <a:gd name="f77" fmla="val 528"/>
              <a:gd name="f78" fmla="val 27"/>
              <a:gd name="f79" fmla="val 549"/>
              <a:gd name="f80" fmla="val 569"/>
              <a:gd name="f81" fmla="val 48"/>
              <a:gd name="f82" fmla="val 589"/>
              <a:gd name="f83" fmla="val 61"/>
              <a:gd name="f84" fmla="val 608"/>
              <a:gd name="f85" fmla="val 627"/>
              <a:gd name="f86" fmla="val 646"/>
              <a:gd name="f87" fmla="val 680"/>
              <a:gd name="f88" fmla="val 144"/>
              <a:gd name="f89" fmla="val 696"/>
              <a:gd name="f90" fmla="val 165"/>
              <a:gd name="f91" fmla="val 712"/>
              <a:gd name="f92" fmla="val 727"/>
              <a:gd name="f93" fmla="val 741"/>
              <a:gd name="f94" fmla="val 231"/>
              <a:gd name="f95" fmla="val 755"/>
              <a:gd name="f96" fmla="val 257"/>
              <a:gd name="f97" fmla="val 768"/>
              <a:gd name="f98" fmla="val 282"/>
              <a:gd name="f99" fmla="val 780"/>
              <a:gd name="f100" fmla="val 307"/>
              <a:gd name="f101" fmla="val 790"/>
              <a:gd name="f102" fmla="val 335"/>
              <a:gd name="f103" fmla="val 800"/>
              <a:gd name="f104" fmla="val 363"/>
              <a:gd name="f105" fmla="val 809"/>
              <a:gd name="f106" fmla="val 391"/>
              <a:gd name="f107" fmla="val 818"/>
              <a:gd name="f108" fmla="val 825"/>
              <a:gd name="f109" fmla="val 451"/>
              <a:gd name="f110" fmla="val 831"/>
              <a:gd name="f111" fmla="val 481"/>
              <a:gd name="f112" fmla="val 836"/>
              <a:gd name="f113" fmla="val 511"/>
              <a:gd name="f114" fmla="val 840"/>
              <a:gd name="f115" fmla="val 541"/>
              <a:gd name="f116" fmla="val 572"/>
              <a:gd name="f117" fmla="val 845"/>
              <a:gd name="f118" fmla="val 603"/>
              <a:gd name="f119" fmla="val 846"/>
              <a:gd name="f120" fmla="val 633"/>
              <a:gd name="f121" fmla="val 664"/>
              <a:gd name="f122" fmla="val 695"/>
              <a:gd name="f123" fmla="val 842"/>
              <a:gd name="f124" fmla="val 725"/>
              <a:gd name="f125" fmla="val 839"/>
              <a:gd name="f126" fmla="val 835"/>
              <a:gd name="f127" fmla="val 830"/>
              <a:gd name="f128" fmla="val 815"/>
              <a:gd name="f129" fmla="val 824"/>
              <a:gd name="f130" fmla="val 844"/>
              <a:gd name="f131" fmla="val 816"/>
              <a:gd name="f132" fmla="val 873"/>
              <a:gd name="f133" fmla="val 808"/>
              <a:gd name="f134" fmla="val 900"/>
              <a:gd name="f135" fmla="val 798"/>
              <a:gd name="f136" fmla="val 928"/>
              <a:gd name="f137" fmla="val 788"/>
              <a:gd name="f138" fmla="val 954"/>
              <a:gd name="f139" fmla="val 778"/>
              <a:gd name="f140" fmla="val 978"/>
              <a:gd name="f141" fmla="val 765"/>
              <a:gd name="f142" fmla="val 1004"/>
              <a:gd name="f143" fmla="val 752"/>
              <a:gd name="f144" fmla="val 1026"/>
              <a:gd name="f145" fmla="val 739"/>
              <a:gd name="f146" fmla="val 1049"/>
              <a:gd name="f147" fmla="val 1070"/>
              <a:gd name="f148" fmla="val 709"/>
              <a:gd name="f149" fmla="val 1090"/>
              <a:gd name="f150" fmla="val 1110"/>
              <a:gd name="f151" fmla="val 677"/>
              <a:gd name="f152" fmla="val 1128"/>
              <a:gd name="f153" fmla="val 659"/>
              <a:gd name="f154" fmla="val 1144"/>
              <a:gd name="f155" fmla="val 642"/>
              <a:gd name="f156" fmla="val 1159"/>
              <a:gd name="f157" fmla="val 623"/>
              <a:gd name="f158" fmla="val 1173"/>
              <a:gd name="f159" fmla="val 604"/>
              <a:gd name="f160" fmla="val 1186"/>
              <a:gd name="f161" fmla="val 586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1187" h="847">
                <a:moveTo>
                  <a:pt x="f2" y="f3"/>
                </a:moveTo>
                <a:lnTo>
                  <a:pt x="f4" y="f5"/>
                </a:ln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1"/>
                </a:lnTo>
                <a:lnTo>
                  <a:pt x="f21" y="f1"/>
                </a:lnTo>
                <a:lnTo>
                  <a:pt x="f22" y="f19"/>
                </a:lnTo>
                <a:lnTo>
                  <a:pt x="f23" y="f17"/>
                </a:lnTo>
                <a:lnTo>
                  <a:pt x="f24" y="f25"/>
                </a:lnTo>
                <a:lnTo>
                  <a:pt x="f26" y="f13"/>
                </a:lnTo>
                <a:lnTo>
                  <a:pt x="f27" y="f11"/>
                </a:lnTo>
                <a:lnTo>
                  <a:pt x="f28" y="f29"/>
                </a:lnTo>
                <a:lnTo>
                  <a:pt x="f30" y="f7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37" y="f38"/>
                </a:lnTo>
                <a:lnTo>
                  <a:pt x="f39" y="f40"/>
                </a:lnTo>
                <a:lnTo>
                  <a:pt x="f41" y="f42"/>
                </a:lnTo>
                <a:lnTo>
                  <a:pt x="f43" y="f44"/>
                </a:lnTo>
                <a:lnTo>
                  <a:pt x="f45" y="f46"/>
                </a:lnTo>
                <a:lnTo>
                  <a:pt x="f47" y="f48"/>
                </a:lnTo>
                <a:lnTo>
                  <a:pt x="f49" y="f50"/>
                </a:lnTo>
                <a:lnTo>
                  <a:pt x="f51" y="f52"/>
                </a:ln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lnTo>
                  <a:pt x="f59" y="f60"/>
                </a:lnTo>
                <a:lnTo>
                  <a:pt x="f3" y="f61"/>
                </a:lnTo>
                <a:lnTo>
                  <a:pt x="f62" y="f63"/>
                </a:lnTo>
                <a:lnTo>
                  <a:pt x="f64" y="f65"/>
                </a:lnTo>
                <a:lnTo>
                  <a:pt x="f66" y="f67"/>
                </a:lnTo>
                <a:lnTo>
                  <a:pt x="f13" y="f68"/>
                </a:lnTo>
                <a:lnTo>
                  <a:pt x="f25" y="f0"/>
                </a:lnTo>
                <a:lnTo>
                  <a:pt x="f19" y="f69"/>
                </a:lnTo>
                <a:lnTo>
                  <a:pt x="f1" y="f70"/>
                </a:lnTo>
                <a:lnTo>
                  <a:pt x="f1" y="f71"/>
                </a:lnTo>
                <a:lnTo>
                  <a:pt x="f1" y="f72"/>
                </a:lnTo>
                <a:lnTo>
                  <a:pt x="f19" y="f73"/>
                </a:lnTo>
                <a:lnTo>
                  <a:pt x="f25" y="f74"/>
                </a:lnTo>
                <a:lnTo>
                  <a:pt x="f75" y="f76"/>
                </a:lnTo>
                <a:lnTo>
                  <a:pt x="f66" y="f77"/>
                </a:lnTo>
                <a:lnTo>
                  <a:pt x="f78" y="f79"/>
                </a:lnTo>
                <a:lnTo>
                  <a:pt x="f62" y="f80"/>
                </a:lnTo>
                <a:lnTo>
                  <a:pt x="f81" y="f82"/>
                </a:lnTo>
                <a:lnTo>
                  <a:pt x="f83" y="f84"/>
                </a:lnTo>
                <a:lnTo>
                  <a:pt x="f57" y="f85"/>
                </a:lnTo>
                <a:lnTo>
                  <a:pt x="f55" y="f86"/>
                </a:lnTo>
                <a:lnTo>
                  <a:pt x="f53" y="f18"/>
                </a:lnTo>
                <a:lnTo>
                  <a:pt x="f51" y="f87"/>
                </a:lnTo>
                <a:lnTo>
                  <a:pt x="f88" y="f89"/>
                </a:lnTo>
                <a:lnTo>
                  <a:pt x="f90" y="f91"/>
                </a:lnTo>
                <a:lnTo>
                  <a:pt x="f45" y="f92"/>
                </a:lnTo>
                <a:lnTo>
                  <a:pt x="f43" y="f93"/>
                </a:ln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lnTo>
                  <a:pt x="f100" y="f101"/>
                </a:lnTo>
                <a:lnTo>
                  <a:pt x="f102" y="f103"/>
                </a:lnTo>
                <a:lnTo>
                  <a:pt x="f104" y="f105"/>
                </a:lnTo>
                <a:lnTo>
                  <a:pt x="f106" y="f107"/>
                </a:lnTo>
                <a:lnTo>
                  <a:pt x="f28" y="f108"/>
                </a:lnTo>
                <a:lnTo>
                  <a:pt x="f109" y="f110"/>
                </a:lnTo>
                <a:lnTo>
                  <a:pt x="f111" y="f112"/>
                </a:lnTo>
                <a:lnTo>
                  <a:pt x="f113" y="f114"/>
                </a:lnTo>
                <a:lnTo>
                  <a:pt x="f115" y="f6"/>
                </a:lnTo>
                <a:lnTo>
                  <a:pt x="f116" y="f117"/>
                </a:lnTo>
                <a:lnTo>
                  <a:pt x="f118" y="f119"/>
                </a:lnTo>
                <a:lnTo>
                  <a:pt x="f120" y="f119"/>
                </a:lnTo>
                <a:lnTo>
                  <a:pt x="f121" y="f117"/>
                </a:lnTo>
                <a:lnTo>
                  <a:pt x="f122" y="f123"/>
                </a:lnTo>
                <a:lnTo>
                  <a:pt x="f124" y="f125"/>
                </a:lnTo>
                <a:lnTo>
                  <a:pt x="f95" y="f126"/>
                </a:lnTo>
                <a:lnTo>
                  <a:pt x="f10" y="f127"/>
                </a:lnTo>
                <a:lnTo>
                  <a:pt x="f128" y="f129"/>
                </a:lnTo>
                <a:lnTo>
                  <a:pt x="f130" y="f131"/>
                </a:lnTo>
                <a:lnTo>
                  <a:pt x="f132" y="f133"/>
                </a:lnTo>
                <a:lnTo>
                  <a:pt x="f134" y="f135"/>
                </a:lnTo>
                <a:lnTo>
                  <a:pt x="f136" y="f137"/>
                </a:lnTo>
                <a:lnTo>
                  <a:pt x="f138" y="f139"/>
                </a:lnTo>
                <a:lnTo>
                  <a:pt x="f140" y="f141"/>
                </a:lnTo>
                <a:lnTo>
                  <a:pt x="f142" y="f143"/>
                </a:lnTo>
                <a:lnTo>
                  <a:pt x="f144" y="f145"/>
                </a:lnTo>
                <a:lnTo>
                  <a:pt x="f146" y="f124"/>
                </a:lnTo>
                <a:lnTo>
                  <a:pt x="f147" y="f148"/>
                </a:lnTo>
                <a:lnTo>
                  <a:pt x="f149" y="f16"/>
                </a:lnTo>
                <a:lnTo>
                  <a:pt x="f150" y="f151"/>
                </a:lnTo>
                <a:lnTo>
                  <a:pt x="f152" y="f153"/>
                </a:lnTo>
                <a:lnTo>
                  <a:pt x="f154" y="f155"/>
                </a:lnTo>
                <a:lnTo>
                  <a:pt x="f156" y="f157"/>
                </a:lnTo>
                <a:lnTo>
                  <a:pt x="f158" y="f159"/>
                </a:lnTo>
                <a:lnTo>
                  <a:pt x="f160" y="f161"/>
                </a:lnTo>
              </a:path>
            </a:pathLst>
          </a:custGeom>
          <a:noFill/>
          <a:ln w="36000">
            <a:solidFill>
              <a:srgbClr val="000080"/>
            </a:solidFill>
            <a:prstDash val="solid"/>
            <a:round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0" name="Forme libre 9"/>
          <p:cNvSpPr/>
          <p:nvPr/>
        </p:nvSpPr>
        <p:spPr>
          <a:xfrm>
            <a:off x="2684520" y="3541679"/>
            <a:ext cx="430200" cy="317520"/>
          </a:xfrm>
          <a:custGeom>
            <a:avLst/>
            <a:gdLst>
              <a:gd name="f0" fmla="val 180"/>
              <a:gd name="f1" fmla="val 0"/>
              <a:gd name="f2" fmla="val 750"/>
              <a:gd name="f3" fmla="val 881"/>
              <a:gd name="f4" fmla="val 778"/>
              <a:gd name="f5" fmla="val 875"/>
              <a:gd name="f6" fmla="val 808"/>
              <a:gd name="f7" fmla="val 867"/>
              <a:gd name="f8" fmla="val 836"/>
              <a:gd name="f9" fmla="val 858"/>
              <a:gd name="f10" fmla="val 863"/>
              <a:gd name="f11" fmla="val 849"/>
              <a:gd name="f12" fmla="val 889"/>
              <a:gd name="f13" fmla="val 839"/>
              <a:gd name="f14" fmla="val 914"/>
              <a:gd name="f15" fmla="val 827"/>
              <a:gd name="f16" fmla="val 941"/>
              <a:gd name="f17" fmla="val 814"/>
              <a:gd name="f18" fmla="val 964"/>
              <a:gd name="f19" fmla="val 801"/>
              <a:gd name="f20" fmla="val 988"/>
              <a:gd name="f21" fmla="val 787"/>
              <a:gd name="f22" fmla="val 1010"/>
              <a:gd name="f23" fmla="val 771"/>
              <a:gd name="f24" fmla="val 1031"/>
              <a:gd name="f25" fmla="val 756"/>
              <a:gd name="f26" fmla="val 1052"/>
              <a:gd name="f27" fmla="val 739"/>
              <a:gd name="f28" fmla="val 1070"/>
              <a:gd name="f29" fmla="val 721"/>
              <a:gd name="f30" fmla="val 1088"/>
              <a:gd name="f31" fmla="val 704"/>
              <a:gd name="f32" fmla="val 1105"/>
              <a:gd name="f33" fmla="val 684"/>
              <a:gd name="f34" fmla="val 1120"/>
              <a:gd name="f35" fmla="val 666"/>
              <a:gd name="f36" fmla="val 1134"/>
              <a:gd name="f37" fmla="val 645"/>
              <a:gd name="f38" fmla="val 1146"/>
              <a:gd name="f39" fmla="val 625"/>
              <a:gd name="f40" fmla="val 1157"/>
              <a:gd name="f41" fmla="val 604"/>
              <a:gd name="f42" fmla="val 1167"/>
              <a:gd name="f43" fmla="val 582"/>
              <a:gd name="f44" fmla="val 1176"/>
              <a:gd name="f45" fmla="val 561"/>
              <a:gd name="f46" fmla="val 1183"/>
              <a:gd name="f47" fmla="val 539"/>
              <a:gd name="f48" fmla="val 1188"/>
              <a:gd name="f49" fmla="val 518"/>
              <a:gd name="f50" fmla="val 1191"/>
              <a:gd name="f51" fmla="val 495"/>
              <a:gd name="f52" fmla="val 1194"/>
              <a:gd name="f53" fmla="val 473"/>
              <a:gd name="f54" fmla="val 1195"/>
              <a:gd name="f55" fmla="val 450"/>
              <a:gd name="f56" fmla="val 428"/>
              <a:gd name="f57" fmla="val 1192"/>
              <a:gd name="f58" fmla="val 405"/>
              <a:gd name="f59" fmla="val 383"/>
              <a:gd name="f60" fmla="val 1184"/>
              <a:gd name="f61" fmla="val 361"/>
              <a:gd name="f62" fmla="val 1177"/>
              <a:gd name="f63" fmla="val 339"/>
              <a:gd name="f64" fmla="val 1169"/>
              <a:gd name="f65" fmla="val 317"/>
              <a:gd name="f66" fmla="val 1159"/>
              <a:gd name="f67" fmla="val 297"/>
              <a:gd name="f68" fmla="val 1149"/>
              <a:gd name="f69" fmla="val 275"/>
              <a:gd name="f70" fmla="val 1137"/>
              <a:gd name="f71" fmla="val 255"/>
              <a:gd name="f72" fmla="val 1122"/>
              <a:gd name="f73" fmla="val 235"/>
              <a:gd name="f74" fmla="val 1108"/>
              <a:gd name="f75" fmla="val 216"/>
              <a:gd name="f76" fmla="val 1091"/>
              <a:gd name="f77" fmla="val 197"/>
              <a:gd name="f78" fmla="val 1074"/>
              <a:gd name="f79" fmla="val 178"/>
              <a:gd name="f80" fmla="val 1054"/>
              <a:gd name="f81" fmla="val 161"/>
              <a:gd name="f82" fmla="val 1034"/>
              <a:gd name="f83" fmla="val 144"/>
              <a:gd name="f84" fmla="val 1014"/>
              <a:gd name="f85" fmla="val 127"/>
              <a:gd name="f86" fmla="val 991"/>
              <a:gd name="f87" fmla="val 113"/>
              <a:gd name="f88" fmla="val 969"/>
              <a:gd name="f89" fmla="val 98"/>
              <a:gd name="f90" fmla="val 945"/>
              <a:gd name="f91" fmla="val 84"/>
              <a:gd name="f92" fmla="val 919"/>
              <a:gd name="f93" fmla="val 72"/>
              <a:gd name="f94" fmla="val 894"/>
              <a:gd name="f95" fmla="val 60"/>
              <a:gd name="f96" fmla="val 868"/>
              <a:gd name="f97" fmla="val 49"/>
              <a:gd name="f98" fmla="val 840"/>
              <a:gd name="f99" fmla="val 39"/>
              <a:gd name="f100" fmla="val 812"/>
              <a:gd name="f101" fmla="val 32"/>
              <a:gd name="f102" fmla="val 783"/>
              <a:gd name="f103" fmla="val 24"/>
              <a:gd name="f104" fmla="val 755"/>
              <a:gd name="f105" fmla="val 17"/>
              <a:gd name="f106" fmla="val 725"/>
              <a:gd name="f107" fmla="val 11"/>
              <a:gd name="f108" fmla="val 695"/>
              <a:gd name="f109" fmla="val 7"/>
              <a:gd name="f110" fmla="val 665"/>
              <a:gd name="f111" fmla="val 3"/>
              <a:gd name="f112" fmla="val 636"/>
              <a:gd name="f113" fmla="val 1"/>
              <a:gd name="f114" fmla="val 605"/>
              <a:gd name="f115" fmla="val 575"/>
              <a:gd name="f116" fmla="val 546"/>
              <a:gd name="f117" fmla="val 516"/>
              <a:gd name="f118" fmla="val 4"/>
              <a:gd name="f119" fmla="val 485"/>
              <a:gd name="f120" fmla="val 456"/>
              <a:gd name="f121" fmla="val 12"/>
              <a:gd name="f122" fmla="val 427"/>
              <a:gd name="f123" fmla="val 18"/>
              <a:gd name="f124" fmla="val 397"/>
              <a:gd name="f125" fmla="val 368"/>
              <a:gd name="f126" fmla="val 340"/>
              <a:gd name="f127" fmla="val 40"/>
              <a:gd name="f128" fmla="val 315"/>
              <a:gd name="f129" fmla="val 50"/>
              <a:gd name="f130" fmla="val 287"/>
              <a:gd name="f131" fmla="val 61"/>
              <a:gd name="f132" fmla="val 261"/>
              <a:gd name="f133" fmla="val 73"/>
              <a:gd name="f134" fmla="val 238"/>
              <a:gd name="f135" fmla="val 85"/>
              <a:gd name="f136" fmla="val 213"/>
              <a:gd name="f137" fmla="val 99"/>
              <a:gd name="f138" fmla="val 190"/>
              <a:gd name="f139" fmla="val 114"/>
              <a:gd name="f140" fmla="val 168"/>
              <a:gd name="f141" fmla="val 129"/>
              <a:gd name="f142" fmla="val 148"/>
              <a:gd name="f143" fmla="val 145"/>
              <a:gd name="f144" fmla="val 163"/>
              <a:gd name="f145" fmla="val 109"/>
              <a:gd name="f146" fmla="val 91"/>
              <a:gd name="f147" fmla="val 198"/>
              <a:gd name="f148" fmla="val 75"/>
              <a:gd name="f149" fmla="val 217"/>
              <a:gd name="f150" fmla="val 237"/>
              <a:gd name="f151" fmla="val 46"/>
              <a:gd name="f152" fmla="val 257"/>
              <a:gd name="f153" fmla="val 34"/>
              <a:gd name="f154" fmla="val 277"/>
              <a:gd name="f155" fmla="val 23"/>
              <a:gd name="f156" fmla="val 299"/>
              <a:gd name="f157" fmla="val 14"/>
              <a:gd name="f158" fmla="val 319"/>
              <a:gd name="f159" fmla="val 6"/>
              <a:gd name="f160" fmla="val 341"/>
              <a:gd name="f161" fmla="val 363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1196" h="882">
                <a:moveTo>
                  <a:pt x="f2" y="f3"/>
                </a:moveTo>
                <a:lnTo>
                  <a:pt x="f4" y="f5"/>
                </a:ln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2" y="f23"/>
                </a:lnTo>
                <a:lnTo>
                  <a:pt x="f24" y="f25"/>
                </a:lnTo>
                <a:lnTo>
                  <a:pt x="f26" y="f27"/>
                </a:lnTo>
                <a:lnTo>
                  <a:pt x="f28" y="f29"/>
                </a:lnTo>
                <a:lnTo>
                  <a:pt x="f30" y="f31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41"/>
                </a:ln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lnTo>
                  <a:pt x="f48" y="f49"/>
                </a:lnTo>
                <a:lnTo>
                  <a:pt x="f50" y="f51"/>
                </a:lnTo>
                <a:lnTo>
                  <a:pt x="f52" y="f53"/>
                </a:lnTo>
                <a:lnTo>
                  <a:pt x="f54" y="f55"/>
                </a:lnTo>
                <a:lnTo>
                  <a:pt x="f52" y="f56"/>
                </a:lnTo>
                <a:lnTo>
                  <a:pt x="f57" y="f58"/>
                </a:lnTo>
                <a:lnTo>
                  <a:pt x="f48" y="f59"/>
                </a:lnTo>
                <a:lnTo>
                  <a:pt x="f60" y="f61"/>
                </a:lnTo>
                <a:lnTo>
                  <a:pt x="f62" y="f63"/>
                </a:lnTo>
                <a:lnTo>
                  <a:pt x="f64" y="f65"/>
                </a:lnTo>
                <a:lnTo>
                  <a:pt x="f66" y="f67"/>
                </a:lnTo>
                <a:lnTo>
                  <a:pt x="f68" y="f69"/>
                </a:lnTo>
                <a:lnTo>
                  <a:pt x="f70" y="f71"/>
                </a:lnTo>
                <a:lnTo>
                  <a:pt x="f72" y="f73"/>
                </a:lnTo>
                <a:lnTo>
                  <a:pt x="f74" y="f75"/>
                </a:lnTo>
                <a:lnTo>
                  <a:pt x="f76" y="f77"/>
                </a:lnTo>
                <a:lnTo>
                  <a:pt x="f78" y="f79"/>
                </a:lnTo>
                <a:lnTo>
                  <a:pt x="f80" y="f81"/>
                </a:lnTo>
                <a:lnTo>
                  <a:pt x="f82" y="f83"/>
                </a:lnTo>
                <a:lnTo>
                  <a:pt x="f84" y="f85"/>
                </a:lnTo>
                <a:lnTo>
                  <a:pt x="f86" y="f87"/>
                </a:lnTo>
                <a:lnTo>
                  <a:pt x="f88" y="f89"/>
                </a:lnTo>
                <a:lnTo>
                  <a:pt x="f90" y="f91"/>
                </a:lnTo>
                <a:lnTo>
                  <a:pt x="f92" y="f93"/>
                </a:ln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lnTo>
                  <a:pt x="f100" y="f101"/>
                </a:lnTo>
                <a:lnTo>
                  <a:pt x="f102" y="f103"/>
                </a:lnTo>
                <a:lnTo>
                  <a:pt x="f104" y="f105"/>
                </a:lnTo>
                <a:lnTo>
                  <a:pt x="f106" y="f107"/>
                </a:lnTo>
                <a:lnTo>
                  <a:pt x="f108" y="f109"/>
                </a:lnTo>
                <a:lnTo>
                  <a:pt x="f110" y="f111"/>
                </a:lnTo>
                <a:lnTo>
                  <a:pt x="f112" y="f113"/>
                </a:lnTo>
                <a:lnTo>
                  <a:pt x="f114" y="f1"/>
                </a:lnTo>
                <a:lnTo>
                  <a:pt x="f115" y="f1"/>
                </a:lnTo>
                <a:lnTo>
                  <a:pt x="f116" y="f113"/>
                </a:lnTo>
                <a:lnTo>
                  <a:pt x="f117" y="f118"/>
                </a:lnTo>
                <a:lnTo>
                  <a:pt x="f119" y="f109"/>
                </a:lnTo>
                <a:lnTo>
                  <a:pt x="f120" y="f121"/>
                </a:lnTo>
                <a:lnTo>
                  <a:pt x="f122" y="f123"/>
                </a:lnTo>
                <a:lnTo>
                  <a:pt x="f124" y="f103"/>
                </a:lnTo>
                <a:lnTo>
                  <a:pt x="f125" y="f101"/>
                </a:lnTo>
                <a:lnTo>
                  <a:pt x="f126" y="f127"/>
                </a:lnTo>
                <a:lnTo>
                  <a:pt x="f128" y="f129"/>
                </a:lnTo>
                <a:lnTo>
                  <a:pt x="f130" y="f131"/>
                </a:lnTo>
                <a:lnTo>
                  <a:pt x="f132" y="f133"/>
                </a:lnTo>
                <a:lnTo>
                  <a:pt x="f134" y="f135"/>
                </a:lnTo>
                <a:lnTo>
                  <a:pt x="f136" y="f137"/>
                </a:lnTo>
                <a:lnTo>
                  <a:pt x="f138" y="f139"/>
                </a:lnTo>
                <a:lnTo>
                  <a:pt x="f140" y="f141"/>
                </a:lnTo>
                <a:lnTo>
                  <a:pt x="f142" y="f143"/>
                </a:lnTo>
                <a:lnTo>
                  <a:pt x="f85" y="f144"/>
                </a:lnTo>
                <a:lnTo>
                  <a:pt x="f145" y="f0"/>
                </a:lnTo>
                <a:lnTo>
                  <a:pt x="f146" y="f147"/>
                </a:lnTo>
                <a:lnTo>
                  <a:pt x="f148" y="f149"/>
                </a:lnTo>
                <a:lnTo>
                  <a:pt x="f95" y="f150"/>
                </a:lnTo>
                <a:lnTo>
                  <a:pt x="f151" y="f152"/>
                </a:lnTo>
                <a:lnTo>
                  <a:pt x="f153" y="f154"/>
                </a:lnTo>
                <a:lnTo>
                  <a:pt x="f155" y="f156"/>
                </a:lnTo>
                <a:lnTo>
                  <a:pt x="f157" y="f158"/>
                </a:lnTo>
                <a:lnTo>
                  <a:pt x="f159" y="f160"/>
                </a:lnTo>
                <a:lnTo>
                  <a:pt x="f1" y="f161"/>
                </a:lnTo>
              </a:path>
            </a:pathLst>
          </a:custGeom>
          <a:noFill/>
          <a:ln w="36000">
            <a:solidFill>
              <a:srgbClr val="000080"/>
            </a:solidFill>
            <a:prstDash val="solid"/>
            <a:round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1" name="Forme libre 10"/>
          <p:cNvSpPr/>
          <p:nvPr/>
        </p:nvSpPr>
        <p:spPr>
          <a:xfrm>
            <a:off x="3227400" y="4481640"/>
            <a:ext cx="426960" cy="304560"/>
          </a:xfrm>
          <a:custGeom>
            <a:avLst/>
            <a:gdLst>
              <a:gd name="f0" fmla="val 0"/>
              <a:gd name="f1" fmla="val 903"/>
              <a:gd name="f2" fmla="val 49"/>
              <a:gd name="f3" fmla="val 875"/>
              <a:gd name="f4" fmla="val 39"/>
              <a:gd name="f5" fmla="val 847"/>
              <a:gd name="f6" fmla="val 31"/>
              <a:gd name="f7" fmla="val 820"/>
              <a:gd name="f8" fmla="val 24"/>
              <a:gd name="f9" fmla="val 791"/>
              <a:gd name="f10" fmla="val 18"/>
              <a:gd name="f11" fmla="val 761"/>
              <a:gd name="f12" fmla="val 12"/>
              <a:gd name="f13" fmla="val 731"/>
              <a:gd name="f14" fmla="val 8"/>
              <a:gd name="f15" fmla="val 701"/>
              <a:gd name="f16" fmla="val 4"/>
              <a:gd name="f17" fmla="val 671"/>
              <a:gd name="f18" fmla="val 2"/>
              <a:gd name="f19" fmla="val 640"/>
              <a:gd name="f20" fmla="val 610"/>
              <a:gd name="f21" fmla="val 578"/>
              <a:gd name="f22" fmla="val 1"/>
              <a:gd name="f23" fmla="val 548"/>
              <a:gd name="f24" fmla="val 3"/>
              <a:gd name="f25" fmla="val 517"/>
              <a:gd name="f26" fmla="val 5"/>
              <a:gd name="f27" fmla="val 487"/>
              <a:gd name="f28" fmla="val 9"/>
              <a:gd name="f29" fmla="val 458"/>
              <a:gd name="f30" fmla="val 14"/>
              <a:gd name="f31" fmla="val 429"/>
              <a:gd name="f32" fmla="val 20"/>
              <a:gd name="f33" fmla="val 399"/>
              <a:gd name="f34" fmla="val 27"/>
              <a:gd name="f35" fmla="val 372"/>
              <a:gd name="f36" fmla="val 34"/>
              <a:gd name="f37" fmla="val 344"/>
              <a:gd name="f38" fmla="val 43"/>
              <a:gd name="f39" fmla="val 316"/>
              <a:gd name="f40" fmla="val 53"/>
              <a:gd name="f41" fmla="val 290"/>
              <a:gd name="f42" fmla="val 64"/>
              <a:gd name="f43" fmla="val 264"/>
              <a:gd name="f44" fmla="val 75"/>
              <a:gd name="f45" fmla="val 240"/>
              <a:gd name="f46" fmla="val 87"/>
              <a:gd name="f47" fmla="val 216"/>
              <a:gd name="f48" fmla="val 100"/>
              <a:gd name="f49" fmla="val 194"/>
              <a:gd name="f50" fmla="val 115"/>
              <a:gd name="f51" fmla="val 171"/>
              <a:gd name="f52" fmla="val 129"/>
              <a:gd name="f53" fmla="val 152"/>
              <a:gd name="f54" fmla="val 144"/>
              <a:gd name="f55" fmla="val 131"/>
              <a:gd name="f56" fmla="val 161"/>
              <a:gd name="f57" fmla="val 113"/>
              <a:gd name="f58" fmla="val 177"/>
              <a:gd name="f59" fmla="val 96"/>
              <a:gd name="f60" fmla="val 195"/>
              <a:gd name="f61" fmla="val 80"/>
              <a:gd name="f62" fmla="val 212"/>
              <a:gd name="f63" fmla="val 66"/>
              <a:gd name="f64" fmla="val 231"/>
              <a:gd name="f65" fmla="val 52"/>
              <a:gd name="f66" fmla="val 250"/>
              <a:gd name="f67" fmla="val 40"/>
              <a:gd name="f68" fmla="val 269"/>
              <a:gd name="f69" fmla="val 289"/>
              <a:gd name="f70" fmla="val 21"/>
              <a:gd name="f71" fmla="val 308"/>
              <a:gd name="f72" fmla="val 329"/>
              <a:gd name="f73" fmla="val 7"/>
              <a:gd name="f74" fmla="val 349"/>
              <a:gd name="f75" fmla="val 370"/>
              <a:gd name="f76" fmla="val 391"/>
              <a:gd name="f77" fmla="val 412"/>
              <a:gd name="f78" fmla="val 434"/>
              <a:gd name="f79" fmla="val 455"/>
              <a:gd name="f80" fmla="val 476"/>
              <a:gd name="f81" fmla="val 496"/>
              <a:gd name="f82" fmla="val 537"/>
              <a:gd name="f83" fmla="val 557"/>
              <a:gd name="f84" fmla="val 41"/>
              <a:gd name="f85" fmla="val 577"/>
              <a:gd name="f86" fmla="val 596"/>
              <a:gd name="f87" fmla="val 615"/>
              <a:gd name="f88" fmla="val 633"/>
              <a:gd name="f89" fmla="val 97"/>
              <a:gd name="f90" fmla="val 651"/>
              <a:gd name="f91" fmla="val 114"/>
              <a:gd name="f92" fmla="val 669"/>
              <a:gd name="f93" fmla="val 132"/>
              <a:gd name="f94" fmla="val 685"/>
              <a:gd name="f95" fmla="val 153"/>
              <a:gd name="f96" fmla="val 172"/>
              <a:gd name="f97" fmla="val 716"/>
              <a:gd name="f98" fmla="val 217"/>
              <a:gd name="f99" fmla="val 745"/>
              <a:gd name="f100" fmla="val 241"/>
              <a:gd name="f101" fmla="val 759"/>
              <a:gd name="f102" fmla="val 266"/>
              <a:gd name="f103" fmla="val 770"/>
              <a:gd name="f104" fmla="val 291"/>
              <a:gd name="f105" fmla="val 782"/>
              <a:gd name="f106" fmla="val 317"/>
              <a:gd name="f107" fmla="val 793"/>
              <a:gd name="f108" fmla="val 345"/>
              <a:gd name="f109" fmla="val 802"/>
              <a:gd name="f110" fmla="val 373"/>
              <a:gd name="f111" fmla="val 810"/>
              <a:gd name="f112" fmla="val 401"/>
              <a:gd name="f113" fmla="val 818"/>
              <a:gd name="f114" fmla="val 430"/>
              <a:gd name="f115" fmla="val 825"/>
              <a:gd name="f116" fmla="val 831"/>
              <a:gd name="f117" fmla="val 488"/>
              <a:gd name="f118" fmla="val 836"/>
              <a:gd name="f119" fmla="val 518"/>
              <a:gd name="f120" fmla="val 840"/>
              <a:gd name="f121" fmla="val 549"/>
              <a:gd name="f122" fmla="val 843"/>
              <a:gd name="f123" fmla="val 580"/>
              <a:gd name="f124" fmla="val 844"/>
              <a:gd name="f125" fmla="val 611"/>
              <a:gd name="f126" fmla="val 845"/>
              <a:gd name="f127" fmla="val 642"/>
              <a:gd name="f128" fmla="val 672"/>
              <a:gd name="f129" fmla="val 703"/>
              <a:gd name="f130" fmla="val 841"/>
              <a:gd name="f131" fmla="val 733"/>
              <a:gd name="f132" fmla="val 837"/>
              <a:gd name="f133" fmla="val 763"/>
              <a:gd name="f134" fmla="val 833"/>
              <a:gd name="f135" fmla="val 827"/>
              <a:gd name="f136" fmla="val 821"/>
              <a:gd name="f137" fmla="val 850"/>
              <a:gd name="f138" fmla="val 813"/>
              <a:gd name="f139" fmla="val 877"/>
              <a:gd name="f140" fmla="val 805"/>
              <a:gd name="f141" fmla="val 904"/>
              <a:gd name="f142" fmla="val 796"/>
              <a:gd name="f143" fmla="val 931"/>
              <a:gd name="f144" fmla="val 785"/>
              <a:gd name="f145" fmla="val 957"/>
              <a:gd name="f146" fmla="val 774"/>
              <a:gd name="f147" fmla="val 982"/>
              <a:gd name="f148" fmla="val 1006"/>
              <a:gd name="f149" fmla="val 749"/>
              <a:gd name="f150" fmla="val 1029"/>
              <a:gd name="f151" fmla="val 735"/>
              <a:gd name="f152" fmla="val 1051"/>
              <a:gd name="f153" fmla="val 721"/>
              <a:gd name="f154" fmla="val 1073"/>
              <a:gd name="f155" fmla="val 706"/>
              <a:gd name="f156" fmla="val 1093"/>
              <a:gd name="f157" fmla="val 690"/>
              <a:gd name="f158" fmla="val 1110"/>
              <a:gd name="f159" fmla="val 673"/>
              <a:gd name="f160" fmla="val 1129"/>
              <a:gd name="f161" fmla="val 656"/>
              <a:gd name="f162" fmla="val 1145"/>
              <a:gd name="f163" fmla="val 638"/>
              <a:gd name="f164" fmla="val 1159"/>
              <a:gd name="f165" fmla="val 621"/>
              <a:gd name="f166" fmla="val 1173"/>
              <a:gd name="f167" fmla="val 602"/>
              <a:gd name="f168" fmla="val 1186"/>
              <a:gd name="f169" fmla="val 582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1187" h="846">
                <a:moveTo>
                  <a:pt x="f1" y="f2"/>
                </a:moveTo>
                <a:lnTo>
                  <a:pt x="f3" y="f4"/>
                </a:lnTo>
                <a:lnTo>
                  <a:pt x="f5" y="f6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0"/>
                </a:lnTo>
                <a:lnTo>
                  <a:pt x="f20" y="f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37" y="f38"/>
                </a:lnTo>
                <a:lnTo>
                  <a:pt x="f39" y="f40"/>
                </a:lnTo>
                <a:lnTo>
                  <a:pt x="f41" y="f42"/>
                </a:lnTo>
                <a:lnTo>
                  <a:pt x="f43" y="f44"/>
                </a:lnTo>
                <a:lnTo>
                  <a:pt x="f45" y="f46"/>
                </a:lnTo>
                <a:lnTo>
                  <a:pt x="f47" y="f48"/>
                </a:lnTo>
                <a:lnTo>
                  <a:pt x="f49" y="f50"/>
                </a:lnTo>
                <a:lnTo>
                  <a:pt x="f51" y="f52"/>
                </a:lnTo>
                <a:lnTo>
                  <a:pt x="f53" y="f54"/>
                </a:lnTo>
                <a:lnTo>
                  <a:pt x="f55" y="f56"/>
                </a:ln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5" y="f66"/>
                </a:lnTo>
                <a:lnTo>
                  <a:pt x="f67" y="f68"/>
                </a:lnTo>
                <a:lnTo>
                  <a:pt x="f6" y="f69"/>
                </a:lnTo>
                <a:lnTo>
                  <a:pt x="f70" y="f71"/>
                </a:lnTo>
                <a:lnTo>
                  <a:pt x="f30" y="f72"/>
                </a:lnTo>
                <a:lnTo>
                  <a:pt x="f73" y="f74"/>
                </a:lnTo>
                <a:lnTo>
                  <a:pt x="f24" y="f75"/>
                </a:lnTo>
                <a:lnTo>
                  <a:pt x="f0" y="f76"/>
                </a:lnTo>
                <a:lnTo>
                  <a:pt x="f0" y="f77"/>
                </a:lnTo>
                <a:lnTo>
                  <a:pt x="f0" y="f78"/>
                </a:lnTo>
                <a:lnTo>
                  <a:pt x="f0" y="f79"/>
                </a:lnTo>
                <a:lnTo>
                  <a:pt x="f24" y="f80"/>
                </a:lnTo>
                <a:lnTo>
                  <a:pt x="f73" y="f81"/>
                </a:lnTo>
                <a:lnTo>
                  <a:pt x="f30" y="f25"/>
                </a:lnTo>
                <a:lnTo>
                  <a:pt x="f70" y="f82"/>
                </a:lnTo>
                <a:lnTo>
                  <a:pt x="f6" y="f83"/>
                </a:lnTo>
                <a:lnTo>
                  <a:pt x="f84" y="f85"/>
                </a:lnTo>
                <a:lnTo>
                  <a:pt x="f40" y="f86"/>
                </a:lnTo>
                <a:lnTo>
                  <a:pt x="f63" y="f87"/>
                </a:lnTo>
                <a:lnTo>
                  <a:pt x="f61" y="f88"/>
                </a:lnTo>
                <a:lnTo>
                  <a:pt x="f89" y="f90"/>
                </a:lnTo>
                <a:lnTo>
                  <a:pt x="f91" y="f92"/>
                </a:lnTo>
                <a:lnTo>
                  <a:pt x="f93" y="f94"/>
                </a:lnTo>
                <a:lnTo>
                  <a:pt x="f95" y="f15"/>
                </a:lnTo>
                <a:lnTo>
                  <a:pt x="f96" y="f97"/>
                </a:lnTo>
                <a:lnTo>
                  <a:pt x="f49" y="f13"/>
                </a:lnTo>
                <a:lnTo>
                  <a:pt x="f98" y="f99"/>
                </a:lnTo>
                <a:lnTo>
                  <a:pt x="f100" y="f101"/>
                </a:lnTo>
                <a:lnTo>
                  <a:pt x="f102" y="f103"/>
                </a:lnTo>
                <a:lnTo>
                  <a:pt x="f104" y="f105"/>
                </a:lnTo>
                <a:lnTo>
                  <a:pt x="f106" y="f107"/>
                </a:lnTo>
                <a:lnTo>
                  <a:pt x="f108" y="f109"/>
                </a:lnTo>
                <a:lnTo>
                  <a:pt x="f110" y="f111"/>
                </a:lnTo>
                <a:lnTo>
                  <a:pt x="f112" y="f113"/>
                </a:lnTo>
                <a:lnTo>
                  <a:pt x="f114" y="f115"/>
                </a:lnTo>
                <a:lnTo>
                  <a:pt x="f29" y="f116"/>
                </a:lnTo>
                <a:lnTo>
                  <a:pt x="f117" y="f118"/>
                </a:lnTo>
                <a:lnTo>
                  <a:pt x="f119" y="f120"/>
                </a:lnTo>
                <a:lnTo>
                  <a:pt x="f121" y="f122"/>
                </a:lnTo>
                <a:lnTo>
                  <a:pt x="f123" y="f124"/>
                </a:lnTo>
                <a:lnTo>
                  <a:pt x="f125" y="f126"/>
                </a:lnTo>
                <a:lnTo>
                  <a:pt x="f127" y="f126"/>
                </a:lnTo>
                <a:lnTo>
                  <a:pt x="f128" y="f122"/>
                </a:lnTo>
                <a:lnTo>
                  <a:pt x="f129" y="f130"/>
                </a:lnTo>
                <a:lnTo>
                  <a:pt x="f131" y="f132"/>
                </a:lnTo>
                <a:lnTo>
                  <a:pt x="f133" y="f134"/>
                </a:lnTo>
                <a:lnTo>
                  <a:pt x="f9" y="f135"/>
                </a:lnTo>
                <a:lnTo>
                  <a:pt x="f136" y="f7"/>
                </a:lnTo>
                <a:lnTo>
                  <a:pt x="f137" y="f138"/>
                </a:lnTo>
                <a:lnTo>
                  <a:pt x="f139" y="f140"/>
                </a:lnTo>
                <a:lnTo>
                  <a:pt x="f141" y="f142"/>
                </a:lnTo>
                <a:lnTo>
                  <a:pt x="f143" y="f144"/>
                </a:lnTo>
                <a:lnTo>
                  <a:pt x="f145" y="f146"/>
                </a:lnTo>
                <a:lnTo>
                  <a:pt x="f147" y="f11"/>
                </a:lnTo>
                <a:lnTo>
                  <a:pt x="f148" y="f149"/>
                </a:lnTo>
                <a:lnTo>
                  <a:pt x="f150" y="f151"/>
                </a:lnTo>
                <a:lnTo>
                  <a:pt x="f152" y="f153"/>
                </a:lnTo>
                <a:lnTo>
                  <a:pt x="f154" y="f155"/>
                </a:lnTo>
                <a:lnTo>
                  <a:pt x="f156" y="f157"/>
                </a:lnTo>
                <a:lnTo>
                  <a:pt x="f158" y="f159"/>
                </a:lnTo>
                <a:lnTo>
                  <a:pt x="f160" y="f161"/>
                </a:lnTo>
                <a:lnTo>
                  <a:pt x="f162" y="f163"/>
                </a:lnTo>
                <a:lnTo>
                  <a:pt x="f164" y="f165"/>
                </a:lnTo>
                <a:lnTo>
                  <a:pt x="f166" y="f167"/>
                </a:lnTo>
                <a:lnTo>
                  <a:pt x="f168" y="f169"/>
                </a:lnTo>
              </a:path>
            </a:pathLst>
          </a:custGeom>
          <a:noFill/>
          <a:ln w="36000">
            <a:solidFill>
              <a:srgbClr val="000080"/>
            </a:solidFill>
            <a:prstDash val="solid"/>
            <a:round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2" name="Forme libre 11"/>
          <p:cNvSpPr/>
          <p:nvPr/>
        </p:nvSpPr>
        <p:spPr>
          <a:xfrm>
            <a:off x="3178080" y="4373640"/>
            <a:ext cx="428760" cy="317520"/>
          </a:xfrm>
          <a:custGeom>
            <a:avLst/>
            <a:gdLst>
              <a:gd name="f0" fmla="val 0"/>
              <a:gd name="f1" fmla="val 752"/>
              <a:gd name="f2" fmla="val 881"/>
              <a:gd name="f3" fmla="val 781"/>
              <a:gd name="f4" fmla="val 876"/>
              <a:gd name="f5" fmla="val 809"/>
              <a:gd name="f6" fmla="val 868"/>
              <a:gd name="f7" fmla="val 837"/>
              <a:gd name="f8" fmla="val 859"/>
              <a:gd name="f9" fmla="val 863"/>
              <a:gd name="f10" fmla="val 849"/>
              <a:gd name="f11" fmla="val 890"/>
              <a:gd name="f12" fmla="val 838"/>
              <a:gd name="f13" fmla="val 916"/>
              <a:gd name="f14" fmla="val 827"/>
              <a:gd name="f15" fmla="val 941"/>
              <a:gd name="f16" fmla="val 814"/>
              <a:gd name="f17" fmla="val 964"/>
              <a:gd name="f18" fmla="val 801"/>
              <a:gd name="f19" fmla="val 988"/>
              <a:gd name="f20" fmla="val 786"/>
              <a:gd name="f21" fmla="val 1010"/>
              <a:gd name="f22" fmla="val 771"/>
              <a:gd name="f23" fmla="val 1032"/>
              <a:gd name="f24" fmla="val 755"/>
              <a:gd name="f25" fmla="val 1051"/>
              <a:gd name="f26" fmla="val 739"/>
              <a:gd name="f27" fmla="val 1070"/>
              <a:gd name="f28" fmla="val 721"/>
              <a:gd name="f29" fmla="val 1087"/>
              <a:gd name="f30" fmla="val 702"/>
              <a:gd name="f31" fmla="val 1104"/>
              <a:gd name="f32" fmla="val 684"/>
              <a:gd name="f33" fmla="val 1118"/>
              <a:gd name="f34" fmla="val 664"/>
              <a:gd name="f35" fmla="val 1132"/>
              <a:gd name="f36" fmla="val 645"/>
              <a:gd name="f37" fmla="val 1144"/>
              <a:gd name="f38" fmla="val 624"/>
              <a:gd name="f39" fmla="val 1156"/>
              <a:gd name="f40" fmla="val 603"/>
              <a:gd name="f41" fmla="val 1165"/>
              <a:gd name="f42" fmla="val 580"/>
              <a:gd name="f43" fmla="val 1173"/>
              <a:gd name="f44" fmla="val 558"/>
              <a:gd name="f45" fmla="val 1180"/>
              <a:gd name="f46" fmla="val 537"/>
              <a:gd name="f47" fmla="val 1185"/>
              <a:gd name="f48" fmla="val 514"/>
              <a:gd name="f49" fmla="val 1189"/>
              <a:gd name="f50" fmla="val 492"/>
              <a:gd name="f51" fmla="val 1191"/>
              <a:gd name="f52" fmla="val 470"/>
              <a:gd name="f53" fmla="val 448"/>
              <a:gd name="f54" fmla="val 425"/>
              <a:gd name="f55" fmla="val 1188"/>
              <a:gd name="f56" fmla="val 403"/>
              <a:gd name="f57" fmla="val 1184"/>
              <a:gd name="f58" fmla="val 380"/>
              <a:gd name="f59" fmla="val 1179"/>
              <a:gd name="f60" fmla="val 359"/>
              <a:gd name="f61" fmla="val 1172"/>
              <a:gd name="f62" fmla="val 336"/>
              <a:gd name="f63" fmla="val 1164"/>
              <a:gd name="f64" fmla="val 315"/>
              <a:gd name="f65" fmla="val 1155"/>
              <a:gd name="f66" fmla="val 292"/>
              <a:gd name="f67" fmla="val 1143"/>
              <a:gd name="f68" fmla="val 271"/>
              <a:gd name="f69" fmla="val 1130"/>
              <a:gd name="f70" fmla="val 251"/>
              <a:gd name="f71" fmla="val 1117"/>
              <a:gd name="f72" fmla="val 231"/>
              <a:gd name="f73" fmla="val 1101"/>
              <a:gd name="f74" fmla="val 212"/>
              <a:gd name="f75" fmla="val 1085"/>
              <a:gd name="f76" fmla="val 192"/>
              <a:gd name="f77" fmla="val 1067"/>
              <a:gd name="f78" fmla="val 175"/>
              <a:gd name="f79" fmla="val 1048"/>
              <a:gd name="f80" fmla="val 157"/>
              <a:gd name="f81" fmla="val 1029"/>
              <a:gd name="f82" fmla="val 141"/>
              <a:gd name="f83" fmla="val 1007"/>
              <a:gd name="f84" fmla="val 125"/>
              <a:gd name="f85" fmla="val 985"/>
              <a:gd name="f86" fmla="val 109"/>
              <a:gd name="f87" fmla="val 961"/>
              <a:gd name="f88" fmla="val 96"/>
              <a:gd name="f89" fmla="val 937"/>
              <a:gd name="f90" fmla="val 82"/>
              <a:gd name="f91" fmla="val 913"/>
              <a:gd name="f92" fmla="val 69"/>
              <a:gd name="f93" fmla="val 886"/>
              <a:gd name="f94" fmla="val 58"/>
              <a:gd name="f95" fmla="val 860"/>
              <a:gd name="f96" fmla="val 48"/>
              <a:gd name="f97" fmla="val 833"/>
              <a:gd name="f98" fmla="val 38"/>
              <a:gd name="f99" fmla="val 805"/>
              <a:gd name="f100" fmla="val 29"/>
              <a:gd name="f101" fmla="val 777"/>
              <a:gd name="f102" fmla="val 22"/>
              <a:gd name="f103" fmla="val 748"/>
              <a:gd name="f104" fmla="val 15"/>
              <a:gd name="f105" fmla="val 719"/>
              <a:gd name="f106" fmla="val 10"/>
              <a:gd name="f107" fmla="val 689"/>
              <a:gd name="f108" fmla="val 6"/>
              <a:gd name="f109" fmla="val 659"/>
              <a:gd name="f110" fmla="val 3"/>
              <a:gd name="f111" fmla="val 629"/>
              <a:gd name="f112" fmla="val 1"/>
              <a:gd name="f113" fmla="val 600"/>
              <a:gd name="f114" fmla="val 569"/>
              <a:gd name="f115" fmla="val 539"/>
              <a:gd name="f116" fmla="val 2"/>
              <a:gd name="f117" fmla="val 510"/>
              <a:gd name="f118" fmla="val 4"/>
              <a:gd name="f119" fmla="val 480"/>
              <a:gd name="f120" fmla="val 8"/>
              <a:gd name="f121" fmla="val 449"/>
              <a:gd name="f122" fmla="val 12"/>
              <a:gd name="f123" fmla="val 420"/>
              <a:gd name="f124" fmla="val 17"/>
              <a:gd name="f125" fmla="val 392"/>
              <a:gd name="f126" fmla="val 24"/>
              <a:gd name="f127" fmla="val 365"/>
              <a:gd name="f128" fmla="val 33"/>
              <a:gd name="f129" fmla="val 42"/>
              <a:gd name="f130" fmla="val 309"/>
              <a:gd name="f131" fmla="val 52"/>
              <a:gd name="f132" fmla="val 284"/>
              <a:gd name="f133" fmla="val 62"/>
              <a:gd name="f134" fmla="val 257"/>
              <a:gd name="f135" fmla="val 74"/>
              <a:gd name="f136" fmla="val 233"/>
              <a:gd name="f137" fmla="val 87"/>
              <a:gd name="f138" fmla="val 210"/>
              <a:gd name="f139" fmla="val 100"/>
              <a:gd name="f140" fmla="val 186"/>
              <a:gd name="f141" fmla="val 115"/>
              <a:gd name="f142" fmla="val 165"/>
              <a:gd name="f143" fmla="val 131"/>
              <a:gd name="f144" fmla="val 143"/>
              <a:gd name="f145" fmla="val 147"/>
              <a:gd name="f146" fmla="val 124"/>
              <a:gd name="f147" fmla="val 164"/>
              <a:gd name="f148" fmla="val 106"/>
              <a:gd name="f149" fmla="val 182"/>
              <a:gd name="f150" fmla="val 89"/>
              <a:gd name="f151" fmla="val 200"/>
              <a:gd name="f152" fmla="val 73"/>
              <a:gd name="f153" fmla="val 219"/>
              <a:gd name="f154" fmla="val 238"/>
              <a:gd name="f155" fmla="val 45"/>
              <a:gd name="f156" fmla="val 259"/>
              <a:gd name="f157" fmla="val 32"/>
              <a:gd name="f158" fmla="val 280"/>
              <a:gd name="f159" fmla="val 302"/>
              <a:gd name="f160" fmla="val 13"/>
              <a:gd name="f161" fmla="val 324"/>
              <a:gd name="f162" fmla="val 5"/>
              <a:gd name="f163" fmla="val 345"/>
              <a:gd name="f164" fmla="val 368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1192" h="882">
                <a:moveTo>
                  <a:pt x="f1" y="f2"/>
                </a:moveTo>
                <a:lnTo>
                  <a:pt x="f3" y="f4"/>
                </a:lnTo>
                <a:lnTo>
                  <a:pt x="f5" y="f6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37" y="f38"/>
                </a:lnTo>
                <a:lnTo>
                  <a:pt x="f39" y="f40"/>
                </a:lnTo>
                <a:lnTo>
                  <a:pt x="f41" y="f42"/>
                </a:lnTo>
                <a:lnTo>
                  <a:pt x="f43" y="f44"/>
                </a:lnTo>
                <a:lnTo>
                  <a:pt x="f45" y="f46"/>
                </a:lnTo>
                <a:lnTo>
                  <a:pt x="f47" y="f48"/>
                </a:lnTo>
                <a:lnTo>
                  <a:pt x="f49" y="f50"/>
                </a:lnTo>
                <a:lnTo>
                  <a:pt x="f51" y="f52"/>
                </a:lnTo>
                <a:lnTo>
                  <a:pt x="f51" y="f53"/>
                </a:lnTo>
                <a:lnTo>
                  <a:pt x="f51" y="f54"/>
                </a:lnTo>
                <a:lnTo>
                  <a:pt x="f55" y="f56"/>
                </a:lnTo>
                <a:lnTo>
                  <a:pt x="f57" y="f58"/>
                </a:lnTo>
                <a:lnTo>
                  <a:pt x="f59" y="f60"/>
                </a:lnTo>
                <a:lnTo>
                  <a:pt x="f61" y="f62"/>
                </a:lnTo>
                <a:lnTo>
                  <a:pt x="f63" y="f64"/>
                </a:lnTo>
                <a:lnTo>
                  <a:pt x="f65" y="f66"/>
                </a:lnTo>
                <a:lnTo>
                  <a:pt x="f67" y="f68"/>
                </a:lnTo>
                <a:lnTo>
                  <a:pt x="f69" y="f70"/>
                </a:lnTo>
                <a:lnTo>
                  <a:pt x="f71" y="f72"/>
                </a:lnTo>
                <a:lnTo>
                  <a:pt x="f73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81" y="f82"/>
                </a:lnTo>
                <a:lnTo>
                  <a:pt x="f83" y="f84"/>
                </a:lnTo>
                <a:lnTo>
                  <a:pt x="f85" y="f86"/>
                </a:lnTo>
                <a:lnTo>
                  <a:pt x="f87" y="f88"/>
                </a:lnTo>
                <a:lnTo>
                  <a:pt x="f89" y="f90"/>
                </a:lnTo>
                <a:lnTo>
                  <a:pt x="f91" y="f92"/>
                </a:lnTo>
                <a:lnTo>
                  <a:pt x="f93" y="f94"/>
                </a:lnTo>
                <a:lnTo>
                  <a:pt x="f95" y="f96"/>
                </a:lnTo>
                <a:lnTo>
                  <a:pt x="f97" y="f98"/>
                </a:lnTo>
                <a:lnTo>
                  <a:pt x="f99" y="f100"/>
                </a:lnTo>
                <a:lnTo>
                  <a:pt x="f101" y="f102"/>
                </a:lnTo>
                <a:lnTo>
                  <a:pt x="f103" y="f104"/>
                </a:lnTo>
                <a:lnTo>
                  <a:pt x="f105" y="f106"/>
                </a:lnTo>
                <a:lnTo>
                  <a:pt x="f107" y="f108"/>
                </a:lnTo>
                <a:lnTo>
                  <a:pt x="f109" y="f110"/>
                </a:lnTo>
                <a:lnTo>
                  <a:pt x="f111" y="f112"/>
                </a:lnTo>
                <a:lnTo>
                  <a:pt x="f113" y="f0"/>
                </a:lnTo>
                <a:lnTo>
                  <a:pt x="f114" y="f0"/>
                </a:lnTo>
                <a:lnTo>
                  <a:pt x="f115" y="f116"/>
                </a:lnTo>
                <a:lnTo>
                  <a:pt x="f117" y="f118"/>
                </a:lnTo>
                <a:lnTo>
                  <a:pt x="f119" y="f120"/>
                </a:lnTo>
                <a:lnTo>
                  <a:pt x="f121" y="f122"/>
                </a:lnTo>
                <a:lnTo>
                  <a:pt x="f123" y="f124"/>
                </a:lnTo>
                <a:lnTo>
                  <a:pt x="f125" y="f126"/>
                </a:lnTo>
                <a:lnTo>
                  <a:pt x="f127" y="f128"/>
                </a:lnTo>
                <a:lnTo>
                  <a:pt x="f62" y="f129"/>
                </a:lnTo>
                <a:lnTo>
                  <a:pt x="f130" y="f131"/>
                </a:lnTo>
                <a:lnTo>
                  <a:pt x="f132" y="f133"/>
                </a:lnTo>
                <a:lnTo>
                  <a:pt x="f134" y="f135"/>
                </a:lnTo>
                <a:lnTo>
                  <a:pt x="f136" y="f137"/>
                </a:lnTo>
                <a:lnTo>
                  <a:pt x="f138" y="f139"/>
                </a:lnTo>
                <a:lnTo>
                  <a:pt x="f140" y="f141"/>
                </a:lnTo>
                <a:lnTo>
                  <a:pt x="f142" y="f143"/>
                </a:lnTo>
                <a:lnTo>
                  <a:pt x="f144" y="f145"/>
                </a:lnTo>
                <a:lnTo>
                  <a:pt x="f146" y="f147"/>
                </a:lnTo>
                <a:lnTo>
                  <a:pt x="f148" y="f149"/>
                </a:lnTo>
                <a:lnTo>
                  <a:pt x="f150" y="f151"/>
                </a:lnTo>
                <a:lnTo>
                  <a:pt x="f152" y="f153"/>
                </a:lnTo>
                <a:lnTo>
                  <a:pt x="f94" y="f154"/>
                </a:lnTo>
                <a:lnTo>
                  <a:pt x="f155" y="f156"/>
                </a:lnTo>
                <a:lnTo>
                  <a:pt x="f157" y="f158"/>
                </a:lnTo>
                <a:lnTo>
                  <a:pt x="f102" y="f159"/>
                </a:lnTo>
                <a:lnTo>
                  <a:pt x="f160" y="f161"/>
                </a:lnTo>
                <a:lnTo>
                  <a:pt x="f162" y="f163"/>
                </a:lnTo>
                <a:lnTo>
                  <a:pt x="f0" y="f164"/>
                </a:lnTo>
              </a:path>
            </a:pathLst>
          </a:custGeom>
          <a:noFill/>
          <a:ln w="36000">
            <a:solidFill>
              <a:srgbClr val="000080"/>
            </a:solidFill>
            <a:prstDash val="solid"/>
            <a:round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3" name="Forme libre 12"/>
          <p:cNvSpPr/>
          <p:nvPr/>
        </p:nvSpPr>
        <p:spPr>
          <a:xfrm>
            <a:off x="4030560" y="5187960"/>
            <a:ext cx="427320" cy="304920"/>
          </a:xfrm>
          <a:custGeom>
            <a:avLst/>
            <a:gdLst>
              <a:gd name="f0" fmla="val 0"/>
              <a:gd name="f1" fmla="val 900"/>
              <a:gd name="f2" fmla="val 47"/>
              <a:gd name="f3" fmla="val 872"/>
              <a:gd name="f4" fmla="val 38"/>
              <a:gd name="f5" fmla="val 843"/>
              <a:gd name="f6" fmla="val 30"/>
              <a:gd name="f7" fmla="val 815"/>
              <a:gd name="f8" fmla="val 23"/>
              <a:gd name="f9" fmla="val 786"/>
              <a:gd name="f10" fmla="val 16"/>
              <a:gd name="f11" fmla="val 756"/>
              <a:gd name="f12" fmla="val 11"/>
              <a:gd name="f13" fmla="val 725"/>
              <a:gd name="f14" fmla="val 7"/>
              <a:gd name="f15" fmla="val 695"/>
              <a:gd name="f16" fmla="val 3"/>
              <a:gd name="f17" fmla="val 665"/>
              <a:gd name="f18" fmla="val 1"/>
              <a:gd name="f19" fmla="val 635"/>
              <a:gd name="f20" fmla="val 603"/>
              <a:gd name="f21" fmla="val 571"/>
              <a:gd name="f22" fmla="val 540"/>
              <a:gd name="f23" fmla="val 511"/>
              <a:gd name="f24" fmla="val 6"/>
              <a:gd name="f25" fmla="val 480"/>
              <a:gd name="f26" fmla="val 449"/>
              <a:gd name="f27" fmla="val 420"/>
              <a:gd name="f28" fmla="val 22"/>
              <a:gd name="f29" fmla="val 392"/>
              <a:gd name="f30" fmla="val 364"/>
              <a:gd name="f31" fmla="val 37"/>
              <a:gd name="f32" fmla="val 335"/>
              <a:gd name="f33" fmla="val 46"/>
              <a:gd name="f34" fmla="val 308"/>
              <a:gd name="f35" fmla="val 56"/>
              <a:gd name="f36" fmla="val 282"/>
              <a:gd name="f37" fmla="val 68"/>
              <a:gd name="f38" fmla="val 256"/>
              <a:gd name="f39" fmla="val 79"/>
              <a:gd name="f40" fmla="val 232"/>
              <a:gd name="f41" fmla="val 92"/>
              <a:gd name="f42" fmla="val 208"/>
              <a:gd name="f43" fmla="val 106"/>
              <a:gd name="f44" fmla="val 185"/>
              <a:gd name="f45" fmla="val 120"/>
              <a:gd name="f46" fmla="val 165"/>
              <a:gd name="f47" fmla="val 135"/>
              <a:gd name="f48" fmla="val 143"/>
              <a:gd name="f49" fmla="val 151"/>
              <a:gd name="f50" fmla="val 125"/>
              <a:gd name="f51" fmla="val 167"/>
              <a:gd name="f52" fmla="val 107"/>
              <a:gd name="f53" fmla="val 184"/>
              <a:gd name="f54" fmla="val 90"/>
              <a:gd name="f55" fmla="val 202"/>
              <a:gd name="f56" fmla="val 75"/>
              <a:gd name="f57" fmla="val 220"/>
              <a:gd name="f58" fmla="val 60"/>
              <a:gd name="f59" fmla="val 239"/>
              <a:gd name="f60" fmla="val 48"/>
              <a:gd name="f61" fmla="val 258"/>
              <a:gd name="f62" fmla="val 278"/>
              <a:gd name="f63" fmla="val 26"/>
              <a:gd name="f64" fmla="val 298"/>
              <a:gd name="f65" fmla="val 18"/>
              <a:gd name="f66" fmla="val 318"/>
              <a:gd name="f67" fmla="val 10"/>
              <a:gd name="f68" fmla="val 339"/>
              <a:gd name="f69" fmla="val 359"/>
              <a:gd name="f70" fmla="val 380"/>
              <a:gd name="f71" fmla="val 401"/>
              <a:gd name="f72" fmla="val 422"/>
              <a:gd name="f73" fmla="val 445"/>
              <a:gd name="f74" fmla="val 466"/>
              <a:gd name="f75" fmla="val 488"/>
              <a:gd name="f76" fmla="val 12"/>
              <a:gd name="f77" fmla="val 508"/>
              <a:gd name="f78" fmla="val 529"/>
              <a:gd name="f79" fmla="val 28"/>
              <a:gd name="f80" fmla="val 549"/>
              <a:gd name="f81" fmla="val 569"/>
              <a:gd name="f82" fmla="val 49"/>
              <a:gd name="f83" fmla="val 588"/>
              <a:gd name="f84" fmla="val 61"/>
              <a:gd name="f85" fmla="val 608"/>
              <a:gd name="f86" fmla="val 626"/>
              <a:gd name="f87" fmla="val 645"/>
              <a:gd name="f88" fmla="val 108"/>
              <a:gd name="f89" fmla="val 663"/>
              <a:gd name="f90" fmla="val 126"/>
              <a:gd name="f91" fmla="val 679"/>
              <a:gd name="f92" fmla="val 144"/>
              <a:gd name="f93" fmla="val 696"/>
              <a:gd name="f94" fmla="val 166"/>
              <a:gd name="f95" fmla="val 712"/>
              <a:gd name="f96" fmla="val 186"/>
              <a:gd name="f97" fmla="val 726"/>
              <a:gd name="f98" fmla="val 209"/>
              <a:gd name="f99" fmla="val 741"/>
              <a:gd name="f100" fmla="val 233"/>
              <a:gd name="f101" fmla="val 755"/>
              <a:gd name="f102" fmla="val 257"/>
              <a:gd name="f103" fmla="val 767"/>
              <a:gd name="f104" fmla="val 283"/>
              <a:gd name="f105" fmla="val 779"/>
              <a:gd name="f106" fmla="val 309"/>
              <a:gd name="f107" fmla="val 790"/>
              <a:gd name="f108" fmla="val 336"/>
              <a:gd name="f109" fmla="val 800"/>
              <a:gd name="f110" fmla="val 808"/>
              <a:gd name="f111" fmla="val 393"/>
              <a:gd name="f112" fmla="val 817"/>
              <a:gd name="f113" fmla="val 421"/>
              <a:gd name="f114" fmla="val 824"/>
              <a:gd name="f115" fmla="val 451"/>
              <a:gd name="f116" fmla="val 830"/>
              <a:gd name="f117" fmla="val 482"/>
              <a:gd name="f118" fmla="val 836"/>
              <a:gd name="f119" fmla="val 840"/>
              <a:gd name="f120" fmla="val 541"/>
              <a:gd name="f121" fmla="val 572"/>
              <a:gd name="f122" fmla="val 845"/>
              <a:gd name="f123" fmla="val 604"/>
              <a:gd name="f124" fmla="val 846"/>
              <a:gd name="f125" fmla="val 636"/>
              <a:gd name="f126" fmla="val 666"/>
              <a:gd name="f127" fmla="val 697"/>
              <a:gd name="f128" fmla="val 842"/>
              <a:gd name="f129" fmla="val 839"/>
              <a:gd name="f130" fmla="val 757"/>
              <a:gd name="f131" fmla="val 835"/>
              <a:gd name="f132" fmla="val 787"/>
              <a:gd name="f133" fmla="val 829"/>
              <a:gd name="f134" fmla="val 816"/>
              <a:gd name="f135" fmla="val 823"/>
              <a:gd name="f136" fmla="val 844"/>
              <a:gd name="f137" fmla="val 874"/>
              <a:gd name="f138" fmla="val 807"/>
              <a:gd name="f139" fmla="val 901"/>
              <a:gd name="f140" fmla="val 798"/>
              <a:gd name="f141" fmla="val 928"/>
              <a:gd name="f142" fmla="val 788"/>
              <a:gd name="f143" fmla="val 954"/>
              <a:gd name="f144" fmla="val 777"/>
              <a:gd name="f145" fmla="val 980"/>
              <a:gd name="f146" fmla="val 764"/>
              <a:gd name="f147" fmla="val 1004"/>
              <a:gd name="f148" fmla="val 752"/>
              <a:gd name="f149" fmla="val 1027"/>
              <a:gd name="f150" fmla="val 738"/>
              <a:gd name="f151" fmla="val 1050"/>
              <a:gd name="f152" fmla="val 724"/>
              <a:gd name="f153" fmla="val 1072"/>
              <a:gd name="f154" fmla="val 709"/>
              <a:gd name="f155" fmla="val 1092"/>
              <a:gd name="f156" fmla="val 693"/>
              <a:gd name="f157" fmla="val 1111"/>
              <a:gd name="f158" fmla="val 676"/>
              <a:gd name="f159" fmla="val 1128"/>
              <a:gd name="f160" fmla="val 659"/>
              <a:gd name="f161" fmla="val 1145"/>
              <a:gd name="f162" fmla="val 641"/>
              <a:gd name="f163" fmla="val 1160"/>
              <a:gd name="f164" fmla="val 623"/>
              <a:gd name="f165" fmla="val 1174"/>
              <a:gd name="f166" fmla="val 1187"/>
              <a:gd name="f167" fmla="val 585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1188" h="847">
                <a:moveTo>
                  <a:pt x="f1" y="f2"/>
                </a:moveTo>
                <a:lnTo>
                  <a:pt x="f3" y="f4"/>
                </a:lnTo>
                <a:lnTo>
                  <a:pt x="f5" y="f6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0"/>
                </a:lnTo>
                <a:lnTo>
                  <a:pt x="f20" y="f0"/>
                </a:lnTo>
                <a:lnTo>
                  <a:pt x="f21" y="f18"/>
                </a:lnTo>
                <a:lnTo>
                  <a:pt x="f22" y="f16"/>
                </a:lnTo>
                <a:lnTo>
                  <a:pt x="f23" y="f24"/>
                </a:lnTo>
                <a:lnTo>
                  <a:pt x="f25" y="f12"/>
                </a:lnTo>
                <a:lnTo>
                  <a:pt x="f26" y="f10"/>
                </a:lnTo>
                <a:lnTo>
                  <a:pt x="f27" y="f28"/>
                </a:lnTo>
                <a:lnTo>
                  <a:pt x="f29" y="f6"/>
                </a:lnTo>
                <a:lnTo>
                  <a:pt x="f30" y="f31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41"/>
                </a:ln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lnTo>
                  <a:pt x="f48" y="f49"/>
                </a:lnTo>
                <a:lnTo>
                  <a:pt x="f50" y="f51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8" y="f59"/>
                </a:lnTo>
                <a:lnTo>
                  <a:pt x="f60" y="f61"/>
                </a:lnTo>
                <a:lnTo>
                  <a:pt x="f31" y="f62"/>
                </a:lnTo>
                <a:lnTo>
                  <a:pt x="f63" y="f64"/>
                </a:lnTo>
                <a:lnTo>
                  <a:pt x="f65" y="f66"/>
                </a:lnTo>
                <a:lnTo>
                  <a:pt x="f67" y="f68"/>
                </a:lnTo>
                <a:lnTo>
                  <a:pt x="f14" y="f69"/>
                </a:lnTo>
                <a:lnTo>
                  <a:pt x="f16" y="f70"/>
                </a:lnTo>
                <a:lnTo>
                  <a:pt x="f18" y="f71"/>
                </a:lnTo>
                <a:lnTo>
                  <a:pt x="f0" y="f72"/>
                </a:lnTo>
                <a:lnTo>
                  <a:pt x="f18" y="f73"/>
                </a:lnTo>
                <a:lnTo>
                  <a:pt x="f16" y="f74"/>
                </a:lnTo>
                <a:lnTo>
                  <a:pt x="f14" y="f75"/>
                </a:lnTo>
                <a:lnTo>
                  <a:pt x="f76" y="f77"/>
                </a:lnTo>
                <a:lnTo>
                  <a:pt x="f65" y="f78"/>
                </a:lnTo>
                <a:lnTo>
                  <a:pt x="f79" y="f80"/>
                </a:lnTo>
                <a:lnTo>
                  <a:pt x="f31" y="f81"/>
                </a:lnTo>
                <a:lnTo>
                  <a:pt x="f82" y="f83"/>
                </a:lnTo>
                <a:lnTo>
                  <a:pt x="f84" y="f85"/>
                </a:lnTo>
                <a:lnTo>
                  <a:pt x="f56" y="f86"/>
                </a:lnTo>
                <a:lnTo>
                  <a:pt x="f54" y="f87"/>
                </a:lnTo>
                <a:lnTo>
                  <a:pt x="f88" y="f89"/>
                </a:lnTo>
                <a:lnTo>
                  <a:pt x="f90" y="f91"/>
                </a:lnTo>
                <a:lnTo>
                  <a:pt x="f92" y="f93"/>
                </a:ln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lnTo>
                  <a:pt x="f100" y="f101"/>
                </a:lnTo>
                <a:lnTo>
                  <a:pt x="f102" y="f103"/>
                </a:lnTo>
                <a:lnTo>
                  <a:pt x="f104" y="f105"/>
                </a:lnTo>
                <a:lnTo>
                  <a:pt x="f106" y="f107"/>
                </a:lnTo>
                <a:lnTo>
                  <a:pt x="f108" y="f109"/>
                </a:lnTo>
                <a:lnTo>
                  <a:pt x="f30" y="f110"/>
                </a:lnTo>
                <a:lnTo>
                  <a:pt x="f111" y="f112"/>
                </a:lnTo>
                <a:lnTo>
                  <a:pt x="f113" y="f114"/>
                </a:lnTo>
                <a:lnTo>
                  <a:pt x="f115" y="f116"/>
                </a:lnTo>
                <a:lnTo>
                  <a:pt x="f117" y="f118"/>
                </a:lnTo>
                <a:lnTo>
                  <a:pt x="f23" y="f119"/>
                </a:lnTo>
                <a:lnTo>
                  <a:pt x="f120" y="f5"/>
                </a:lnTo>
                <a:lnTo>
                  <a:pt x="f121" y="f122"/>
                </a:lnTo>
                <a:lnTo>
                  <a:pt x="f123" y="f124"/>
                </a:lnTo>
                <a:lnTo>
                  <a:pt x="f125" y="f124"/>
                </a:lnTo>
                <a:lnTo>
                  <a:pt x="f126" y="f122"/>
                </a:lnTo>
                <a:lnTo>
                  <a:pt x="f127" y="f128"/>
                </a:lnTo>
                <a:lnTo>
                  <a:pt x="f97" y="f129"/>
                </a:lnTo>
                <a:lnTo>
                  <a:pt x="f130" y="f131"/>
                </a:lnTo>
                <a:lnTo>
                  <a:pt x="f132" y="f133"/>
                </a:lnTo>
                <a:lnTo>
                  <a:pt x="f134" y="f135"/>
                </a:lnTo>
                <a:lnTo>
                  <a:pt x="f136" y="f7"/>
                </a:lnTo>
                <a:lnTo>
                  <a:pt x="f137" y="f138"/>
                </a:lnTo>
                <a:lnTo>
                  <a:pt x="f139" y="f140"/>
                </a:lnTo>
                <a:lnTo>
                  <a:pt x="f141" y="f142"/>
                </a:lnTo>
                <a:lnTo>
                  <a:pt x="f143" y="f144"/>
                </a:lnTo>
                <a:lnTo>
                  <a:pt x="f145" y="f146"/>
                </a:lnTo>
                <a:lnTo>
                  <a:pt x="f147" y="f148"/>
                </a:lnTo>
                <a:lnTo>
                  <a:pt x="f149" y="f150"/>
                </a:lnTo>
                <a:lnTo>
                  <a:pt x="f151" y="f152"/>
                </a:lnTo>
                <a:lnTo>
                  <a:pt x="f153" y="f154"/>
                </a:lnTo>
                <a:lnTo>
                  <a:pt x="f155" y="f156"/>
                </a:lnTo>
                <a:lnTo>
                  <a:pt x="f157" y="f158"/>
                </a:lnTo>
                <a:lnTo>
                  <a:pt x="f159" y="f160"/>
                </a:lnTo>
                <a:lnTo>
                  <a:pt x="f161" y="f162"/>
                </a:lnTo>
                <a:lnTo>
                  <a:pt x="f163" y="f164"/>
                </a:lnTo>
                <a:lnTo>
                  <a:pt x="f165" y="f123"/>
                </a:lnTo>
                <a:lnTo>
                  <a:pt x="f166" y="f167"/>
                </a:lnTo>
              </a:path>
            </a:pathLst>
          </a:custGeom>
          <a:noFill/>
          <a:ln w="36000">
            <a:solidFill>
              <a:srgbClr val="000080"/>
            </a:solidFill>
            <a:prstDash val="solid"/>
            <a:round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4" name="Forme libre 13"/>
          <p:cNvSpPr/>
          <p:nvPr/>
        </p:nvSpPr>
        <p:spPr>
          <a:xfrm>
            <a:off x="3981600" y="5079960"/>
            <a:ext cx="428400" cy="317520"/>
          </a:xfrm>
          <a:custGeom>
            <a:avLst/>
            <a:gdLst>
              <a:gd name="f0" fmla="val 0"/>
              <a:gd name="f1" fmla="val 752"/>
              <a:gd name="f2" fmla="val 881"/>
              <a:gd name="f3" fmla="val 780"/>
              <a:gd name="f4" fmla="val 875"/>
              <a:gd name="f5" fmla="val 809"/>
              <a:gd name="f6" fmla="val 867"/>
              <a:gd name="f7" fmla="val 837"/>
              <a:gd name="f8" fmla="val 858"/>
              <a:gd name="f9" fmla="val 864"/>
              <a:gd name="f10" fmla="val 849"/>
              <a:gd name="f11" fmla="val 890"/>
              <a:gd name="f12" fmla="val 838"/>
              <a:gd name="f13" fmla="val 916"/>
              <a:gd name="f14" fmla="val 827"/>
              <a:gd name="f15" fmla="val 940"/>
              <a:gd name="f16" fmla="val 814"/>
              <a:gd name="f17" fmla="val 965"/>
              <a:gd name="f18" fmla="val 800"/>
              <a:gd name="f19" fmla="val 987"/>
              <a:gd name="f20" fmla="val 786"/>
              <a:gd name="f21" fmla="val 1009"/>
              <a:gd name="f22" fmla="val 771"/>
              <a:gd name="f23" fmla="val 1030"/>
              <a:gd name="f24" fmla="val 754"/>
              <a:gd name="f25" fmla="val 1050"/>
              <a:gd name="f26" fmla="val 738"/>
              <a:gd name="f27" fmla="val 1069"/>
              <a:gd name="f28" fmla="val 720"/>
              <a:gd name="f29" fmla="val 1086"/>
              <a:gd name="f30" fmla="val 702"/>
              <a:gd name="f31" fmla="val 1103"/>
              <a:gd name="f32" fmla="val 683"/>
              <a:gd name="f33" fmla="val 1118"/>
              <a:gd name="f34" fmla="val 664"/>
              <a:gd name="f35" fmla="val 1131"/>
              <a:gd name="f36" fmla="val 644"/>
              <a:gd name="f37" fmla="val 1143"/>
              <a:gd name="f38" fmla="val 623"/>
              <a:gd name="f39" fmla="val 1154"/>
              <a:gd name="f40" fmla="val 603"/>
              <a:gd name="f41" fmla="val 1165"/>
              <a:gd name="f42" fmla="val 580"/>
              <a:gd name="f43" fmla="val 1172"/>
              <a:gd name="f44" fmla="val 558"/>
              <a:gd name="f45" fmla="val 1179"/>
              <a:gd name="f46" fmla="val 537"/>
              <a:gd name="f47" fmla="val 1184"/>
              <a:gd name="f48" fmla="val 515"/>
              <a:gd name="f49" fmla="val 1187"/>
              <a:gd name="f50" fmla="val 493"/>
              <a:gd name="f51" fmla="val 1189"/>
              <a:gd name="f52" fmla="val 470"/>
              <a:gd name="f53" fmla="val 1190"/>
              <a:gd name="f54" fmla="val 448"/>
              <a:gd name="f55" fmla="val 425"/>
              <a:gd name="f56" fmla="val 404"/>
              <a:gd name="f57" fmla="val 1183"/>
              <a:gd name="f58" fmla="val 381"/>
              <a:gd name="f59" fmla="val 359"/>
              <a:gd name="f60" fmla="val 1171"/>
              <a:gd name="f61" fmla="val 337"/>
              <a:gd name="f62" fmla="val 1164"/>
              <a:gd name="f63" fmla="val 316"/>
              <a:gd name="f64" fmla="val 1153"/>
              <a:gd name="f65" fmla="val 293"/>
              <a:gd name="f66" fmla="val 1142"/>
              <a:gd name="f67" fmla="val 273"/>
              <a:gd name="f68" fmla="val 1130"/>
              <a:gd name="f69" fmla="val 252"/>
              <a:gd name="f70" fmla="val 1116"/>
              <a:gd name="f71" fmla="val 233"/>
              <a:gd name="f72" fmla="val 1101"/>
              <a:gd name="f73" fmla="val 213"/>
              <a:gd name="f74" fmla="val 1085"/>
              <a:gd name="f75" fmla="val 194"/>
              <a:gd name="f76" fmla="val 1067"/>
              <a:gd name="f77" fmla="val 176"/>
              <a:gd name="f78" fmla="val 1049"/>
              <a:gd name="f79" fmla="val 159"/>
              <a:gd name="f80" fmla="val 1029"/>
              <a:gd name="f81" fmla="val 143"/>
              <a:gd name="f82" fmla="val 1008"/>
              <a:gd name="f83" fmla="val 126"/>
              <a:gd name="f84" fmla="val 985"/>
              <a:gd name="f85" fmla="val 111"/>
              <a:gd name="f86" fmla="val 963"/>
              <a:gd name="f87" fmla="val 97"/>
              <a:gd name="f88" fmla="val 938"/>
              <a:gd name="f89" fmla="val 83"/>
              <a:gd name="f90" fmla="val 914"/>
              <a:gd name="f91" fmla="val 70"/>
              <a:gd name="f92" fmla="val 889"/>
              <a:gd name="f93" fmla="val 59"/>
              <a:gd name="f94" fmla="val 860"/>
              <a:gd name="f95" fmla="val 49"/>
              <a:gd name="f96" fmla="val 835"/>
              <a:gd name="f97" fmla="val 39"/>
              <a:gd name="f98" fmla="val 807"/>
              <a:gd name="f99" fmla="val 30"/>
              <a:gd name="f100" fmla="val 778"/>
              <a:gd name="f101" fmla="val 22"/>
              <a:gd name="f102" fmla="val 749"/>
              <a:gd name="f103" fmla="val 16"/>
              <a:gd name="f104" fmla="val 721"/>
              <a:gd name="f105" fmla="val 10"/>
              <a:gd name="f106" fmla="val 692"/>
              <a:gd name="f107" fmla="val 7"/>
              <a:gd name="f108" fmla="val 661"/>
              <a:gd name="f109" fmla="val 3"/>
              <a:gd name="f110" fmla="val 631"/>
              <a:gd name="f111" fmla="val 1"/>
              <a:gd name="f112" fmla="val 602"/>
              <a:gd name="f113" fmla="val 572"/>
              <a:gd name="f114" fmla="val 541"/>
              <a:gd name="f115" fmla="val 512"/>
              <a:gd name="f116" fmla="val 4"/>
              <a:gd name="f117" fmla="val 482"/>
              <a:gd name="f118" fmla="val 453"/>
              <a:gd name="f119" fmla="val 11"/>
              <a:gd name="f120" fmla="val 423"/>
              <a:gd name="f121" fmla="val 17"/>
              <a:gd name="f122" fmla="val 395"/>
              <a:gd name="f123" fmla="val 24"/>
              <a:gd name="f124" fmla="val 367"/>
              <a:gd name="f125" fmla="val 31"/>
              <a:gd name="f126" fmla="val 339"/>
              <a:gd name="f127" fmla="val 40"/>
              <a:gd name="f128" fmla="val 312"/>
              <a:gd name="f129" fmla="val 50"/>
              <a:gd name="f130" fmla="val 286"/>
              <a:gd name="f131" fmla="val 60"/>
              <a:gd name="f132" fmla="val 261"/>
              <a:gd name="f133" fmla="val 72"/>
              <a:gd name="f134" fmla="val 235"/>
              <a:gd name="f135" fmla="val 85"/>
              <a:gd name="f136" fmla="val 212"/>
              <a:gd name="f137" fmla="val 99"/>
              <a:gd name="f138" fmla="val 188"/>
              <a:gd name="f139" fmla="val 113"/>
              <a:gd name="f140" fmla="val 167"/>
              <a:gd name="f141" fmla="val 129"/>
              <a:gd name="f142" fmla="val 146"/>
              <a:gd name="f143" fmla="val 144"/>
              <a:gd name="f144" fmla="val 161"/>
              <a:gd name="f145" fmla="val 107"/>
              <a:gd name="f146" fmla="val 179"/>
              <a:gd name="f147" fmla="val 90"/>
              <a:gd name="f148" fmla="val 197"/>
              <a:gd name="f149" fmla="val 74"/>
              <a:gd name="f150" fmla="val 216"/>
              <a:gd name="f151" fmla="val 236"/>
              <a:gd name="f152" fmla="val 46"/>
              <a:gd name="f153" fmla="val 256"/>
              <a:gd name="f154" fmla="val 34"/>
              <a:gd name="f155" fmla="val 277"/>
              <a:gd name="f156" fmla="val 23"/>
              <a:gd name="f157" fmla="val 298"/>
              <a:gd name="f158" fmla="val 14"/>
              <a:gd name="f159" fmla="val 320"/>
              <a:gd name="f160" fmla="val 6"/>
              <a:gd name="f161" fmla="val 341"/>
              <a:gd name="f162" fmla="val 363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1191" h="882">
                <a:moveTo>
                  <a:pt x="f1" y="f2"/>
                </a:moveTo>
                <a:lnTo>
                  <a:pt x="f3" y="f4"/>
                </a:lnTo>
                <a:lnTo>
                  <a:pt x="f5" y="f6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2"/>
                </a:lnTo>
                <a:lnTo>
                  <a:pt x="f33" y="f34"/>
                </a:lnTo>
                <a:lnTo>
                  <a:pt x="f35" y="f36"/>
                </a:lnTo>
                <a:lnTo>
                  <a:pt x="f37" y="f38"/>
                </a:lnTo>
                <a:lnTo>
                  <a:pt x="f39" y="f40"/>
                </a:lnTo>
                <a:lnTo>
                  <a:pt x="f41" y="f42"/>
                </a:lnTo>
                <a:lnTo>
                  <a:pt x="f43" y="f44"/>
                </a:lnTo>
                <a:lnTo>
                  <a:pt x="f45" y="f46"/>
                </a:lnTo>
                <a:lnTo>
                  <a:pt x="f47" y="f48"/>
                </a:lnTo>
                <a:lnTo>
                  <a:pt x="f49" y="f50"/>
                </a:lnTo>
                <a:lnTo>
                  <a:pt x="f51" y="f52"/>
                </a:lnTo>
                <a:lnTo>
                  <a:pt x="f53" y="f54"/>
                </a:lnTo>
                <a:lnTo>
                  <a:pt x="f51" y="f55"/>
                </a:lnTo>
                <a:lnTo>
                  <a:pt x="f49" y="f56"/>
                </a:lnTo>
                <a:lnTo>
                  <a:pt x="f57" y="f58"/>
                </a:lnTo>
                <a:lnTo>
                  <a:pt x="f45" y="f59"/>
                </a:lnTo>
                <a:lnTo>
                  <a:pt x="f60" y="f61"/>
                </a:lnTo>
                <a:lnTo>
                  <a:pt x="f62" y="f63"/>
                </a:lnTo>
                <a:lnTo>
                  <a:pt x="f64" y="f65"/>
                </a:lnTo>
                <a:lnTo>
                  <a:pt x="f66" y="f67"/>
                </a:lnTo>
                <a:lnTo>
                  <a:pt x="f68" y="f69"/>
                </a:lnTo>
                <a:lnTo>
                  <a:pt x="f70" y="f71"/>
                </a:lnTo>
                <a:lnTo>
                  <a:pt x="f72" y="f73"/>
                </a:lnTo>
                <a:lnTo>
                  <a:pt x="f74" y="f75"/>
                </a:lnTo>
                <a:lnTo>
                  <a:pt x="f76" y="f77"/>
                </a:lnTo>
                <a:lnTo>
                  <a:pt x="f78" y="f79"/>
                </a:lnTo>
                <a:lnTo>
                  <a:pt x="f80" y="f81"/>
                </a:lnTo>
                <a:lnTo>
                  <a:pt x="f82" y="f83"/>
                </a:lnTo>
                <a:lnTo>
                  <a:pt x="f84" y="f85"/>
                </a:lnTo>
                <a:lnTo>
                  <a:pt x="f86" y="f87"/>
                </a:lnTo>
                <a:lnTo>
                  <a:pt x="f88" y="f89"/>
                </a:lnTo>
                <a:lnTo>
                  <a:pt x="f90" y="f91"/>
                </a:lnTo>
                <a:lnTo>
                  <a:pt x="f92" y="f93"/>
                </a:lnTo>
                <a:lnTo>
                  <a:pt x="f94" y="f95"/>
                </a:lnTo>
                <a:lnTo>
                  <a:pt x="f96" y="f97"/>
                </a:lnTo>
                <a:lnTo>
                  <a:pt x="f98" y="f99"/>
                </a:lnTo>
                <a:lnTo>
                  <a:pt x="f100" y="f101"/>
                </a:lnTo>
                <a:lnTo>
                  <a:pt x="f102" y="f103"/>
                </a:lnTo>
                <a:lnTo>
                  <a:pt x="f104" y="f105"/>
                </a:lnTo>
                <a:lnTo>
                  <a:pt x="f106" y="f107"/>
                </a:lnTo>
                <a:lnTo>
                  <a:pt x="f108" y="f109"/>
                </a:lnTo>
                <a:lnTo>
                  <a:pt x="f110" y="f111"/>
                </a:lnTo>
                <a:lnTo>
                  <a:pt x="f112" y="f0"/>
                </a:lnTo>
                <a:lnTo>
                  <a:pt x="f113" y="f0"/>
                </a:lnTo>
                <a:lnTo>
                  <a:pt x="f114" y="f111"/>
                </a:lnTo>
                <a:lnTo>
                  <a:pt x="f115" y="f116"/>
                </a:lnTo>
                <a:lnTo>
                  <a:pt x="f117" y="f107"/>
                </a:lnTo>
                <a:lnTo>
                  <a:pt x="f118" y="f119"/>
                </a:lnTo>
                <a:lnTo>
                  <a:pt x="f120" y="f121"/>
                </a:lnTo>
                <a:lnTo>
                  <a:pt x="f122" y="f123"/>
                </a:lnTo>
                <a:lnTo>
                  <a:pt x="f124" y="f125"/>
                </a:lnTo>
                <a:lnTo>
                  <a:pt x="f126" y="f127"/>
                </a:lnTo>
                <a:lnTo>
                  <a:pt x="f128" y="f129"/>
                </a:lnTo>
                <a:lnTo>
                  <a:pt x="f130" y="f131"/>
                </a:lnTo>
                <a:lnTo>
                  <a:pt x="f132" y="f133"/>
                </a:lnTo>
                <a:lnTo>
                  <a:pt x="f134" y="f135"/>
                </a:lnTo>
                <a:lnTo>
                  <a:pt x="f136" y="f137"/>
                </a:lnTo>
                <a:lnTo>
                  <a:pt x="f138" y="f139"/>
                </a:lnTo>
                <a:lnTo>
                  <a:pt x="f140" y="f141"/>
                </a:lnTo>
                <a:lnTo>
                  <a:pt x="f142" y="f143"/>
                </a:lnTo>
                <a:lnTo>
                  <a:pt x="f83" y="f144"/>
                </a:lnTo>
                <a:lnTo>
                  <a:pt x="f145" y="f146"/>
                </a:lnTo>
                <a:lnTo>
                  <a:pt x="f147" y="f148"/>
                </a:lnTo>
                <a:lnTo>
                  <a:pt x="f149" y="f150"/>
                </a:lnTo>
                <a:lnTo>
                  <a:pt x="f131" y="f151"/>
                </a:lnTo>
                <a:lnTo>
                  <a:pt x="f152" y="f153"/>
                </a:lnTo>
                <a:lnTo>
                  <a:pt x="f154" y="f155"/>
                </a:lnTo>
                <a:lnTo>
                  <a:pt x="f156" y="f157"/>
                </a:lnTo>
                <a:lnTo>
                  <a:pt x="f158" y="f159"/>
                </a:lnTo>
                <a:lnTo>
                  <a:pt x="f160" y="f161"/>
                </a:lnTo>
                <a:lnTo>
                  <a:pt x="f0" y="f162"/>
                </a:lnTo>
              </a:path>
            </a:pathLst>
          </a:custGeom>
          <a:noFill/>
          <a:ln w="36000">
            <a:solidFill>
              <a:srgbClr val="000080"/>
            </a:solidFill>
            <a:prstDash val="solid"/>
            <a:round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5" name="Connecteur droit 14"/>
          <p:cNvSpPr/>
          <p:nvPr/>
        </p:nvSpPr>
        <p:spPr>
          <a:xfrm flipV="1">
            <a:off x="1544760" y="5815080"/>
            <a:ext cx="1440" cy="372960"/>
          </a:xfrm>
          <a:prstGeom prst="line">
            <a:avLst/>
          </a:prstGeom>
          <a:noFill/>
          <a:ln w="14400">
            <a:solidFill>
              <a:srgbClr val="000080"/>
            </a:solidFill>
            <a:prstDash val="solid"/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6" name="Connecteur droit 15"/>
          <p:cNvSpPr/>
          <p:nvPr/>
        </p:nvSpPr>
        <p:spPr>
          <a:xfrm flipV="1">
            <a:off x="1957320" y="5815080"/>
            <a:ext cx="1800" cy="372960"/>
          </a:xfrm>
          <a:prstGeom prst="line">
            <a:avLst/>
          </a:prstGeom>
          <a:noFill/>
          <a:ln w="14400">
            <a:solidFill>
              <a:srgbClr val="000080"/>
            </a:solidFill>
            <a:prstDash val="solid"/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7" name="Connecteur droit 16"/>
          <p:cNvSpPr/>
          <p:nvPr/>
        </p:nvSpPr>
        <p:spPr>
          <a:xfrm flipV="1">
            <a:off x="2249640" y="5847840"/>
            <a:ext cx="1440" cy="373320"/>
          </a:xfrm>
          <a:prstGeom prst="line">
            <a:avLst/>
          </a:prstGeom>
          <a:noFill/>
          <a:ln w="14400">
            <a:solidFill>
              <a:srgbClr val="000080"/>
            </a:solidFill>
            <a:prstDash val="solid"/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8" name="Connecteur droit 17"/>
          <p:cNvSpPr/>
          <p:nvPr/>
        </p:nvSpPr>
        <p:spPr>
          <a:xfrm flipV="1">
            <a:off x="2565360" y="5832000"/>
            <a:ext cx="1800" cy="373320"/>
          </a:xfrm>
          <a:prstGeom prst="line">
            <a:avLst/>
          </a:prstGeom>
          <a:noFill/>
          <a:ln w="14400">
            <a:solidFill>
              <a:srgbClr val="000080"/>
            </a:solidFill>
            <a:prstDash val="solid"/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9" name="Connecteur droit 18"/>
          <p:cNvSpPr/>
          <p:nvPr/>
        </p:nvSpPr>
        <p:spPr>
          <a:xfrm flipV="1">
            <a:off x="2928959" y="5830920"/>
            <a:ext cx="1440" cy="372960"/>
          </a:xfrm>
          <a:prstGeom prst="line">
            <a:avLst/>
          </a:prstGeom>
          <a:noFill/>
          <a:ln w="14400">
            <a:solidFill>
              <a:srgbClr val="000080"/>
            </a:solidFill>
            <a:prstDash val="solid"/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0" name="Connecteur droit 19"/>
          <p:cNvSpPr/>
          <p:nvPr/>
        </p:nvSpPr>
        <p:spPr>
          <a:xfrm flipV="1">
            <a:off x="3319559" y="5797080"/>
            <a:ext cx="1441" cy="373320"/>
          </a:xfrm>
          <a:prstGeom prst="line">
            <a:avLst/>
          </a:prstGeom>
          <a:noFill/>
          <a:ln w="14400">
            <a:solidFill>
              <a:srgbClr val="000080"/>
            </a:solidFill>
            <a:prstDash val="solid"/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1" name="Connecteur droit 20"/>
          <p:cNvSpPr/>
          <p:nvPr/>
        </p:nvSpPr>
        <p:spPr>
          <a:xfrm flipV="1">
            <a:off x="3733920" y="5847840"/>
            <a:ext cx="1440" cy="373320"/>
          </a:xfrm>
          <a:prstGeom prst="line">
            <a:avLst/>
          </a:prstGeom>
          <a:noFill/>
          <a:ln w="14400">
            <a:solidFill>
              <a:srgbClr val="000080"/>
            </a:solidFill>
            <a:prstDash val="solid"/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2" name="Connecteur droit 21"/>
          <p:cNvSpPr/>
          <p:nvPr/>
        </p:nvSpPr>
        <p:spPr>
          <a:xfrm flipV="1">
            <a:off x="4192559" y="5797080"/>
            <a:ext cx="1441" cy="373320"/>
          </a:xfrm>
          <a:prstGeom prst="line">
            <a:avLst/>
          </a:prstGeom>
          <a:noFill/>
          <a:ln w="14400">
            <a:solidFill>
              <a:srgbClr val="000080"/>
            </a:solidFill>
            <a:prstDash val="solid"/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3" name="Connecteur droit 22"/>
          <p:cNvSpPr/>
          <p:nvPr/>
        </p:nvSpPr>
        <p:spPr>
          <a:xfrm flipV="1">
            <a:off x="4729319" y="5815080"/>
            <a:ext cx="1440" cy="372960"/>
          </a:xfrm>
          <a:prstGeom prst="line">
            <a:avLst/>
          </a:prstGeom>
          <a:noFill/>
          <a:ln w="14400">
            <a:solidFill>
              <a:srgbClr val="000080"/>
            </a:solidFill>
            <a:prstDash val="solid"/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4" name="Connecteur droit 23"/>
          <p:cNvSpPr/>
          <p:nvPr/>
        </p:nvSpPr>
        <p:spPr>
          <a:xfrm flipV="1">
            <a:off x="1725480" y="3230280"/>
            <a:ext cx="1800" cy="917640"/>
          </a:xfrm>
          <a:prstGeom prst="line">
            <a:avLst/>
          </a:prstGeom>
          <a:noFill/>
          <a:ln w="36000">
            <a:solidFill>
              <a:srgbClr val="00008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5" name="Connecteur droit 24"/>
          <p:cNvSpPr/>
          <p:nvPr/>
        </p:nvSpPr>
        <p:spPr>
          <a:xfrm flipV="1">
            <a:off x="2255760" y="3207960"/>
            <a:ext cx="1800" cy="917640"/>
          </a:xfrm>
          <a:prstGeom prst="line">
            <a:avLst/>
          </a:prstGeom>
          <a:noFill/>
          <a:ln w="36000">
            <a:solidFill>
              <a:srgbClr val="00008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6" name="Connecteur droit 25"/>
          <p:cNvSpPr/>
          <p:nvPr/>
        </p:nvSpPr>
        <p:spPr>
          <a:xfrm>
            <a:off x="2552760" y="4233960"/>
            <a:ext cx="11159" cy="1974599"/>
          </a:xfrm>
          <a:prstGeom prst="line">
            <a:avLst/>
          </a:prstGeom>
          <a:noFill/>
          <a:ln w="9360">
            <a:solidFill>
              <a:srgbClr val="008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7" name="Connecteur droit 26"/>
          <p:cNvSpPr/>
          <p:nvPr/>
        </p:nvSpPr>
        <p:spPr>
          <a:xfrm>
            <a:off x="2832119" y="4186079"/>
            <a:ext cx="12601" cy="1974961"/>
          </a:xfrm>
          <a:prstGeom prst="line">
            <a:avLst/>
          </a:prstGeom>
          <a:noFill/>
          <a:ln w="9360">
            <a:solidFill>
              <a:srgbClr val="008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8" name="Connecteur droit 27"/>
          <p:cNvSpPr/>
          <p:nvPr/>
        </p:nvSpPr>
        <p:spPr>
          <a:xfrm>
            <a:off x="2724119" y="4398840"/>
            <a:ext cx="11161" cy="1974959"/>
          </a:xfrm>
          <a:prstGeom prst="line">
            <a:avLst/>
          </a:prstGeom>
          <a:noFill/>
          <a:ln w="9360">
            <a:solidFill>
              <a:srgbClr val="008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29" name="Connecteur droit 28"/>
          <p:cNvSpPr/>
          <p:nvPr/>
        </p:nvSpPr>
        <p:spPr>
          <a:xfrm>
            <a:off x="2992320" y="4251240"/>
            <a:ext cx="12959" cy="1974959"/>
          </a:xfrm>
          <a:prstGeom prst="line">
            <a:avLst/>
          </a:prstGeom>
          <a:noFill/>
          <a:ln w="9360">
            <a:solidFill>
              <a:srgbClr val="008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0" name="Connecteur droit 29"/>
          <p:cNvSpPr/>
          <p:nvPr/>
        </p:nvSpPr>
        <p:spPr>
          <a:xfrm>
            <a:off x="3209760" y="3938759"/>
            <a:ext cx="11159" cy="1974600"/>
          </a:xfrm>
          <a:prstGeom prst="line">
            <a:avLst/>
          </a:prstGeom>
          <a:noFill/>
          <a:ln w="9360">
            <a:solidFill>
              <a:srgbClr val="008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1" name="Connecteur droit 30"/>
          <p:cNvSpPr/>
          <p:nvPr/>
        </p:nvSpPr>
        <p:spPr>
          <a:xfrm>
            <a:off x="3100320" y="4630680"/>
            <a:ext cx="12599" cy="1974960"/>
          </a:xfrm>
          <a:prstGeom prst="line">
            <a:avLst/>
          </a:prstGeom>
          <a:noFill/>
          <a:ln w="9360">
            <a:solidFill>
              <a:srgbClr val="008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2" name="Connecteur droit 31"/>
          <p:cNvSpPr/>
          <p:nvPr/>
        </p:nvSpPr>
        <p:spPr>
          <a:xfrm>
            <a:off x="2943360" y="3559320"/>
            <a:ext cx="12599" cy="1974600"/>
          </a:xfrm>
          <a:prstGeom prst="line">
            <a:avLst/>
          </a:prstGeom>
          <a:noFill/>
          <a:ln w="9360">
            <a:solidFill>
              <a:srgbClr val="008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3" name="Connecteur droit 32"/>
          <p:cNvSpPr/>
          <p:nvPr/>
        </p:nvSpPr>
        <p:spPr>
          <a:xfrm>
            <a:off x="2664000" y="5319720"/>
            <a:ext cx="10800" cy="1974959"/>
          </a:xfrm>
          <a:prstGeom prst="line">
            <a:avLst/>
          </a:prstGeom>
          <a:noFill/>
          <a:ln w="9360">
            <a:solidFill>
              <a:srgbClr val="008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4" name="Connecteur droit 33"/>
          <p:cNvSpPr/>
          <p:nvPr/>
        </p:nvSpPr>
        <p:spPr>
          <a:xfrm>
            <a:off x="3379680" y="5203800"/>
            <a:ext cx="11160" cy="1974960"/>
          </a:xfrm>
          <a:prstGeom prst="line">
            <a:avLst/>
          </a:prstGeom>
          <a:noFill/>
          <a:ln w="9360">
            <a:solidFill>
              <a:srgbClr val="008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5" name="Connecteur droit 34"/>
          <p:cNvSpPr/>
          <p:nvPr/>
        </p:nvSpPr>
        <p:spPr>
          <a:xfrm>
            <a:off x="3027240" y="4924440"/>
            <a:ext cx="11160" cy="1974960"/>
          </a:xfrm>
          <a:prstGeom prst="line">
            <a:avLst/>
          </a:prstGeom>
          <a:noFill/>
          <a:ln w="9360">
            <a:solidFill>
              <a:srgbClr val="008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6" name="Connecteur droit 35"/>
          <p:cNvSpPr/>
          <p:nvPr/>
        </p:nvSpPr>
        <p:spPr>
          <a:xfrm>
            <a:off x="2930399" y="5221440"/>
            <a:ext cx="11161" cy="1974599"/>
          </a:xfrm>
          <a:prstGeom prst="line">
            <a:avLst/>
          </a:prstGeom>
          <a:noFill/>
          <a:ln w="9360">
            <a:solidFill>
              <a:srgbClr val="008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7" name="Connecteur droit 36"/>
          <p:cNvSpPr/>
          <p:nvPr/>
        </p:nvSpPr>
        <p:spPr>
          <a:xfrm>
            <a:off x="3306600" y="4959360"/>
            <a:ext cx="11159" cy="1974959"/>
          </a:xfrm>
          <a:prstGeom prst="line">
            <a:avLst/>
          </a:prstGeom>
          <a:noFill/>
          <a:ln w="9360">
            <a:solidFill>
              <a:srgbClr val="008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8" name="Connecteur droit 37"/>
          <p:cNvSpPr/>
          <p:nvPr/>
        </p:nvSpPr>
        <p:spPr>
          <a:xfrm>
            <a:off x="2773440" y="3444840"/>
            <a:ext cx="11160" cy="1974960"/>
          </a:xfrm>
          <a:prstGeom prst="line">
            <a:avLst/>
          </a:prstGeom>
          <a:noFill/>
          <a:ln w="9360">
            <a:solidFill>
              <a:srgbClr val="008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39" name="Connecteur droit 38"/>
          <p:cNvSpPr/>
          <p:nvPr/>
        </p:nvSpPr>
        <p:spPr>
          <a:xfrm>
            <a:off x="5423040" y="3676679"/>
            <a:ext cx="12600" cy="1974961"/>
          </a:xfrm>
          <a:prstGeom prst="line">
            <a:avLst/>
          </a:prstGeom>
          <a:noFill/>
          <a:ln w="9360">
            <a:solidFill>
              <a:srgbClr val="008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0" name="Connecteur droit 39"/>
          <p:cNvSpPr/>
          <p:nvPr/>
        </p:nvSpPr>
        <p:spPr>
          <a:xfrm>
            <a:off x="5423040" y="3676679"/>
            <a:ext cx="12600" cy="1974961"/>
          </a:xfrm>
          <a:prstGeom prst="line">
            <a:avLst/>
          </a:prstGeom>
          <a:noFill/>
          <a:ln w="9360">
            <a:solidFill>
              <a:srgbClr val="008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1" name="Connecteur droit 40"/>
          <p:cNvSpPr/>
          <p:nvPr/>
        </p:nvSpPr>
        <p:spPr>
          <a:xfrm>
            <a:off x="5338800" y="3114720"/>
            <a:ext cx="11160" cy="1974959"/>
          </a:xfrm>
          <a:prstGeom prst="line">
            <a:avLst/>
          </a:prstGeom>
          <a:noFill/>
          <a:ln w="9360">
            <a:solidFill>
              <a:srgbClr val="008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2" name="Connecteur droit 41"/>
          <p:cNvSpPr/>
          <p:nvPr/>
        </p:nvSpPr>
        <p:spPr>
          <a:xfrm>
            <a:off x="5121360" y="3691080"/>
            <a:ext cx="11160" cy="1974599"/>
          </a:xfrm>
          <a:prstGeom prst="line">
            <a:avLst/>
          </a:prstGeom>
          <a:noFill/>
          <a:ln w="9360">
            <a:solidFill>
              <a:srgbClr val="008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3" name="Connecteur droit 42"/>
          <p:cNvSpPr/>
          <p:nvPr/>
        </p:nvSpPr>
        <p:spPr>
          <a:xfrm>
            <a:off x="5618160" y="2655720"/>
            <a:ext cx="11159" cy="1974960"/>
          </a:xfrm>
          <a:prstGeom prst="line">
            <a:avLst/>
          </a:prstGeom>
          <a:noFill/>
          <a:ln w="9360">
            <a:solidFill>
              <a:srgbClr val="008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4" name="Connecteur droit 43"/>
          <p:cNvSpPr/>
          <p:nvPr/>
        </p:nvSpPr>
        <p:spPr>
          <a:xfrm>
            <a:off x="5253120" y="4678200"/>
            <a:ext cx="11160" cy="1974959"/>
          </a:xfrm>
          <a:prstGeom prst="line">
            <a:avLst/>
          </a:prstGeom>
          <a:noFill/>
          <a:ln w="9360">
            <a:solidFill>
              <a:srgbClr val="008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5" name="Connecteur droit 44"/>
          <p:cNvSpPr/>
          <p:nvPr/>
        </p:nvSpPr>
        <p:spPr>
          <a:xfrm>
            <a:off x="4986360" y="5073480"/>
            <a:ext cx="11160" cy="1974960"/>
          </a:xfrm>
          <a:prstGeom prst="line">
            <a:avLst/>
          </a:prstGeom>
          <a:noFill/>
          <a:ln w="9360">
            <a:solidFill>
              <a:srgbClr val="008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6" name="Connecteur droit 45"/>
          <p:cNvSpPr/>
          <p:nvPr/>
        </p:nvSpPr>
        <p:spPr>
          <a:xfrm>
            <a:off x="5568840" y="4251240"/>
            <a:ext cx="11160" cy="1974959"/>
          </a:xfrm>
          <a:prstGeom prst="line">
            <a:avLst/>
          </a:prstGeom>
          <a:noFill/>
          <a:ln w="9360">
            <a:solidFill>
              <a:srgbClr val="008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7" name="Connecteur droit 46"/>
          <p:cNvSpPr/>
          <p:nvPr/>
        </p:nvSpPr>
        <p:spPr>
          <a:xfrm>
            <a:off x="5338800" y="5303880"/>
            <a:ext cx="11160" cy="1974960"/>
          </a:xfrm>
          <a:prstGeom prst="line">
            <a:avLst/>
          </a:prstGeom>
          <a:noFill/>
          <a:ln w="9360">
            <a:solidFill>
              <a:srgbClr val="008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8" name="Connecteur droit 47"/>
          <p:cNvSpPr/>
          <p:nvPr/>
        </p:nvSpPr>
        <p:spPr>
          <a:xfrm>
            <a:off x="5229360" y="2720880"/>
            <a:ext cx="10800" cy="1974960"/>
          </a:xfrm>
          <a:prstGeom prst="line">
            <a:avLst/>
          </a:prstGeom>
          <a:noFill/>
          <a:ln w="9360">
            <a:solidFill>
              <a:srgbClr val="008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49" name="Connecteur droit 48"/>
          <p:cNvSpPr/>
          <p:nvPr/>
        </p:nvSpPr>
        <p:spPr>
          <a:xfrm>
            <a:off x="5484960" y="2752560"/>
            <a:ext cx="10800" cy="1974960"/>
          </a:xfrm>
          <a:prstGeom prst="line">
            <a:avLst/>
          </a:prstGeom>
          <a:noFill/>
          <a:ln w="9360">
            <a:solidFill>
              <a:srgbClr val="008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50" name="Connecteur droit 49"/>
          <p:cNvSpPr/>
          <p:nvPr/>
        </p:nvSpPr>
        <p:spPr>
          <a:xfrm>
            <a:off x="5643720" y="5319720"/>
            <a:ext cx="10800" cy="1974959"/>
          </a:xfrm>
          <a:prstGeom prst="line">
            <a:avLst/>
          </a:prstGeom>
          <a:noFill/>
          <a:ln w="9360">
            <a:solidFill>
              <a:srgbClr val="008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51" name="Connecteur droit 50"/>
          <p:cNvSpPr/>
          <p:nvPr/>
        </p:nvSpPr>
        <p:spPr>
          <a:xfrm>
            <a:off x="5484960" y="5072040"/>
            <a:ext cx="10800" cy="1974960"/>
          </a:xfrm>
          <a:prstGeom prst="line">
            <a:avLst/>
          </a:prstGeom>
          <a:noFill/>
          <a:ln w="9360">
            <a:solidFill>
              <a:srgbClr val="008000"/>
            </a:solidFill>
            <a:custDash>
              <a:ds d="1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grpSp>
        <p:nvGrpSpPr>
          <p:cNvPr id="52" name="Groupe 51"/>
          <p:cNvGrpSpPr/>
          <p:nvPr/>
        </p:nvGrpSpPr>
        <p:grpSpPr>
          <a:xfrm>
            <a:off x="1512720" y="4352760"/>
            <a:ext cx="1125720" cy="800280"/>
            <a:chOff x="1512720" y="4352760"/>
            <a:chExt cx="1125720" cy="800280"/>
          </a:xfrm>
        </p:grpSpPr>
        <p:sp>
          <p:nvSpPr>
            <p:cNvPr id="53" name="Forme libre 52"/>
            <p:cNvSpPr/>
            <p:nvPr/>
          </p:nvSpPr>
          <p:spPr>
            <a:xfrm>
              <a:off x="1517760" y="4352760"/>
              <a:ext cx="1120680" cy="712800"/>
            </a:xfrm>
            <a:custGeom>
              <a:avLst>
                <a:gd name="f0" fmla="val 48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54" name="Groupe 53"/>
            <p:cNvGrpSpPr/>
            <p:nvPr/>
          </p:nvGrpSpPr>
          <p:grpSpPr>
            <a:xfrm>
              <a:off x="1512720" y="4354560"/>
              <a:ext cx="1116360" cy="798480"/>
              <a:chOff x="1512720" y="4354560"/>
              <a:chExt cx="1116360" cy="798480"/>
            </a:xfrm>
          </p:grpSpPr>
          <p:sp>
            <p:nvSpPr>
              <p:cNvPr id="55" name="Forme libre 54"/>
              <p:cNvSpPr/>
              <p:nvPr/>
            </p:nvSpPr>
            <p:spPr>
              <a:xfrm>
                <a:off x="1517760" y="4354560"/>
                <a:ext cx="1111320" cy="704880"/>
              </a:xfrm>
              <a:custGeom>
                <a:avLst>
                  <a:gd name="f0" fmla="val 48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56" name="Groupe 55"/>
              <p:cNvGrpSpPr/>
              <p:nvPr/>
            </p:nvGrpSpPr>
            <p:grpSpPr>
              <a:xfrm>
                <a:off x="1512720" y="4354560"/>
                <a:ext cx="1109880" cy="798480"/>
                <a:chOff x="1512720" y="4354560"/>
                <a:chExt cx="1109880" cy="798480"/>
              </a:xfrm>
            </p:grpSpPr>
            <p:sp>
              <p:nvSpPr>
                <p:cNvPr id="57" name="Forme libre 56"/>
                <p:cNvSpPr/>
                <p:nvPr/>
              </p:nvSpPr>
              <p:spPr>
                <a:xfrm>
                  <a:off x="1517760" y="4354560"/>
                  <a:ext cx="1104840" cy="698400"/>
                </a:xfrm>
                <a:custGeom>
                  <a:avLst>
                    <a:gd name="f0" fmla="val 49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58" name="Groupe 57"/>
                <p:cNvGrpSpPr/>
                <p:nvPr/>
              </p:nvGrpSpPr>
              <p:grpSpPr>
                <a:xfrm>
                  <a:off x="1512720" y="4354560"/>
                  <a:ext cx="1105199" cy="798480"/>
                  <a:chOff x="1512720" y="4354560"/>
                  <a:chExt cx="1105199" cy="798480"/>
                </a:xfrm>
              </p:grpSpPr>
              <p:sp>
                <p:nvSpPr>
                  <p:cNvPr id="59" name="Forme libre 58"/>
                  <p:cNvSpPr/>
                  <p:nvPr/>
                </p:nvSpPr>
                <p:spPr>
                  <a:xfrm>
                    <a:off x="1517760" y="4354560"/>
                    <a:ext cx="1100159" cy="693719"/>
                  </a:xfrm>
                  <a:custGeom>
                    <a:avLst>
                      <a:gd name="f0" fmla="val 49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60" name="Groupe 59"/>
                  <p:cNvGrpSpPr/>
                  <p:nvPr/>
                </p:nvGrpSpPr>
                <p:grpSpPr>
                  <a:xfrm>
                    <a:off x="1512720" y="4354560"/>
                    <a:ext cx="1104120" cy="798480"/>
                    <a:chOff x="1512720" y="4354560"/>
                    <a:chExt cx="1104120" cy="798480"/>
                  </a:xfrm>
                </p:grpSpPr>
                <p:sp>
                  <p:nvSpPr>
                    <p:cNvPr id="61" name="Forme libre 60"/>
                    <p:cNvSpPr/>
                    <p:nvPr/>
                  </p:nvSpPr>
                  <p:spPr>
                    <a:xfrm>
                      <a:off x="1517760" y="4354560"/>
                      <a:ext cx="1096920" cy="690480"/>
                    </a:xfrm>
                    <a:custGeom>
                      <a:avLst>
                        <a:gd name="f0" fmla="val 49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62" name="Groupe 61"/>
                    <p:cNvGrpSpPr/>
                    <p:nvPr/>
                  </p:nvGrpSpPr>
                  <p:grpSpPr>
                    <a:xfrm>
                      <a:off x="1512720" y="4354560"/>
                      <a:ext cx="1104120" cy="798480"/>
                      <a:chOff x="1512720" y="4354560"/>
                      <a:chExt cx="1104120" cy="798480"/>
                    </a:xfrm>
                  </p:grpSpPr>
                  <p:sp>
                    <p:nvSpPr>
                      <p:cNvPr id="63" name="Forme libre 62"/>
                      <p:cNvSpPr/>
                      <p:nvPr/>
                    </p:nvSpPr>
                    <p:spPr>
                      <a:xfrm>
                        <a:off x="1517760" y="4354560"/>
                        <a:ext cx="1095120" cy="687239"/>
                      </a:xfrm>
                      <a:custGeom>
                        <a:avLst>
                          <a:gd name="f0" fmla="val 50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grpSp>
                    <p:nvGrpSpPr>
                      <p:cNvPr id="64" name="Groupe 63"/>
                      <p:cNvGrpSpPr/>
                      <p:nvPr/>
                    </p:nvGrpSpPr>
                    <p:grpSpPr>
                      <a:xfrm>
                        <a:off x="1512720" y="4354560"/>
                        <a:ext cx="1104120" cy="798480"/>
                        <a:chOff x="1512720" y="4354560"/>
                        <a:chExt cx="1104120" cy="798480"/>
                      </a:xfrm>
                    </p:grpSpPr>
                    <p:sp>
                      <p:nvSpPr>
                        <p:cNvPr id="65" name="Forme libre 64"/>
                        <p:cNvSpPr/>
                        <p:nvPr/>
                      </p:nvSpPr>
                      <p:spPr>
                        <a:xfrm>
                          <a:off x="1517760" y="4354560"/>
                          <a:ext cx="1095120" cy="687239"/>
                        </a:xfrm>
                        <a:custGeom>
                          <a:avLst>
                            <a:gd name="f0" fmla="val 50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ctr" anchorCtr="0" compatLnSpc="0"/>
                        <a:lstStyle/>
                        <a:p>
                          <a:pPr marL="0" marR="0" lvl="0" indent="0" algn="l" rtl="0" hangingPunct="0">
                            <a:lnSpc>
                              <a:spcPct val="1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endParaRPr lang="en-US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endParaRPr>
                        </a:p>
                      </p:txBody>
                    </p:sp>
                    <p:sp>
                      <p:nvSpPr>
                        <p:cNvPr id="66" name="Forme libre 65"/>
                        <p:cNvSpPr/>
                        <p:nvPr/>
                      </p:nvSpPr>
                      <p:spPr>
                        <a:xfrm>
                          <a:off x="1512720" y="4354560"/>
                          <a:ext cx="1104120" cy="798480"/>
                        </a:xfrm>
                        <a:custGeom>
                          <a:avLst>
                            <a:gd name="f0" fmla="val 50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0" tIns="0" rIns="0" bIns="0" anchor="t" anchorCtr="0" compatLnSpc="0">
                          <a:spAutoFit/>
                        </a:bodyPr>
                        <a:lstStyle/>
                        <a:p>
                          <a:pPr marL="0" marR="0" lvl="0" indent="0" algn="l" rtl="0" hangingPunct="1">
                            <a:lnSpc>
                              <a:spcPct val="94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r>
                            <a:rPr lang="en-GB" sz="2200" b="1" i="1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rPr>
                            <a:t>Adiabatic</a:t>
                          </a:r>
                        </a:p>
                        <a:p>
                          <a:pPr marL="0" marR="0" lvl="0" indent="0" algn="l" rtl="0" hangingPunct="1">
                            <a:lnSpc>
                              <a:spcPct val="94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r>
                            <a:rPr lang="en-GB" sz="2200" b="1" i="1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rPr>
                            <a:t> ascent</a:t>
                          </a:r>
                        </a:p>
                      </p:txBody>
                    </p:sp>
                  </p:grpSp>
                </p:grpSp>
              </p:grpSp>
            </p:grpSp>
          </p:grpSp>
        </p:grpSp>
      </p:grpSp>
      <p:sp>
        <p:nvSpPr>
          <p:cNvPr id="67" name="Forme libre 66"/>
          <p:cNvSpPr/>
          <p:nvPr/>
        </p:nvSpPr>
        <p:spPr>
          <a:xfrm>
            <a:off x="1434960" y="4381560"/>
            <a:ext cx="1582919" cy="691920"/>
          </a:xfrm>
          <a:custGeom>
            <a:avLst>
              <a:gd name="f0" fmla="val 49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36000">
            <a:solidFill>
              <a:srgbClr val="00008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68" name="Forme libre 67"/>
          <p:cNvSpPr/>
          <p:nvPr/>
        </p:nvSpPr>
        <p:spPr>
          <a:xfrm>
            <a:off x="6529320" y="1338120"/>
            <a:ext cx="368279" cy="4589640"/>
          </a:xfrm>
          <a:custGeom>
            <a:avLst>
              <a:gd name="f0" fmla="val 93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grpSp>
        <p:nvGrpSpPr>
          <p:cNvPr id="69" name="Groupe 68"/>
          <p:cNvGrpSpPr/>
          <p:nvPr/>
        </p:nvGrpSpPr>
        <p:grpSpPr>
          <a:xfrm>
            <a:off x="5666040" y="4875120"/>
            <a:ext cx="1475999" cy="411840"/>
            <a:chOff x="5666040" y="4875120"/>
            <a:chExt cx="1475999" cy="411840"/>
          </a:xfrm>
        </p:grpSpPr>
        <p:sp>
          <p:nvSpPr>
            <p:cNvPr id="70" name="Forme libre 69"/>
            <p:cNvSpPr/>
            <p:nvPr/>
          </p:nvSpPr>
          <p:spPr>
            <a:xfrm>
              <a:off x="5751360" y="4875120"/>
              <a:ext cx="1328760" cy="352440"/>
            </a:xfrm>
            <a:custGeom>
              <a:avLst>
                <a:gd name="f0" fmla="val 9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71" name="Groupe 70"/>
            <p:cNvGrpSpPr/>
            <p:nvPr/>
          </p:nvGrpSpPr>
          <p:grpSpPr>
            <a:xfrm>
              <a:off x="5666040" y="4875120"/>
              <a:ext cx="1475999" cy="411840"/>
              <a:chOff x="5666040" y="4875120"/>
              <a:chExt cx="1475999" cy="411840"/>
            </a:xfrm>
          </p:grpSpPr>
          <p:sp>
            <p:nvSpPr>
              <p:cNvPr id="72" name="Forme libre 71"/>
              <p:cNvSpPr/>
              <p:nvPr/>
            </p:nvSpPr>
            <p:spPr>
              <a:xfrm>
                <a:off x="5751360" y="4875120"/>
                <a:ext cx="1322640" cy="344520"/>
              </a:xfrm>
              <a:custGeom>
                <a:avLst>
                  <a:gd name="f0" fmla="val 100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73" name="Groupe 72"/>
              <p:cNvGrpSpPr/>
              <p:nvPr/>
            </p:nvGrpSpPr>
            <p:grpSpPr>
              <a:xfrm>
                <a:off x="5666040" y="4875120"/>
                <a:ext cx="1475999" cy="411840"/>
                <a:chOff x="5666040" y="4875120"/>
                <a:chExt cx="1475999" cy="411840"/>
              </a:xfrm>
            </p:grpSpPr>
            <p:sp>
              <p:nvSpPr>
                <p:cNvPr id="74" name="Forme libre 73"/>
                <p:cNvSpPr/>
                <p:nvPr/>
              </p:nvSpPr>
              <p:spPr>
                <a:xfrm>
                  <a:off x="5751360" y="4875120"/>
                  <a:ext cx="1316160" cy="338400"/>
                </a:xfrm>
                <a:custGeom>
                  <a:avLst>
                    <a:gd name="f0" fmla="val 101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75" name="Groupe 74"/>
                <p:cNvGrpSpPr/>
                <p:nvPr/>
              </p:nvGrpSpPr>
              <p:grpSpPr>
                <a:xfrm>
                  <a:off x="5666040" y="4875120"/>
                  <a:ext cx="1475999" cy="411840"/>
                  <a:chOff x="5666040" y="4875120"/>
                  <a:chExt cx="1475999" cy="411840"/>
                </a:xfrm>
              </p:grpSpPr>
              <p:sp>
                <p:nvSpPr>
                  <p:cNvPr id="76" name="Forme libre 75"/>
                  <p:cNvSpPr/>
                  <p:nvPr/>
                </p:nvSpPr>
                <p:spPr>
                  <a:xfrm>
                    <a:off x="5751360" y="4875120"/>
                    <a:ext cx="1311480" cy="333360"/>
                  </a:xfrm>
                  <a:custGeom>
                    <a:avLst>
                      <a:gd name="f0" fmla="val 102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77" name="Groupe 76"/>
                  <p:cNvGrpSpPr/>
                  <p:nvPr/>
                </p:nvGrpSpPr>
                <p:grpSpPr>
                  <a:xfrm>
                    <a:off x="5666040" y="4875120"/>
                    <a:ext cx="1475999" cy="411840"/>
                    <a:chOff x="5666040" y="4875120"/>
                    <a:chExt cx="1475999" cy="411840"/>
                  </a:xfrm>
                </p:grpSpPr>
                <p:sp>
                  <p:nvSpPr>
                    <p:cNvPr id="78" name="Forme libre 77"/>
                    <p:cNvSpPr/>
                    <p:nvPr/>
                  </p:nvSpPr>
                  <p:spPr>
                    <a:xfrm>
                      <a:off x="5751360" y="4875120"/>
                      <a:ext cx="1306800" cy="330120"/>
                    </a:xfrm>
                    <a:custGeom>
                      <a:avLst>
                        <a:gd name="f0" fmla="val 103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79" name="Groupe 78"/>
                    <p:cNvGrpSpPr/>
                    <p:nvPr/>
                  </p:nvGrpSpPr>
                  <p:grpSpPr>
                    <a:xfrm>
                      <a:off x="5666040" y="4875120"/>
                      <a:ext cx="1475999" cy="411840"/>
                      <a:chOff x="5666040" y="4875120"/>
                      <a:chExt cx="1475999" cy="411840"/>
                    </a:xfrm>
                  </p:grpSpPr>
                  <p:sp>
                    <p:nvSpPr>
                      <p:cNvPr id="80" name="Forme libre 79"/>
                      <p:cNvSpPr/>
                      <p:nvPr/>
                    </p:nvSpPr>
                    <p:spPr>
                      <a:xfrm>
                        <a:off x="5751360" y="4875120"/>
                        <a:ext cx="1305000" cy="328680"/>
                      </a:xfrm>
                      <a:custGeom>
                        <a:avLst>
                          <a:gd name="f0" fmla="val 104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grpSp>
                    <p:nvGrpSpPr>
                      <p:cNvPr id="81" name="Groupe 80"/>
                      <p:cNvGrpSpPr/>
                      <p:nvPr/>
                    </p:nvGrpSpPr>
                    <p:grpSpPr>
                      <a:xfrm>
                        <a:off x="5666040" y="4875120"/>
                        <a:ext cx="1475999" cy="411840"/>
                        <a:chOff x="5666040" y="4875120"/>
                        <a:chExt cx="1475999" cy="411840"/>
                      </a:xfrm>
                    </p:grpSpPr>
                    <p:sp>
                      <p:nvSpPr>
                        <p:cNvPr id="82" name="Forme libre 81"/>
                        <p:cNvSpPr/>
                        <p:nvPr/>
                      </p:nvSpPr>
                      <p:spPr>
                        <a:xfrm>
                          <a:off x="5751360" y="4875120"/>
                          <a:ext cx="1305000" cy="328680"/>
                        </a:xfrm>
                        <a:custGeom>
                          <a:avLst>
                            <a:gd name="f0" fmla="val 104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ctr" anchorCtr="0" compatLnSpc="0"/>
                        <a:lstStyle/>
                        <a:p>
                          <a:pPr marL="0" marR="0" lvl="0" indent="0" algn="l" rtl="0" hangingPunct="0">
                            <a:lnSpc>
                              <a:spcPct val="1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endParaRPr lang="en-US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endParaRPr>
                        </a:p>
                      </p:txBody>
                    </p:sp>
                    <p:sp>
                      <p:nvSpPr>
                        <p:cNvPr id="83" name="Forme libre 82"/>
                        <p:cNvSpPr/>
                        <p:nvPr/>
                      </p:nvSpPr>
                      <p:spPr>
                        <a:xfrm>
                          <a:off x="5666040" y="4875120"/>
                          <a:ext cx="1475999" cy="411840"/>
                        </a:xfrm>
                        <a:custGeom>
                          <a:avLst>
                            <a:gd name="f0" fmla="val 104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0" tIns="0" rIns="0" bIns="0" anchor="t" anchorCtr="0" compatLnSpc="0">
                          <a:spAutoFit/>
                        </a:bodyPr>
                        <a:lstStyle/>
                        <a:p>
                          <a:pPr marL="0" marR="0" lvl="0" indent="0" algn="l" rtl="0" hangingPunct="1">
                            <a:lnSpc>
                              <a:spcPct val="94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r>
                            <a:rPr lang="en-GB" sz="2200" b="1" i="1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rPr>
                            <a:t>Entrainment</a:t>
                          </a:r>
                        </a:p>
                      </p:txBody>
                    </p:sp>
                  </p:grpSp>
                </p:grpSp>
              </p:grpSp>
            </p:grpSp>
          </p:grpSp>
        </p:grpSp>
      </p:grpSp>
      <p:sp>
        <p:nvSpPr>
          <p:cNvPr id="84" name="Forme libre 83"/>
          <p:cNvSpPr/>
          <p:nvPr/>
        </p:nvSpPr>
        <p:spPr>
          <a:xfrm>
            <a:off x="5654520" y="4843440"/>
            <a:ext cx="1471680" cy="527040"/>
          </a:xfrm>
          <a:custGeom>
            <a:avLst>
              <a:gd name="f0" fmla="val 6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36000">
            <a:solidFill>
              <a:srgbClr val="80808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85" name="Forme libre 84"/>
          <p:cNvSpPr/>
          <p:nvPr/>
        </p:nvSpPr>
        <p:spPr>
          <a:xfrm>
            <a:off x="5776920" y="2890800"/>
            <a:ext cx="1693800" cy="639720"/>
          </a:xfrm>
          <a:custGeom>
            <a:avLst>
              <a:gd name="f0" fmla="val 53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w="36000">
            <a:solidFill>
              <a:srgbClr val="80808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grpSp>
        <p:nvGrpSpPr>
          <p:cNvPr id="86" name="Groupe 85"/>
          <p:cNvGrpSpPr/>
          <p:nvPr/>
        </p:nvGrpSpPr>
        <p:grpSpPr>
          <a:xfrm>
            <a:off x="5870880" y="3049560"/>
            <a:ext cx="1464479" cy="412560"/>
            <a:chOff x="5870880" y="3049560"/>
            <a:chExt cx="1464479" cy="412560"/>
          </a:xfrm>
        </p:grpSpPr>
        <p:sp>
          <p:nvSpPr>
            <p:cNvPr id="87" name="Forme libre 86"/>
            <p:cNvSpPr/>
            <p:nvPr/>
          </p:nvSpPr>
          <p:spPr>
            <a:xfrm>
              <a:off x="5958000" y="3049560"/>
              <a:ext cx="1312920" cy="352440"/>
            </a:xfrm>
            <a:custGeom>
              <a:avLst>
                <a:gd name="f0" fmla="val 9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88" name="Groupe 87"/>
            <p:cNvGrpSpPr/>
            <p:nvPr/>
          </p:nvGrpSpPr>
          <p:grpSpPr>
            <a:xfrm>
              <a:off x="5870880" y="3049560"/>
              <a:ext cx="1464479" cy="412560"/>
              <a:chOff x="5870880" y="3049560"/>
              <a:chExt cx="1464479" cy="412560"/>
            </a:xfrm>
          </p:grpSpPr>
          <p:sp>
            <p:nvSpPr>
              <p:cNvPr id="89" name="Forme libre 88"/>
              <p:cNvSpPr/>
              <p:nvPr/>
            </p:nvSpPr>
            <p:spPr>
              <a:xfrm>
                <a:off x="5959440" y="3049560"/>
                <a:ext cx="1303200" cy="344520"/>
              </a:xfrm>
              <a:custGeom>
                <a:avLst>
                  <a:gd name="f0" fmla="val 100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90" name="Groupe 89"/>
              <p:cNvGrpSpPr/>
              <p:nvPr/>
            </p:nvGrpSpPr>
            <p:grpSpPr>
              <a:xfrm>
                <a:off x="5870880" y="3049560"/>
                <a:ext cx="1464479" cy="412560"/>
                <a:chOff x="5870880" y="3049560"/>
                <a:chExt cx="1464479" cy="412560"/>
              </a:xfrm>
            </p:grpSpPr>
            <p:sp>
              <p:nvSpPr>
                <p:cNvPr id="91" name="Forme libre 90"/>
                <p:cNvSpPr/>
                <p:nvPr/>
              </p:nvSpPr>
              <p:spPr>
                <a:xfrm>
                  <a:off x="5959440" y="3049560"/>
                  <a:ext cx="1298520" cy="339840"/>
                </a:xfrm>
                <a:custGeom>
                  <a:avLst>
                    <a:gd name="f0" fmla="val 100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92" name="Groupe 91"/>
                <p:cNvGrpSpPr/>
                <p:nvPr/>
              </p:nvGrpSpPr>
              <p:grpSpPr>
                <a:xfrm>
                  <a:off x="5870880" y="3049560"/>
                  <a:ext cx="1464479" cy="412560"/>
                  <a:chOff x="5870880" y="3049560"/>
                  <a:chExt cx="1464479" cy="412560"/>
                </a:xfrm>
              </p:grpSpPr>
              <p:sp>
                <p:nvSpPr>
                  <p:cNvPr id="93" name="Forme libre 92"/>
                  <p:cNvSpPr/>
                  <p:nvPr/>
                </p:nvSpPr>
                <p:spPr>
                  <a:xfrm>
                    <a:off x="5959440" y="3049560"/>
                    <a:ext cx="1293840" cy="335160"/>
                  </a:xfrm>
                  <a:custGeom>
                    <a:avLst>
                      <a:gd name="f0" fmla="val 102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94" name="Groupe 93"/>
                  <p:cNvGrpSpPr/>
                  <p:nvPr/>
                </p:nvGrpSpPr>
                <p:grpSpPr>
                  <a:xfrm>
                    <a:off x="5870880" y="3049560"/>
                    <a:ext cx="1464479" cy="412560"/>
                    <a:chOff x="5870880" y="3049560"/>
                    <a:chExt cx="1464479" cy="412560"/>
                  </a:xfrm>
                </p:grpSpPr>
                <p:sp>
                  <p:nvSpPr>
                    <p:cNvPr id="95" name="Forme libre 94"/>
                    <p:cNvSpPr/>
                    <p:nvPr/>
                  </p:nvSpPr>
                  <p:spPr>
                    <a:xfrm>
                      <a:off x="5959440" y="3049560"/>
                      <a:ext cx="1290600" cy="331920"/>
                    </a:xfrm>
                    <a:custGeom>
                      <a:avLst>
                        <a:gd name="f0" fmla="val 103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96" name="Groupe 95"/>
                    <p:cNvGrpSpPr/>
                    <p:nvPr/>
                  </p:nvGrpSpPr>
                  <p:grpSpPr>
                    <a:xfrm>
                      <a:off x="5870880" y="3049560"/>
                      <a:ext cx="1464479" cy="412560"/>
                      <a:chOff x="5870880" y="3049560"/>
                      <a:chExt cx="1464479" cy="412560"/>
                    </a:xfrm>
                  </p:grpSpPr>
                  <p:sp>
                    <p:nvSpPr>
                      <p:cNvPr id="97" name="Forme libre 96"/>
                      <p:cNvSpPr/>
                      <p:nvPr/>
                    </p:nvSpPr>
                    <p:spPr>
                      <a:xfrm>
                        <a:off x="5959440" y="3049560"/>
                        <a:ext cx="1287359" cy="328680"/>
                      </a:xfrm>
                      <a:custGeom>
                        <a:avLst>
                          <a:gd name="f0" fmla="val 104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grpSp>
                    <p:nvGrpSpPr>
                      <p:cNvPr id="98" name="Groupe 97"/>
                      <p:cNvGrpSpPr/>
                      <p:nvPr/>
                    </p:nvGrpSpPr>
                    <p:grpSpPr>
                      <a:xfrm>
                        <a:off x="5870880" y="3049560"/>
                        <a:ext cx="1464479" cy="412560"/>
                        <a:chOff x="5870880" y="3049560"/>
                        <a:chExt cx="1464479" cy="412560"/>
                      </a:xfrm>
                    </p:grpSpPr>
                    <p:sp>
                      <p:nvSpPr>
                        <p:cNvPr id="99" name="Forme libre 98"/>
                        <p:cNvSpPr/>
                        <p:nvPr/>
                      </p:nvSpPr>
                      <p:spPr>
                        <a:xfrm>
                          <a:off x="5959440" y="3049560"/>
                          <a:ext cx="1287359" cy="326880"/>
                        </a:xfrm>
                        <a:custGeom>
                          <a:avLst>
                            <a:gd name="f0" fmla="val 104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ctr" anchorCtr="0" compatLnSpc="0"/>
                        <a:lstStyle/>
                        <a:p>
                          <a:pPr marL="0" marR="0" lvl="0" indent="0" algn="l" rtl="0" hangingPunct="0">
                            <a:lnSpc>
                              <a:spcPct val="1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endParaRPr lang="en-US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endParaRPr>
                        </a:p>
                      </p:txBody>
                    </p:sp>
                    <p:sp>
                      <p:nvSpPr>
                        <p:cNvPr id="100" name="Forme libre 99"/>
                        <p:cNvSpPr/>
                        <p:nvPr/>
                      </p:nvSpPr>
                      <p:spPr>
                        <a:xfrm>
                          <a:off x="5870880" y="3049560"/>
                          <a:ext cx="1464479" cy="412560"/>
                        </a:xfrm>
                        <a:custGeom>
                          <a:avLst>
                            <a:gd name="f0" fmla="val 104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0" tIns="0" rIns="0" bIns="0" anchor="t" anchorCtr="0" compatLnSpc="0">
                          <a:spAutoFit/>
                        </a:bodyPr>
                        <a:lstStyle/>
                        <a:p>
                          <a:pPr marL="0" marR="0" lvl="0" indent="0" algn="l" rtl="0" hangingPunct="1">
                            <a:lnSpc>
                              <a:spcPct val="94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r>
                            <a:rPr lang="en-GB" sz="2200" b="1" i="1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rPr>
                            <a:t>Detrainment</a:t>
                          </a:r>
                        </a:p>
                      </p:txBody>
                    </p:sp>
                  </p:grpSp>
                </p:grpSp>
              </p:grpSp>
            </p:grpSp>
          </p:grpSp>
        </p:grpSp>
      </p:grpSp>
      <p:sp>
        <p:nvSpPr>
          <p:cNvPr id="101" name="Connecteur droit 100"/>
          <p:cNvSpPr/>
          <p:nvPr/>
        </p:nvSpPr>
        <p:spPr>
          <a:xfrm>
            <a:off x="498600" y="6718320"/>
            <a:ext cx="911159" cy="1440"/>
          </a:xfrm>
          <a:prstGeom prst="line">
            <a:avLst/>
          </a:prstGeom>
          <a:noFill/>
          <a:ln w="54000">
            <a:solidFill>
              <a:srgbClr val="80000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02" name="Connecteur droit 101"/>
          <p:cNvSpPr/>
          <p:nvPr/>
        </p:nvSpPr>
        <p:spPr>
          <a:xfrm>
            <a:off x="584280" y="1765440"/>
            <a:ext cx="985680" cy="1440"/>
          </a:xfrm>
          <a:prstGeom prst="line">
            <a:avLst/>
          </a:prstGeom>
          <a:noFill/>
          <a:ln w="54000">
            <a:solidFill>
              <a:srgbClr val="80000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grpSp>
        <p:nvGrpSpPr>
          <p:cNvPr id="103" name="Groupe 102"/>
          <p:cNvGrpSpPr/>
          <p:nvPr/>
        </p:nvGrpSpPr>
        <p:grpSpPr>
          <a:xfrm>
            <a:off x="721440" y="1476360"/>
            <a:ext cx="476999" cy="352440"/>
            <a:chOff x="721440" y="1476360"/>
            <a:chExt cx="476999" cy="352440"/>
          </a:xfrm>
        </p:grpSpPr>
        <p:sp>
          <p:nvSpPr>
            <p:cNvPr id="104" name="Forme libre 103"/>
            <p:cNvSpPr/>
            <p:nvPr/>
          </p:nvSpPr>
          <p:spPr>
            <a:xfrm>
              <a:off x="739799" y="1476360"/>
              <a:ext cx="458640" cy="352440"/>
            </a:xfrm>
            <a:custGeom>
              <a:avLst>
                <a:gd name="f0" fmla="val 9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105" name="Groupe 104"/>
            <p:cNvGrpSpPr/>
            <p:nvPr/>
          </p:nvGrpSpPr>
          <p:grpSpPr>
            <a:xfrm>
              <a:off x="721440" y="1476360"/>
              <a:ext cx="470160" cy="344880"/>
              <a:chOff x="721440" y="1476360"/>
              <a:chExt cx="470160" cy="344880"/>
            </a:xfrm>
          </p:grpSpPr>
          <p:sp>
            <p:nvSpPr>
              <p:cNvPr id="106" name="Forme libre 105"/>
              <p:cNvSpPr/>
              <p:nvPr/>
            </p:nvSpPr>
            <p:spPr>
              <a:xfrm>
                <a:off x="739799" y="1476360"/>
                <a:ext cx="450720" cy="344520"/>
              </a:xfrm>
              <a:custGeom>
                <a:avLst>
                  <a:gd name="f0" fmla="val 100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107" name="Groupe 106"/>
              <p:cNvGrpSpPr/>
              <p:nvPr/>
            </p:nvGrpSpPr>
            <p:grpSpPr>
              <a:xfrm>
                <a:off x="721440" y="1476360"/>
                <a:ext cx="470160" cy="344880"/>
                <a:chOff x="721440" y="1476360"/>
                <a:chExt cx="470160" cy="344880"/>
              </a:xfrm>
            </p:grpSpPr>
            <p:sp>
              <p:nvSpPr>
                <p:cNvPr id="108" name="Forme libre 107"/>
                <p:cNvSpPr/>
                <p:nvPr/>
              </p:nvSpPr>
              <p:spPr>
                <a:xfrm>
                  <a:off x="739799" y="1476360"/>
                  <a:ext cx="444599" cy="339840"/>
                </a:xfrm>
                <a:custGeom>
                  <a:avLst>
                    <a:gd name="f0" fmla="val 100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109" name="Groupe 108"/>
                <p:cNvGrpSpPr/>
                <p:nvPr/>
              </p:nvGrpSpPr>
              <p:grpSpPr>
                <a:xfrm>
                  <a:off x="721440" y="1476360"/>
                  <a:ext cx="470160" cy="344880"/>
                  <a:chOff x="721440" y="1476360"/>
                  <a:chExt cx="470160" cy="344880"/>
                </a:xfrm>
              </p:grpSpPr>
              <p:sp>
                <p:nvSpPr>
                  <p:cNvPr id="110" name="Forme libre 109"/>
                  <p:cNvSpPr/>
                  <p:nvPr/>
                </p:nvSpPr>
                <p:spPr>
                  <a:xfrm>
                    <a:off x="739799" y="1476360"/>
                    <a:ext cx="439559" cy="334800"/>
                  </a:xfrm>
                  <a:custGeom>
                    <a:avLst>
                      <a:gd name="f0" fmla="val 102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111" name="Groupe 110"/>
                  <p:cNvGrpSpPr/>
                  <p:nvPr/>
                </p:nvGrpSpPr>
                <p:grpSpPr>
                  <a:xfrm>
                    <a:off x="721440" y="1476360"/>
                    <a:ext cx="470160" cy="344880"/>
                    <a:chOff x="721440" y="1476360"/>
                    <a:chExt cx="470160" cy="344880"/>
                  </a:xfrm>
                </p:grpSpPr>
                <p:sp>
                  <p:nvSpPr>
                    <p:cNvPr id="112" name="Forme libre 111"/>
                    <p:cNvSpPr/>
                    <p:nvPr/>
                  </p:nvSpPr>
                  <p:spPr>
                    <a:xfrm>
                      <a:off x="739799" y="1476360"/>
                      <a:ext cx="436679" cy="331920"/>
                    </a:xfrm>
                    <a:custGeom>
                      <a:avLst>
                        <a:gd name="f0" fmla="val 103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113" name="Groupe 112"/>
                    <p:cNvGrpSpPr/>
                    <p:nvPr/>
                  </p:nvGrpSpPr>
                  <p:grpSpPr>
                    <a:xfrm>
                      <a:off x="721440" y="1476360"/>
                      <a:ext cx="470160" cy="344880"/>
                      <a:chOff x="721440" y="1476360"/>
                      <a:chExt cx="470160" cy="344880"/>
                    </a:xfrm>
                  </p:grpSpPr>
                  <p:sp>
                    <p:nvSpPr>
                      <p:cNvPr id="114" name="Forme libre 113"/>
                      <p:cNvSpPr/>
                      <p:nvPr/>
                    </p:nvSpPr>
                    <p:spPr>
                      <a:xfrm>
                        <a:off x="739799" y="1476360"/>
                        <a:ext cx="434880" cy="328680"/>
                      </a:xfrm>
                      <a:custGeom>
                        <a:avLst>
                          <a:gd name="f0" fmla="val 104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grpSp>
                    <p:nvGrpSpPr>
                      <p:cNvPr id="115" name="Groupe 114"/>
                      <p:cNvGrpSpPr/>
                      <p:nvPr/>
                    </p:nvGrpSpPr>
                    <p:grpSpPr>
                      <a:xfrm>
                        <a:off x="721440" y="1476360"/>
                        <a:ext cx="470160" cy="344880"/>
                        <a:chOff x="721440" y="1476360"/>
                        <a:chExt cx="470160" cy="344880"/>
                      </a:xfrm>
                    </p:grpSpPr>
                    <p:sp>
                      <p:nvSpPr>
                        <p:cNvPr id="116" name="Forme libre 115"/>
                        <p:cNvSpPr/>
                        <p:nvPr/>
                      </p:nvSpPr>
                      <p:spPr>
                        <a:xfrm>
                          <a:off x="739799" y="1476360"/>
                          <a:ext cx="434880" cy="326880"/>
                        </a:xfrm>
                        <a:custGeom>
                          <a:avLst>
                            <a:gd name="f0" fmla="val 104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ctr" anchorCtr="0" compatLnSpc="0"/>
                        <a:lstStyle/>
                        <a:p>
                          <a:pPr marL="0" marR="0" lvl="0" indent="0" algn="l" rtl="0" hangingPunct="0">
                            <a:lnSpc>
                              <a:spcPct val="1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endParaRPr lang="en-US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endParaRPr>
                        </a:p>
                      </p:txBody>
                    </p:sp>
                    <p:sp>
                      <p:nvSpPr>
                        <p:cNvPr id="117" name="Forme libre 116"/>
                        <p:cNvSpPr/>
                        <p:nvPr/>
                      </p:nvSpPr>
                      <p:spPr>
                        <a:xfrm>
                          <a:off x="721440" y="1476360"/>
                          <a:ext cx="470160" cy="344880"/>
                        </a:xfrm>
                        <a:custGeom>
                          <a:avLst>
                            <a:gd name="f0" fmla="val 104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0" tIns="0" rIns="0" bIns="0" anchor="t" anchorCtr="0" compatLnSpc="0">
                          <a:spAutoFit/>
                        </a:bodyPr>
                        <a:lstStyle/>
                        <a:p>
                          <a:pPr marL="0" marR="0" lvl="0" indent="0" algn="l" rtl="0" hangingPunct="1">
                            <a:lnSpc>
                              <a:spcPct val="94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r>
                            <a:rPr lang="en-GB" sz="1800" b="1" i="0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rPr>
                            <a:t>LNB</a:t>
                          </a:r>
                        </a:p>
                      </p:txBody>
                    </p:sp>
                  </p:grpSp>
                </p:grpSp>
              </p:grpSp>
            </p:grpSp>
          </p:grpSp>
        </p:grpSp>
      </p:grpSp>
      <p:grpSp>
        <p:nvGrpSpPr>
          <p:cNvPr id="118" name="Groupe 117"/>
          <p:cNvGrpSpPr/>
          <p:nvPr/>
        </p:nvGrpSpPr>
        <p:grpSpPr>
          <a:xfrm>
            <a:off x="758880" y="6405480"/>
            <a:ext cx="476278" cy="352440"/>
            <a:chOff x="758880" y="6405480"/>
            <a:chExt cx="476278" cy="352440"/>
          </a:xfrm>
        </p:grpSpPr>
        <p:sp>
          <p:nvSpPr>
            <p:cNvPr id="119" name="Forme libre 118"/>
            <p:cNvSpPr/>
            <p:nvPr/>
          </p:nvSpPr>
          <p:spPr>
            <a:xfrm>
              <a:off x="776159" y="6405480"/>
              <a:ext cx="458999" cy="352440"/>
            </a:xfrm>
            <a:custGeom>
              <a:avLst>
                <a:gd name="f0" fmla="val 9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120" name="Groupe 119"/>
            <p:cNvGrpSpPr/>
            <p:nvPr/>
          </p:nvGrpSpPr>
          <p:grpSpPr>
            <a:xfrm>
              <a:off x="758880" y="6405480"/>
              <a:ext cx="470160" cy="344880"/>
              <a:chOff x="758880" y="6405480"/>
              <a:chExt cx="470160" cy="344880"/>
            </a:xfrm>
          </p:grpSpPr>
          <p:sp>
            <p:nvSpPr>
              <p:cNvPr id="121" name="Forme libre 120"/>
              <p:cNvSpPr/>
              <p:nvPr/>
            </p:nvSpPr>
            <p:spPr>
              <a:xfrm>
                <a:off x="776159" y="6405480"/>
                <a:ext cx="451079" cy="344520"/>
              </a:xfrm>
              <a:custGeom>
                <a:avLst>
                  <a:gd name="f0" fmla="val 100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122" name="Groupe 121"/>
              <p:cNvGrpSpPr/>
              <p:nvPr/>
            </p:nvGrpSpPr>
            <p:grpSpPr>
              <a:xfrm>
                <a:off x="758880" y="6405480"/>
                <a:ext cx="470160" cy="344880"/>
                <a:chOff x="758880" y="6405480"/>
                <a:chExt cx="470160" cy="344880"/>
              </a:xfrm>
            </p:grpSpPr>
            <p:sp>
              <p:nvSpPr>
                <p:cNvPr id="123" name="Forme libre 122"/>
                <p:cNvSpPr/>
                <p:nvPr/>
              </p:nvSpPr>
              <p:spPr>
                <a:xfrm>
                  <a:off x="776159" y="6405480"/>
                  <a:ext cx="447840" cy="338400"/>
                </a:xfrm>
                <a:custGeom>
                  <a:avLst>
                    <a:gd name="f0" fmla="val 101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124" name="Groupe 123"/>
                <p:cNvGrpSpPr/>
                <p:nvPr/>
              </p:nvGrpSpPr>
              <p:grpSpPr>
                <a:xfrm>
                  <a:off x="758880" y="6405480"/>
                  <a:ext cx="470160" cy="344880"/>
                  <a:chOff x="758880" y="6405480"/>
                  <a:chExt cx="470160" cy="344880"/>
                </a:xfrm>
              </p:grpSpPr>
              <p:sp>
                <p:nvSpPr>
                  <p:cNvPr id="125" name="Forme libre 124"/>
                  <p:cNvSpPr/>
                  <p:nvPr/>
                </p:nvSpPr>
                <p:spPr>
                  <a:xfrm>
                    <a:off x="776159" y="6405480"/>
                    <a:ext cx="443159" cy="333360"/>
                  </a:xfrm>
                  <a:custGeom>
                    <a:avLst>
                      <a:gd name="f0" fmla="val 102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126" name="Groupe 125"/>
                  <p:cNvGrpSpPr/>
                  <p:nvPr/>
                </p:nvGrpSpPr>
                <p:grpSpPr>
                  <a:xfrm>
                    <a:off x="758880" y="6405480"/>
                    <a:ext cx="470160" cy="344880"/>
                    <a:chOff x="758880" y="6405480"/>
                    <a:chExt cx="470160" cy="344880"/>
                  </a:xfrm>
                </p:grpSpPr>
                <p:sp>
                  <p:nvSpPr>
                    <p:cNvPr id="127" name="Forme libre 126"/>
                    <p:cNvSpPr/>
                    <p:nvPr/>
                  </p:nvSpPr>
                  <p:spPr>
                    <a:xfrm>
                      <a:off x="776159" y="6405480"/>
                      <a:ext cx="438119" cy="330120"/>
                    </a:xfrm>
                    <a:custGeom>
                      <a:avLst>
                        <a:gd name="f0" fmla="val 103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128" name="Groupe 127"/>
                    <p:cNvGrpSpPr/>
                    <p:nvPr/>
                  </p:nvGrpSpPr>
                  <p:grpSpPr>
                    <a:xfrm>
                      <a:off x="758880" y="6405480"/>
                      <a:ext cx="470160" cy="344880"/>
                      <a:chOff x="758880" y="6405480"/>
                      <a:chExt cx="470160" cy="344880"/>
                    </a:xfrm>
                  </p:grpSpPr>
                  <p:sp>
                    <p:nvSpPr>
                      <p:cNvPr id="129" name="Forme libre 128"/>
                      <p:cNvSpPr/>
                      <p:nvPr/>
                    </p:nvSpPr>
                    <p:spPr>
                      <a:xfrm>
                        <a:off x="776159" y="6405480"/>
                        <a:ext cx="436679" cy="328680"/>
                      </a:xfrm>
                      <a:custGeom>
                        <a:avLst>
                          <a:gd name="f0" fmla="val 104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grpSp>
                    <p:nvGrpSpPr>
                      <p:cNvPr id="130" name="Groupe 129"/>
                      <p:cNvGrpSpPr/>
                      <p:nvPr/>
                    </p:nvGrpSpPr>
                    <p:grpSpPr>
                      <a:xfrm>
                        <a:off x="758880" y="6405480"/>
                        <a:ext cx="470160" cy="344880"/>
                        <a:chOff x="758880" y="6405480"/>
                        <a:chExt cx="470160" cy="344880"/>
                      </a:xfrm>
                    </p:grpSpPr>
                    <p:sp>
                      <p:nvSpPr>
                        <p:cNvPr id="131" name="Forme libre 130"/>
                        <p:cNvSpPr/>
                        <p:nvPr/>
                      </p:nvSpPr>
                      <p:spPr>
                        <a:xfrm>
                          <a:off x="776159" y="6405480"/>
                          <a:ext cx="436679" cy="328680"/>
                        </a:xfrm>
                        <a:custGeom>
                          <a:avLst>
                            <a:gd name="f0" fmla="val 104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ctr" anchorCtr="0" compatLnSpc="0"/>
                        <a:lstStyle/>
                        <a:p>
                          <a:pPr marL="0" marR="0" lvl="0" indent="0" algn="l" rtl="0" hangingPunct="0">
                            <a:lnSpc>
                              <a:spcPct val="1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endParaRPr lang="en-US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endParaRPr>
                        </a:p>
                      </p:txBody>
                    </p:sp>
                    <p:sp>
                      <p:nvSpPr>
                        <p:cNvPr id="132" name="Forme libre 131"/>
                        <p:cNvSpPr/>
                        <p:nvPr/>
                      </p:nvSpPr>
                      <p:spPr>
                        <a:xfrm>
                          <a:off x="758880" y="6405480"/>
                          <a:ext cx="470160" cy="344880"/>
                        </a:xfrm>
                        <a:custGeom>
                          <a:avLst>
                            <a:gd name="f0" fmla="val 104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0" tIns="0" rIns="0" bIns="0" anchor="t" anchorCtr="0" compatLnSpc="0">
                          <a:spAutoFit/>
                        </a:bodyPr>
                        <a:lstStyle/>
                        <a:p>
                          <a:pPr marL="0" marR="0" lvl="0" indent="0" algn="l" rtl="0" hangingPunct="1">
                            <a:lnSpc>
                              <a:spcPct val="94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r>
                            <a:rPr lang="en-GB" sz="1800" b="1" i="0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rPr>
                            <a:t>LCL</a:t>
                          </a:r>
                        </a:p>
                      </p:txBody>
                    </p:sp>
                  </p:grpSp>
                </p:grpSp>
              </p:grpSp>
            </p:grpSp>
          </p:grpSp>
        </p:grpSp>
      </p:grpSp>
      <p:grpSp>
        <p:nvGrpSpPr>
          <p:cNvPr id="133" name="Groupe 132"/>
          <p:cNvGrpSpPr/>
          <p:nvPr/>
        </p:nvGrpSpPr>
        <p:grpSpPr>
          <a:xfrm>
            <a:off x="2938680" y="2390760"/>
            <a:ext cx="1056959" cy="1127880"/>
            <a:chOff x="2938680" y="2390760"/>
            <a:chExt cx="1056959" cy="1127880"/>
          </a:xfrm>
        </p:grpSpPr>
        <p:sp>
          <p:nvSpPr>
            <p:cNvPr id="134" name="Forme libre 133"/>
            <p:cNvSpPr/>
            <p:nvPr/>
          </p:nvSpPr>
          <p:spPr>
            <a:xfrm>
              <a:off x="3003480" y="2390760"/>
              <a:ext cx="951120" cy="909720"/>
            </a:xfrm>
            <a:custGeom>
              <a:avLst>
                <a:gd name="f0" fmla="val 3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135" name="Groupe 134"/>
            <p:cNvGrpSpPr/>
            <p:nvPr/>
          </p:nvGrpSpPr>
          <p:grpSpPr>
            <a:xfrm>
              <a:off x="2938680" y="2390760"/>
              <a:ext cx="1056959" cy="1127880"/>
              <a:chOff x="2938680" y="2390760"/>
              <a:chExt cx="1056959" cy="1127880"/>
            </a:xfrm>
          </p:grpSpPr>
          <p:sp>
            <p:nvSpPr>
              <p:cNvPr id="136" name="Forme libre 135"/>
              <p:cNvSpPr/>
              <p:nvPr/>
            </p:nvSpPr>
            <p:spPr>
              <a:xfrm>
                <a:off x="3003480" y="2390760"/>
                <a:ext cx="943200" cy="900000"/>
              </a:xfrm>
              <a:custGeom>
                <a:avLst>
                  <a:gd name="f0" fmla="val 38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137" name="Groupe 136"/>
              <p:cNvGrpSpPr/>
              <p:nvPr/>
            </p:nvGrpSpPr>
            <p:grpSpPr>
              <a:xfrm>
                <a:off x="2938680" y="2390760"/>
                <a:ext cx="1056959" cy="1127880"/>
                <a:chOff x="2938680" y="2390760"/>
                <a:chExt cx="1056959" cy="1127880"/>
              </a:xfrm>
            </p:grpSpPr>
            <p:sp>
              <p:nvSpPr>
                <p:cNvPr id="138" name="Forme libre 137"/>
                <p:cNvSpPr/>
                <p:nvPr/>
              </p:nvSpPr>
              <p:spPr>
                <a:xfrm>
                  <a:off x="3003480" y="2390760"/>
                  <a:ext cx="938160" cy="895320"/>
                </a:xfrm>
                <a:custGeom>
                  <a:avLst>
                    <a:gd name="f0" fmla="val 38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139" name="Groupe 138"/>
                <p:cNvGrpSpPr/>
                <p:nvPr/>
              </p:nvGrpSpPr>
              <p:grpSpPr>
                <a:xfrm>
                  <a:off x="2938680" y="2390760"/>
                  <a:ext cx="1056959" cy="1127880"/>
                  <a:chOff x="2938680" y="2390760"/>
                  <a:chExt cx="1056959" cy="1127880"/>
                </a:xfrm>
              </p:grpSpPr>
              <p:sp>
                <p:nvSpPr>
                  <p:cNvPr id="140" name="Forme libre 139"/>
                  <p:cNvSpPr/>
                  <p:nvPr/>
                </p:nvSpPr>
                <p:spPr>
                  <a:xfrm>
                    <a:off x="3003480" y="2390760"/>
                    <a:ext cx="933480" cy="890639"/>
                  </a:xfrm>
                  <a:custGeom>
                    <a:avLst>
                      <a:gd name="f0" fmla="val 38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141" name="Groupe 140"/>
                  <p:cNvGrpSpPr/>
                  <p:nvPr/>
                </p:nvGrpSpPr>
                <p:grpSpPr>
                  <a:xfrm>
                    <a:off x="2938680" y="2390760"/>
                    <a:ext cx="1056959" cy="1127880"/>
                    <a:chOff x="2938680" y="2390760"/>
                    <a:chExt cx="1056959" cy="1127880"/>
                  </a:xfrm>
                </p:grpSpPr>
                <p:sp>
                  <p:nvSpPr>
                    <p:cNvPr id="142" name="Forme libre 141"/>
                    <p:cNvSpPr/>
                    <p:nvPr/>
                  </p:nvSpPr>
                  <p:spPr>
                    <a:xfrm>
                      <a:off x="3003480" y="2390760"/>
                      <a:ext cx="930240" cy="887400"/>
                    </a:xfrm>
                    <a:custGeom>
                      <a:avLst>
                        <a:gd name="f0" fmla="val 38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143" name="Groupe 142"/>
                    <p:cNvGrpSpPr/>
                    <p:nvPr/>
                  </p:nvGrpSpPr>
                  <p:grpSpPr>
                    <a:xfrm>
                      <a:off x="2938680" y="2390760"/>
                      <a:ext cx="1056959" cy="1127880"/>
                      <a:chOff x="2938680" y="2390760"/>
                      <a:chExt cx="1056959" cy="1127880"/>
                    </a:xfrm>
                  </p:grpSpPr>
                  <p:sp>
                    <p:nvSpPr>
                      <p:cNvPr id="144" name="Forme libre 143"/>
                      <p:cNvSpPr/>
                      <p:nvPr/>
                    </p:nvSpPr>
                    <p:spPr>
                      <a:xfrm>
                        <a:off x="3003480" y="2390760"/>
                        <a:ext cx="930240" cy="884159"/>
                      </a:xfrm>
                      <a:custGeom>
                        <a:avLst>
                          <a:gd name="f0" fmla="val 38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grpSp>
                    <p:nvGrpSpPr>
                      <p:cNvPr id="145" name="Groupe 144"/>
                      <p:cNvGrpSpPr/>
                      <p:nvPr/>
                    </p:nvGrpSpPr>
                    <p:grpSpPr>
                      <a:xfrm>
                        <a:off x="2938680" y="2390760"/>
                        <a:ext cx="1056959" cy="1127880"/>
                        <a:chOff x="2938680" y="2390760"/>
                        <a:chExt cx="1056959" cy="1127880"/>
                      </a:xfrm>
                    </p:grpSpPr>
                    <p:sp>
                      <p:nvSpPr>
                        <p:cNvPr id="146" name="Forme libre 145"/>
                        <p:cNvSpPr/>
                        <p:nvPr/>
                      </p:nvSpPr>
                      <p:spPr>
                        <a:xfrm>
                          <a:off x="3003480" y="2390760"/>
                          <a:ext cx="928800" cy="884159"/>
                        </a:xfrm>
                        <a:custGeom>
                          <a:avLst>
                            <a:gd name="f0" fmla="val 38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ctr" anchorCtr="0" compatLnSpc="0"/>
                        <a:lstStyle/>
                        <a:p>
                          <a:pPr marL="0" marR="0" lvl="0" indent="0" algn="l" rtl="0" hangingPunct="0">
                            <a:lnSpc>
                              <a:spcPct val="1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endParaRPr lang="en-US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endParaRPr>
                        </a:p>
                      </p:txBody>
                    </p:sp>
                    <p:sp>
                      <p:nvSpPr>
                        <p:cNvPr id="147" name="Forme libre 146"/>
                        <p:cNvSpPr/>
                        <p:nvPr/>
                      </p:nvSpPr>
                      <p:spPr>
                        <a:xfrm>
                          <a:off x="2938680" y="2390760"/>
                          <a:ext cx="1056959" cy="1127880"/>
                        </a:xfrm>
                        <a:custGeom>
                          <a:avLst>
                            <a:gd name="f0" fmla="val 38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0" tIns="0" rIns="0" bIns="0" anchor="t" anchorCtr="0" compatLnSpc="0">
                          <a:spAutoFit/>
                        </a:bodyPr>
                        <a:lstStyle/>
                        <a:p>
                          <a:pPr marL="0" marR="0" lvl="0" indent="0" algn="l" rtl="0" hangingPunct="1">
                            <a:lnSpc>
                              <a:spcPct val="94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r>
                            <a:rPr lang="en-GB" sz="2200" b="0" i="1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rPr>
                            <a:t>Mixed   </a:t>
                          </a:r>
                        </a:p>
                        <a:p>
                          <a:pPr marL="0" marR="0" lvl="0" indent="0" algn="l" rtl="0" hangingPunct="1">
                            <a:lnSpc>
                              <a:spcPct val="94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r>
                            <a:rPr lang="en-GB" sz="2200" b="0" i="1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rPr>
                            <a:t>saturated</a:t>
                          </a:r>
                        </a:p>
                        <a:p>
                          <a:pPr marL="0" marR="0" lvl="0" indent="0" algn="l" rtl="0" hangingPunct="1">
                            <a:lnSpc>
                              <a:spcPct val="94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r>
                            <a:rPr lang="en-GB" sz="2200" b="0" i="1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rPr>
                            <a:t>draughts</a:t>
                          </a:r>
                        </a:p>
                      </p:txBody>
                    </p:sp>
                  </p:grpSp>
                </p:grpSp>
              </p:grpSp>
            </p:grpSp>
          </p:grpSp>
        </p:grpSp>
      </p:grpSp>
      <p:sp>
        <p:nvSpPr>
          <p:cNvPr id="148" name="Forme libre 147"/>
          <p:cNvSpPr/>
          <p:nvPr/>
        </p:nvSpPr>
        <p:spPr>
          <a:xfrm>
            <a:off x="4495680" y="6410160"/>
            <a:ext cx="1986119" cy="4986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200 f10 1"/>
              <a:gd name="f16" fmla="*/ 18400 f10 1"/>
              <a:gd name="f17" fmla="*/ 18400 f11 1"/>
              <a:gd name="f18" fmla="*/ 3200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3160 f10 1"/>
              <a:gd name="f25" fmla="*/ 3160 f11 1"/>
              <a:gd name="f26" fmla="*/ 0 f10 1"/>
              <a:gd name="f27" fmla="*/ 10800 f11 1"/>
              <a:gd name="f28" fmla="*/ 18440 f11 1"/>
              <a:gd name="f29" fmla="*/ 21600 f11 1"/>
              <a:gd name="f30" fmla="*/ 18440 f10 1"/>
              <a:gd name="f31" fmla="*/ 21600 f10 1"/>
              <a:gd name="f32" fmla="+- 0 0 f19"/>
              <a:gd name="f33" fmla="+- f20 0 f1"/>
              <a:gd name="f34" fmla="+- f21 0 f1"/>
              <a:gd name="f35" fmla="*/ f32 f0 1"/>
              <a:gd name="f36" fmla="+- f34 0 f33"/>
              <a:gd name="f37" fmla="*/ f35 1 f5"/>
              <a:gd name="f38" fmla="+- f37 0 f1"/>
              <a:gd name="f39" fmla="cos 1 f38"/>
              <a:gd name="f40" fmla="sin 1 f38"/>
              <a:gd name="f41" fmla="+- 0 0 f39"/>
              <a:gd name="f42" fmla="+- 0 0 f40"/>
              <a:gd name="f43" fmla="*/ 10800 f41 1"/>
              <a:gd name="f44" fmla="*/ 10800 f42 1"/>
              <a:gd name="f45" fmla="*/ f43 f43 1"/>
              <a:gd name="f46" fmla="*/ f44 f44 1"/>
              <a:gd name="f47" fmla="+- f45 f46 0"/>
              <a:gd name="f48" fmla="sqrt f47"/>
              <a:gd name="f49" fmla="*/ f6 1 f48"/>
              <a:gd name="f50" fmla="*/ f41 f49 1"/>
              <a:gd name="f51" fmla="*/ f42 f49 1"/>
              <a:gd name="f52" fmla="+- 10800 0 f50"/>
              <a:gd name="f53" fmla="+- 10800 0 f5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22" y="f23"/>
              </a:cxn>
              <a:cxn ang="f33">
                <a:pos x="f24" y="f25"/>
              </a:cxn>
              <a:cxn ang="f33">
                <a:pos x="f26" y="f27"/>
              </a:cxn>
              <a:cxn ang="f33">
                <a:pos x="f24" y="f28"/>
              </a:cxn>
              <a:cxn ang="f33">
                <a:pos x="f22" y="f29"/>
              </a:cxn>
              <a:cxn ang="f33">
                <a:pos x="f30" y="f28"/>
              </a:cxn>
              <a:cxn ang="f33">
                <a:pos x="f31" y="f27"/>
              </a:cxn>
              <a:cxn ang="f33">
                <a:pos x="f30" y="f25"/>
              </a:cxn>
            </a:cxnLst>
            <a:rect l="f15" t="f18" r="f16" b="f17"/>
            <a:pathLst>
              <a:path w="21600" h="21600">
                <a:moveTo>
                  <a:pt x="f52" y="f53"/>
                </a:moveTo>
                <a:arcTo wR="f9" hR="f9" stAng="f33" swAng="f36"/>
                <a:close/>
              </a:path>
            </a:pathLst>
          </a:custGeom>
          <a:noFill/>
          <a:ln w="36720">
            <a:solidFill>
              <a:srgbClr val="5C8526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49" name="Connecteur droit 148"/>
          <p:cNvSpPr/>
          <p:nvPr/>
        </p:nvSpPr>
        <p:spPr>
          <a:xfrm>
            <a:off x="5091120" y="6240600"/>
            <a:ext cx="1440" cy="726840"/>
          </a:xfrm>
          <a:prstGeom prst="line">
            <a:avLst/>
          </a:prstGeom>
          <a:noFill/>
          <a:ln w="36720">
            <a:solidFill>
              <a:srgbClr val="5C8526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50" name="Connecteur droit 149"/>
          <p:cNvSpPr/>
          <p:nvPr/>
        </p:nvSpPr>
        <p:spPr>
          <a:xfrm>
            <a:off x="6100920" y="6384960"/>
            <a:ext cx="1440" cy="727200"/>
          </a:xfrm>
          <a:prstGeom prst="line">
            <a:avLst/>
          </a:prstGeom>
          <a:noFill/>
          <a:ln w="36720">
            <a:solidFill>
              <a:srgbClr val="5C8526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51" name="Connecteur droit 150"/>
          <p:cNvSpPr/>
          <p:nvPr/>
        </p:nvSpPr>
        <p:spPr>
          <a:xfrm flipH="1" flipV="1">
            <a:off x="3751200" y="3745080"/>
            <a:ext cx="54000" cy="682560"/>
          </a:xfrm>
          <a:prstGeom prst="line">
            <a:avLst/>
          </a:prstGeom>
          <a:noFill/>
          <a:ln w="36000">
            <a:solidFill>
              <a:srgbClr val="00008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52" name="Connecteur droit 151"/>
          <p:cNvSpPr/>
          <p:nvPr/>
        </p:nvSpPr>
        <p:spPr>
          <a:xfrm flipV="1">
            <a:off x="4330800" y="3684239"/>
            <a:ext cx="7920" cy="622441"/>
          </a:xfrm>
          <a:prstGeom prst="line">
            <a:avLst/>
          </a:prstGeom>
          <a:noFill/>
          <a:ln w="36000">
            <a:solidFill>
              <a:srgbClr val="00008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53" name="Connecteur droit 152"/>
          <p:cNvSpPr/>
          <p:nvPr/>
        </p:nvSpPr>
        <p:spPr>
          <a:xfrm>
            <a:off x="4732200" y="4910040"/>
            <a:ext cx="11160" cy="604800"/>
          </a:xfrm>
          <a:prstGeom prst="line">
            <a:avLst/>
          </a:prstGeom>
          <a:noFill/>
          <a:ln w="36000">
            <a:solidFill>
              <a:srgbClr val="00008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54" name="Connecteur droit 153"/>
          <p:cNvSpPr/>
          <p:nvPr/>
        </p:nvSpPr>
        <p:spPr>
          <a:xfrm flipV="1">
            <a:off x="4184639" y="4713120"/>
            <a:ext cx="7920" cy="441360"/>
          </a:xfrm>
          <a:prstGeom prst="line">
            <a:avLst/>
          </a:prstGeom>
          <a:noFill/>
          <a:ln w="36000">
            <a:solidFill>
              <a:srgbClr val="00008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55" name="Forme libre 154"/>
          <p:cNvSpPr/>
          <p:nvPr/>
        </p:nvSpPr>
        <p:spPr>
          <a:xfrm>
            <a:off x="4495680" y="6411960"/>
            <a:ext cx="1986119" cy="4968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200 f10 1"/>
              <a:gd name="f16" fmla="*/ 18400 f10 1"/>
              <a:gd name="f17" fmla="*/ 18400 f11 1"/>
              <a:gd name="f18" fmla="*/ 3200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3160 f10 1"/>
              <a:gd name="f25" fmla="*/ 3160 f11 1"/>
              <a:gd name="f26" fmla="*/ 0 f10 1"/>
              <a:gd name="f27" fmla="*/ 10800 f11 1"/>
              <a:gd name="f28" fmla="*/ 18440 f11 1"/>
              <a:gd name="f29" fmla="*/ 21600 f11 1"/>
              <a:gd name="f30" fmla="*/ 18440 f10 1"/>
              <a:gd name="f31" fmla="*/ 21600 f10 1"/>
              <a:gd name="f32" fmla="+- 0 0 f19"/>
              <a:gd name="f33" fmla="+- f20 0 f1"/>
              <a:gd name="f34" fmla="+- f21 0 f1"/>
              <a:gd name="f35" fmla="*/ f32 f0 1"/>
              <a:gd name="f36" fmla="+- f34 0 f33"/>
              <a:gd name="f37" fmla="*/ f35 1 f5"/>
              <a:gd name="f38" fmla="+- f37 0 f1"/>
              <a:gd name="f39" fmla="cos 1 f38"/>
              <a:gd name="f40" fmla="sin 1 f38"/>
              <a:gd name="f41" fmla="+- 0 0 f39"/>
              <a:gd name="f42" fmla="+- 0 0 f40"/>
              <a:gd name="f43" fmla="*/ 10800 f41 1"/>
              <a:gd name="f44" fmla="*/ 10800 f42 1"/>
              <a:gd name="f45" fmla="*/ f43 f43 1"/>
              <a:gd name="f46" fmla="*/ f44 f44 1"/>
              <a:gd name="f47" fmla="+- f45 f46 0"/>
              <a:gd name="f48" fmla="sqrt f47"/>
              <a:gd name="f49" fmla="*/ f6 1 f48"/>
              <a:gd name="f50" fmla="*/ f41 f49 1"/>
              <a:gd name="f51" fmla="*/ f42 f49 1"/>
              <a:gd name="f52" fmla="+- 10800 0 f50"/>
              <a:gd name="f53" fmla="+- 10800 0 f5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22" y="f23"/>
              </a:cxn>
              <a:cxn ang="f33">
                <a:pos x="f24" y="f25"/>
              </a:cxn>
              <a:cxn ang="f33">
                <a:pos x="f26" y="f27"/>
              </a:cxn>
              <a:cxn ang="f33">
                <a:pos x="f24" y="f28"/>
              </a:cxn>
              <a:cxn ang="f33">
                <a:pos x="f22" y="f29"/>
              </a:cxn>
              <a:cxn ang="f33">
                <a:pos x="f30" y="f28"/>
              </a:cxn>
              <a:cxn ang="f33">
                <a:pos x="f31" y="f27"/>
              </a:cxn>
              <a:cxn ang="f33">
                <a:pos x="f30" y="f25"/>
              </a:cxn>
            </a:cxnLst>
            <a:rect l="f15" t="f18" r="f16" b="f17"/>
            <a:pathLst>
              <a:path w="21600" h="21600">
                <a:moveTo>
                  <a:pt x="f52" y="f53"/>
                </a:moveTo>
                <a:arcTo wR="f9" hR="f9" stAng="f33" swAng="f36"/>
                <a:close/>
              </a:path>
            </a:pathLst>
          </a:custGeom>
          <a:noFill/>
          <a:ln w="36720">
            <a:solidFill>
              <a:srgbClr val="5C8526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56" name="Forme libre 155"/>
          <p:cNvSpPr/>
          <p:nvPr/>
        </p:nvSpPr>
        <p:spPr>
          <a:xfrm>
            <a:off x="4653000" y="3762360"/>
            <a:ext cx="1728719" cy="401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200 f10 1"/>
              <a:gd name="f16" fmla="*/ 18400 f10 1"/>
              <a:gd name="f17" fmla="*/ 18400 f11 1"/>
              <a:gd name="f18" fmla="*/ 3200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3160 f10 1"/>
              <a:gd name="f25" fmla="*/ 3160 f11 1"/>
              <a:gd name="f26" fmla="*/ 0 f10 1"/>
              <a:gd name="f27" fmla="*/ 10800 f11 1"/>
              <a:gd name="f28" fmla="*/ 18440 f11 1"/>
              <a:gd name="f29" fmla="*/ 21600 f11 1"/>
              <a:gd name="f30" fmla="*/ 18440 f10 1"/>
              <a:gd name="f31" fmla="*/ 21600 f10 1"/>
              <a:gd name="f32" fmla="+- 0 0 f19"/>
              <a:gd name="f33" fmla="+- f20 0 f1"/>
              <a:gd name="f34" fmla="+- f21 0 f1"/>
              <a:gd name="f35" fmla="*/ f32 f0 1"/>
              <a:gd name="f36" fmla="+- f34 0 f33"/>
              <a:gd name="f37" fmla="*/ f35 1 f5"/>
              <a:gd name="f38" fmla="+- f37 0 f1"/>
              <a:gd name="f39" fmla="cos 1 f38"/>
              <a:gd name="f40" fmla="sin 1 f38"/>
              <a:gd name="f41" fmla="+- 0 0 f39"/>
              <a:gd name="f42" fmla="+- 0 0 f40"/>
              <a:gd name="f43" fmla="*/ 10800 f41 1"/>
              <a:gd name="f44" fmla="*/ 10800 f42 1"/>
              <a:gd name="f45" fmla="*/ f43 f43 1"/>
              <a:gd name="f46" fmla="*/ f44 f44 1"/>
              <a:gd name="f47" fmla="+- f45 f46 0"/>
              <a:gd name="f48" fmla="sqrt f47"/>
              <a:gd name="f49" fmla="*/ f6 1 f48"/>
              <a:gd name="f50" fmla="*/ f41 f49 1"/>
              <a:gd name="f51" fmla="*/ f42 f49 1"/>
              <a:gd name="f52" fmla="+- 10800 0 f50"/>
              <a:gd name="f53" fmla="+- 10800 0 f5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22" y="f23"/>
              </a:cxn>
              <a:cxn ang="f33">
                <a:pos x="f24" y="f25"/>
              </a:cxn>
              <a:cxn ang="f33">
                <a:pos x="f26" y="f27"/>
              </a:cxn>
              <a:cxn ang="f33">
                <a:pos x="f24" y="f28"/>
              </a:cxn>
              <a:cxn ang="f33">
                <a:pos x="f22" y="f29"/>
              </a:cxn>
              <a:cxn ang="f33">
                <a:pos x="f30" y="f28"/>
              </a:cxn>
              <a:cxn ang="f33">
                <a:pos x="f31" y="f27"/>
              </a:cxn>
              <a:cxn ang="f33">
                <a:pos x="f30" y="f25"/>
              </a:cxn>
            </a:cxnLst>
            <a:rect l="f15" t="f18" r="f16" b="f17"/>
            <a:pathLst>
              <a:path w="21600" h="21600">
                <a:moveTo>
                  <a:pt x="f52" y="f53"/>
                </a:moveTo>
                <a:arcTo wR="f9" hR="f9" stAng="f33" swAng="f36"/>
                <a:close/>
              </a:path>
            </a:pathLst>
          </a:custGeom>
          <a:noFill/>
          <a:ln w="36720">
            <a:solidFill>
              <a:srgbClr val="5C8526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57" name="Connecteur droit 156"/>
          <p:cNvSpPr/>
          <p:nvPr/>
        </p:nvSpPr>
        <p:spPr>
          <a:xfrm>
            <a:off x="5172120" y="3625920"/>
            <a:ext cx="1440" cy="585720"/>
          </a:xfrm>
          <a:prstGeom prst="line">
            <a:avLst/>
          </a:prstGeom>
          <a:noFill/>
          <a:ln w="36720">
            <a:solidFill>
              <a:srgbClr val="5C8526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58" name="Connecteur droit 157"/>
          <p:cNvSpPr/>
          <p:nvPr/>
        </p:nvSpPr>
        <p:spPr>
          <a:xfrm>
            <a:off x="6049800" y="3743280"/>
            <a:ext cx="1800" cy="585720"/>
          </a:xfrm>
          <a:prstGeom prst="line">
            <a:avLst/>
          </a:prstGeom>
          <a:noFill/>
          <a:ln w="36720">
            <a:solidFill>
              <a:srgbClr val="5C8526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59" name="Forme libre 158"/>
          <p:cNvSpPr/>
          <p:nvPr/>
        </p:nvSpPr>
        <p:spPr>
          <a:xfrm>
            <a:off x="4653000" y="3762360"/>
            <a:ext cx="1728719" cy="401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200 f10 1"/>
              <a:gd name="f16" fmla="*/ 18400 f10 1"/>
              <a:gd name="f17" fmla="*/ 18400 f11 1"/>
              <a:gd name="f18" fmla="*/ 3200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3160 f10 1"/>
              <a:gd name="f25" fmla="*/ 3160 f11 1"/>
              <a:gd name="f26" fmla="*/ 0 f10 1"/>
              <a:gd name="f27" fmla="*/ 10800 f11 1"/>
              <a:gd name="f28" fmla="*/ 18440 f11 1"/>
              <a:gd name="f29" fmla="*/ 21600 f11 1"/>
              <a:gd name="f30" fmla="*/ 18440 f10 1"/>
              <a:gd name="f31" fmla="*/ 21600 f10 1"/>
              <a:gd name="f32" fmla="+- 0 0 f19"/>
              <a:gd name="f33" fmla="+- f20 0 f1"/>
              <a:gd name="f34" fmla="+- f21 0 f1"/>
              <a:gd name="f35" fmla="*/ f32 f0 1"/>
              <a:gd name="f36" fmla="+- f34 0 f33"/>
              <a:gd name="f37" fmla="*/ f35 1 f5"/>
              <a:gd name="f38" fmla="+- f37 0 f1"/>
              <a:gd name="f39" fmla="cos 1 f38"/>
              <a:gd name="f40" fmla="sin 1 f38"/>
              <a:gd name="f41" fmla="+- 0 0 f39"/>
              <a:gd name="f42" fmla="+- 0 0 f40"/>
              <a:gd name="f43" fmla="*/ 10800 f41 1"/>
              <a:gd name="f44" fmla="*/ 10800 f42 1"/>
              <a:gd name="f45" fmla="*/ f43 f43 1"/>
              <a:gd name="f46" fmla="*/ f44 f44 1"/>
              <a:gd name="f47" fmla="+- f45 f46 0"/>
              <a:gd name="f48" fmla="sqrt f47"/>
              <a:gd name="f49" fmla="*/ f6 1 f48"/>
              <a:gd name="f50" fmla="*/ f41 f49 1"/>
              <a:gd name="f51" fmla="*/ f42 f49 1"/>
              <a:gd name="f52" fmla="+- 10800 0 f50"/>
              <a:gd name="f53" fmla="+- 10800 0 f5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22" y="f23"/>
              </a:cxn>
              <a:cxn ang="f33">
                <a:pos x="f24" y="f25"/>
              </a:cxn>
              <a:cxn ang="f33">
                <a:pos x="f26" y="f27"/>
              </a:cxn>
              <a:cxn ang="f33">
                <a:pos x="f24" y="f28"/>
              </a:cxn>
              <a:cxn ang="f33">
                <a:pos x="f22" y="f29"/>
              </a:cxn>
              <a:cxn ang="f33">
                <a:pos x="f30" y="f28"/>
              </a:cxn>
              <a:cxn ang="f33">
                <a:pos x="f31" y="f27"/>
              </a:cxn>
              <a:cxn ang="f33">
                <a:pos x="f30" y="f25"/>
              </a:cxn>
            </a:cxnLst>
            <a:rect l="f15" t="f18" r="f16" b="f17"/>
            <a:pathLst>
              <a:path w="21600" h="21600">
                <a:moveTo>
                  <a:pt x="f52" y="f53"/>
                </a:moveTo>
                <a:arcTo wR="f9" hR="f9" stAng="f33" swAng="f36"/>
                <a:close/>
              </a:path>
            </a:pathLst>
          </a:custGeom>
          <a:noFill/>
          <a:ln w="36720">
            <a:solidFill>
              <a:srgbClr val="5C8526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grpSp>
        <p:nvGrpSpPr>
          <p:cNvPr id="160" name="Groupe 159"/>
          <p:cNvGrpSpPr/>
          <p:nvPr/>
        </p:nvGrpSpPr>
        <p:grpSpPr>
          <a:xfrm>
            <a:off x="5199480" y="5684759"/>
            <a:ext cx="1480679" cy="748080"/>
            <a:chOff x="5199480" y="5684759"/>
            <a:chExt cx="1480679" cy="748080"/>
          </a:xfrm>
        </p:grpSpPr>
        <p:sp>
          <p:nvSpPr>
            <p:cNvPr id="161" name="Forme libre 160"/>
            <p:cNvSpPr/>
            <p:nvPr/>
          </p:nvSpPr>
          <p:spPr>
            <a:xfrm>
              <a:off x="5237279" y="5684759"/>
              <a:ext cx="1430280" cy="609840"/>
            </a:xfrm>
            <a:custGeom>
              <a:avLst>
                <a:gd name="f0" fmla="val 56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162" name="Groupe 161"/>
            <p:cNvGrpSpPr/>
            <p:nvPr/>
          </p:nvGrpSpPr>
          <p:grpSpPr>
            <a:xfrm>
              <a:off x="5199480" y="5684759"/>
              <a:ext cx="1480679" cy="748080"/>
              <a:chOff x="5199480" y="5684759"/>
              <a:chExt cx="1480679" cy="748080"/>
            </a:xfrm>
          </p:grpSpPr>
          <p:sp>
            <p:nvSpPr>
              <p:cNvPr id="163" name="Forme libre 162"/>
              <p:cNvSpPr/>
              <p:nvPr/>
            </p:nvSpPr>
            <p:spPr>
              <a:xfrm>
                <a:off x="5237279" y="5684759"/>
                <a:ext cx="1420560" cy="600120"/>
              </a:xfrm>
              <a:custGeom>
                <a:avLst>
                  <a:gd name="f0" fmla="val 57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164" name="Groupe 163"/>
              <p:cNvGrpSpPr/>
              <p:nvPr/>
            </p:nvGrpSpPr>
            <p:grpSpPr>
              <a:xfrm>
                <a:off x="5199480" y="5684759"/>
                <a:ext cx="1480679" cy="748080"/>
                <a:chOff x="5199480" y="5684759"/>
                <a:chExt cx="1480679" cy="748080"/>
              </a:xfrm>
            </p:grpSpPr>
            <p:sp>
              <p:nvSpPr>
                <p:cNvPr id="165" name="Forme libre 164"/>
                <p:cNvSpPr/>
                <p:nvPr/>
              </p:nvSpPr>
              <p:spPr>
                <a:xfrm>
                  <a:off x="5237279" y="5684759"/>
                  <a:ext cx="1414440" cy="593640"/>
                </a:xfrm>
                <a:custGeom>
                  <a:avLst>
                    <a:gd name="f0" fmla="val 57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166" name="Groupe 165"/>
                <p:cNvGrpSpPr/>
                <p:nvPr/>
              </p:nvGrpSpPr>
              <p:grpSpPr>
                <a:xfrm>
                  <a:off x="5199480" y="5684759"/>
                  <a:ext cx="1480679" cy="748080"/>
                  <a:chOff x="5199480" y="5684759"/>
                  <a:chExt cx="1480679" cy="748080"/>
                </a:xfrm>
              </p:grpSpPr>
              <p:sp>
                <p:nvSpPr>
                  <p:cNvPr id="167" name="Forme libre 166"/>
                  <p:cNvSpPr/>
                  <p:nvPr/>
                </p:nvSpPr>
                <p:spPr>
                  <a:xfrm>
                    <a:off x="5237279" y="5684759"/>
                    <a:ext cx="1409759" cy="588960"/>
                  </a:xfrm>
                  <a:custGeom>
                    <a:avLst>
                      <a:gd name="f0" fmla="val 58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168" name="Groupe 167"/>
                  <p:cNvGrpSpPr/>
                  <p:nvPr/>
                </p:nvGrpSpPr>
                <p:grpSpPr>
                  <a:xfrm>
                    <a:off x="5199480" y="5684759"/>
                    <a:ext cx="1480679" cy="748080"/>
                    <a:chOff x="5199480" y="5684759"/>
                    <a:chExt cx="1480679" cy="748080"/>
                  </a:xfrm>
                </p:grpSpPr>
                <p:sp>
                  <p:nvSpPr>
                    <p:cNvPr id="169" name="Forme libre 168"/>
                    <p:cNvSpPr/>
                    <p:nvPr/>
                  </p:nvSpPr>
                  <p:spPr>
                    <a:xfrm>
                      <a:off x="5237279" y="5684759"/>
                      <a:ext cx="1406520" cy="585720"/>
                    </a:xfrm>
                    <a:custGeom>
                      <a:avLst>
                        <a:gd name="f0" fmla="val 58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170" name="Groupe 169"/>
                    <p:cNvGrpSpPr/>
                    <p:nvPr/>
                  </p:nvGrpSpPr>
                  <p:grpSpPr>
                    <a:xfrm>
                      <a:off x="5199480" y="5684759"/>
                      <a:ext cx="1480679" cy="748080"/>
                      <a:chOff x="5199480" y="5684759"/>
                      <a:chExt cx="1480679" cy="748080"/>
                    </a:xfrm>
                  </p:grpSpPr>
                  <p:sp>
                    <p:nvSpPr>
                      <p:cNvPr id="171" name="Forme libre 170"/>
                      <p:cNvSpPr/>
                      <p:nvPr/>
                    </p:nvSpPr>
                    <p:spPr>
                      <a:xfrm>
                        <a:off x="5237279" y="5684759"/>
                        <a:ext cx="1404720" cy="584280"/>
                      </a:xfrm>
                      <a:custGeom>
                        <a:avLst>
                          <a:gd name="f0" fmla="val 58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grpSp>
                    <p:nvGrpSpPr>
                      <p:cNvPr id="172" name="Groupe 171"/>
                      <p:cNvGrpSpPr/>
                      <p:nvPr/>
                    </p:nvGrpSpPr>
                    <p:grpSpPr>
                      <a:xfrm>
                        <a:off x="5199480" y="5684759"/>
                        <a:ext cx="1480679" cy="748080"/>
                        <a:chOff x="5199480" y="5684759"/>
                        <a:chExt cx="1480679" cy="748080"/>
                      </a:xfrm>
                    </p:grpSpPr>
                    <p:sp>
                      <p:nvSpPr>
                        <p:cNvPr id="173" name="Forme libre 172"/>
                        <p:cNvSpPr/>
                        <p:nvPr/>
                      </p:nvSpPr>
                      <p:spPr>
                        <a:xfrm>
                          <a:off x="5237279" y="5684759"/>
                          <a:ext cx="1404720" cy="584280"/>
                        </a:xfrm>
                        <a:custGeom>
                          <a:avLst>
                            <a:gd name="f0" fmla="val 58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ctr" anchorCtr="0" compatLnSpc="0"/>
                        <a:lstStyle/>
                        <a:p>
                          <a:pPr marL="0" marR="0" lvl="0" indent="0" algn="l" rtl="0" hangingPunct="0">
                            <a:lnSpc>
                              <a:spcPct val="1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endParaRPr lang="en-US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endParaRPr>
                        </a:p>
                      </p:txBody>
                    </p:sp>
                    <p:sp>
                      <p:nvSpPr>
                        <p:cNvPr id="174" name="Forme libre 173"/>
                        <p:cNvSpPr/>
                        <p:nvPr/>
                      </p:nvSpPr>
                      <p:spPr>
                        <a:xfrm>
                          <a:off x="5199480" y="5684759"/>
                          <a:ext cx="1480679" cy="748080"/>
                        </a:xfrm>
                        <a:custGeom>
                          <a:avLst>
                            <a:gd name="f0" fmla="val 58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0" tIns="0" rIns="0" bIns="0" anchor="t" anchorCtr="0" compatLnSpc="0">
                          <a:spAutoFit/>
                        </a:bodyPr>
                        <a:lstStyle/>
                        <a:p>
                          <a:pPr marL="0" marR="0" lvl="0" indent="0" algn="l" rtl="0" hangingPunct="1">
                            <a:lnSpc>
                              <a:spcPct val="94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r>
                            <a:rPr lang="en-GB" sz="2200" b="0" i="0" u="none" strike="noStrike" baseline="0">
                              <a:ln>
                                <a:noFill/>
                              </a:ln>
                              <a:solidFill>
                                <a:srgbClr val="5C8526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rPr>
                            <a:t>Unsaturated</a:t>
                          </a:r>
                        </a:p>
                        <a:p>
                          <a:pPr marL="0" marR="0" lvl="0" indent="0" algn="l" rtl="0" hangingPunct="1">
                            <a:lnSpc>
                              <a:spcPct val="94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r>
                            <a:rPr lang="en-GB" sz="2200" b="0" i="0" u="none" strike="noStrike" baseline="0">
                              <a:ln>
                                <a:noFill/>
                              </a:ln>
                              <a:solidFill>
                                <a:srgbClr val="5C8526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rPr>
                            <a:t>downdraught</a:t>
                          </a:r>
                        </a:p>
                      </p:txBody>
                    </p:sp>
                  </p:grpSp>
                </p:grpSp>
              </p:grpSp>
            </p:grpSp>
          </p:grpSp>
        </p:grpSp>
      </p:grpSp>
      <p:pic>
        <p:nvPicPr>
          <p:cNvPr id="175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323120" y="127080"/>
            <a:ext cx="3165479" cy="226692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Forme libre 175"/>
          <p:cNvSpPr/>
          <p:nvPr/>
        </p:nvSpPr>
        <p:spPr>
          <a:xfrm>
            <a:off x="453959" y="0"/>
            <a:ext cx="6753240" cy="1379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200" b="0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Lucida Sans" pitchFamily="2"/>
                <a:cs typeface="Lucida Sans" pitchFamily="2"/>
              </a:rPr>
              <a:t>Paramétrisation de la convection profonde – Schéma d'Emanuel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11560" y="2039759"/>
            <a:ext cx="7451640" cy="43340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necteur droit 2"/>
          <p:cNvSpPr/>
          <p:nvPr/>
        </p:nvSpPr>
        <p:spPr>
          <a:xfrm flipV="1">
            <a:off x="3456000" y="1456920"/>
            <a:ext cx="1439" cy="978119"/>
          </a:xfrm>
          <a:prstGeom prst="line">
            <a:avLst/>
          </a:prstGeom>
          <a:noFill/>
          <a:ln w="25560">
            <a:solidFill>
              <a:srgbClr val="000099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3503519" y="1606680"/>
            <a:ext cx="2135160" cy="357120"/>
            <a:chOff x="3503519" y="1606680"/>
            <a:chExt cx="2135160" cy="357120"/>
          </a:xfrm>
        </p:grpSpPr>
        <p:sp>
          <p:nvSpPr>
            <p:cNvPr id="5" name="Forme libre 4"/>
            <p:cNvSpPr/>
            <p:nvPr/>
          </p:nvSpPr>
          <p:spPr>
            <a:xfrm>
              <a:off x="3503519" y="1606680"/>
              <a:ext cx="2135160" cy="266400"/>
            </a:xfrm>
            <a:custGeom>
              <a:avLst>
                <a:gd name="f0" fmla="val 128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6" name="Groupe 5"/>
            <p:cNvGrpSpPr/>
            <p:nvPr/>
          </p:nvGrpSpPr>
          <p:grpSpPr>
            <a:xfrm>
              <a:off x="3503519" y="1606680"/>
              <a:ext cx="2084400" cy="357120"/>
              <a:chOff x="3503519" y="1606680"/>
              <a:chExt cx="2084400" cy="357120"/>
            </a:xfrm>
          </p:grpSpPr>
          <p:sp>
            <p:nvSpPr>
              <p:cNvPr id="7" name="Forme libre 6"/>
              <p:cNvSpPr/>
              <p:nvPr/>
            </p:nvSpPr>
            <p:spPr>
              <a:xfrm>
                <a:off x="3503519" y="1606680"/>
                <a:ext cx="2084400" cy="222120"/>
              </a:xfrm>
              <a:custGeom>
                <a:avLst>
                  <a:gd name="f0" fmla="val 154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8" name="Groupe 7"/>
              <p:cNvGrpSpPr/>
              <p:nvPr/>
            </p:nvGrpSpPr>
            <p:grpSpPr>
              <a:xfrm>
                <a:off x="3503519" y="1606680"/>
                <a:ext cx="2038319" cy="357120"/>
                <a:chOff x="3503519" y="1606680"/>
                <a:chExt cx="2038319" cy="357120"/>
              </a:xfrm>
            </p:grpSpPr>
            <p:sp>
              <p:nvSpPr>
                <p:cNvPr id="9" name="Forme libre 8"/>
                <p:cNvSpPr/>
                <p:nvPr/>
              </p:nvSpPr>
              <p:spPr>
                <a:xfrm>
                  <a:off x="3503519" y="1606680"/>
                  <a:ext cx="2038319" cy="188640"/>
                </a:xfrm>
                <a:custGeom>
                  <a:avLst>
                    <a:gd name="f0" fmla="val 183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10" name="Groupe 9"/>
                <p:cNvGrpSpPr/>
                <p:nvPr/>
              </p:nvGrpSpPr>
              <p:grpSpPr>
                <a:xfrm>
                  <a:off x="3503519" y="1606680"/>
                  <a:ext cx="1994040" cy="357120"/>
                  <a:chOff x="3503519" y="1606680"/>
                  <a:chExt cx="1994040" cy="357120"/>
                </a:xfrm>
              </p:grpSpPr>
              <p:sp>
                <p:nvSpPr>
                  <p:cNvPr id="11" name="Forme libre 10"/>
                  <p:cNvSpPr/>
                  <p:nvPr/>
                </p:nvSpPr>
                <p:spPr>
                  <a:xfrm>
                    <a:off x="3503519" y="1606680"/>
                    <a:ext cx="1994040" cy="160200"/>
                  </a:xfrm>
                  <a:custGeom>
                    <a:avLst>
                      <a:gd name="f0" fmla="val 216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12" name="Groupe 11"/>
                  <p:cNvGrpSpPr/>
                  <p:nvPr/>
                </p:nvGrpSpPr>
                <p:grpSpPr>
                  <a:xfrm>
                    <a:off x="3503519" y="1606680"/>
                    <a:ext cx="1947960" cy="357120"/>
                    <a:chOff x="3503519" y="1606680"/>
                    <a:chExt cx="1947960" cy="357120"/>
                  </a:xfrm>
                </p:grpSpPr>
                <p:sp>
                  <p:nvSpPr>
                    <p:cNvPr id="13" name="Forme libre 12"/>
                    <p:cNvSpPr/>
                    <p:nvPr/>
                  </p:nvSpPr>
                  <p:spPr>
                    <a:xfrm>
                      <a:off x="3503519" y="1606680"/>
                      <a:ext cx="1947960" cy="125280"/>
                    </a:xfrm>
                    <a:custGeom>
                      <a:avLst>
                        <a:gd name="f0" fmla="val 276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14" name="Groupe 13"/>
                    <p:cNvGrpSpPr/>
                    <p:nvPr/>
                  </p:nvGrpSpPr>
                  <p:grpSpPr>
                    <a:xfrm>
                      <a:off x="3503519" y="1606680"/>
                      <a:ext cx="1908360" cy="357120"/>
                      <a:chOff x="3503519" y="1606680"/>
                      <a:chExt cx="1908360" cy="357120"/>
                    </a:xfrm>
                  </p:grpSpPr>
                  <p:sp>
                    <p:nvSpPr>
                      <p:cNvPr id="15" name="Forme libre 14"/>
                      <p:cNvSpPr/>
                      <p:nvPr/>
                    </p:nvSpPr>
                    <p:spPr>
                      <a:xfrm>
                        <a:off x="3503519" y="1606680"/>
                        <a:ext cx="1908360" cy="98280"/>
                      </a:xfrm>
                      <a:custGeom>
                        <a:avLst>
                          <a:gd name="f0" fmla="val 348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grpSp>
                    <p:nvGrpSpPr>
                      <p:cNvPr id="16" name="Groupe 15"/>
                      <p:cNvGrpSpPr/>
                      <p:nvPr/>
                    </p:nvGrpSpPr>
                    <p:grpSpPr>
                      <a:xfrm>
                        <a:off x="3503519" y="1606680"/>
                        <a:ext cx="1871640" cy="357120"/>
                        <a:chOff x="3503519" y="1606680"/>
                        <a:chExt cx="1871640" cy="357120"/>
                      </a:xfrm>
                    </p:grpSpPr>
                    <p:sp>
                      <p:nvSpPr>
                        <p:cNvPr id="17" name="Forme libre 16"/>
                        <p:cNvSpPr/>
                        <p:nvPr/>
                      </p:nvSpPr>
                      <p:spPr>
                        <a:xfrm>
                          <a:off x="3503519" y="1606680"/>
                          <a:ext cx="1871640" cy="74520"/>
                        </a:xfrm>
                        <a:custGeom>
                          <a:avLst>
                            <a:gd name="f0" fmla="val 469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ctr" anchorCtr="0" compatLnSpc="0"/>
                        <a:lstStyle/>
                        <a:p>
                          <a:pPr marL="0" marR="0" lvl="0" indent="0" algn="l" rtl="0" hangingPunct="0">
                            <a:lnSpc>
                              <a:spcPct val="1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endParaRPr lang="en-US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endParaRPr>
                        </a:p>
                      </p:txBody>
                    </p:sp>
                    <p:grpSp>
                      <p:nvGrpSpPr>
                        <p:cNvPr id="18" name="Groupe 17"/>
                        <p:cNvGrpSpPr/>
                        <p:nvPr/>
                      </p:nvGrpSpPr>
                      <p:grpSpPr>
                        <a:xfrm>
                          <a:off x="3503519" y="1606680"/>
                          <a:ext cx="1835280" cy="357120"/>
                          <a:chOff x="3503519" y="1606680"/>
                          <a:chExt cx="1835280" cy="357120"/>
                        </a:xfrm>
                      </p:grpSpPr>
                      <p:sp>
                        <p:nvSpPr>
                          <p:cNvPr id="19" name="Forme libre 18"/>
                          <p:cNvSpPr/>
                          <p:nvPr/>
                        </p:nvSpPr>
                        <p:spPr>
                          <a:xfrm>
                            <a:off x="3503519" y="1606680"/>
                            <a:ext cx="1835280" cy="60120"/>
                          </a:xfrm>
                          <a:custGeom>
                            <a:avLst>
                              <a:gd name="f0" fmla="val 568"/>
                            </a:avLst>
                            <a:gdLst>
                              <a:gd name="f1" fmla="val 10800000"/>
                              <a:gd name="f2" fmla="val 5400000"/>
                              <a:gd name="f3" fmla="val 16200000"/>
                              <a:gd name="f4" fmla="val w"/>
                              <a:gd name="f5" fmla="val h"/>
                              <a:gd name="f6" fmla="val ss"/>
                              <a:gd name="f7" fmla="val 0"/>
                              <a:gd name="f8" fmla="*/ 5419351 1 1725033"/>
                              <a:gd name="f9" fmla="val 45"/>
                              <a:gd name="f10" fmla="val 10800"/>
                              <a:gd name="f11" fmla="val -2147483647"/>
                              <a:gd name="f12" fmla="val 2147483647"/>
                              <a:gd name="f13" fmla="abs f4"/>
                              <a:gd name="f14" fmla="abs f5"/>
                              <a:gd name="f15" fmla="abs f6"/>
                              <a:gd name="f16" fmla="*/ f8 1 180"/>
                              <a:gd name="f17" fmla="pin 0 f0 10800"/>
                              <a:gd name="f18" fmla="+- 0 0 f2"/>
                              <a:gd name="f19" fmla="?: f13 f4 1"/>
                              <a:gd name="f20" fmla="?: f14 f5 1"/>
                              <a:gd name="f21" fmla="?: f15 f6 1"/>
                              <a:gd name="f22" fmla="*/ f9 f16 1"/>
                              <a:gd name="f23" fmla="+- f7 f17 0"/>
                              <a:gd name="f24" fmla="*/ f19 1 21600"/>
                              <a:gd name="f25" fmla="*/ f20 1 21600"/>
                              <a:gd name="f26" fmla="*/ 21600 f19 1"/>
                              <a:gd name="f27" fmla="*/ 21600 f20 1"/>
                              <a:gd name="f28" fmla="+- 0 0 f22"/>
                              <a:gd name="f29" fmla="min f25 f24"/>
                              <a:gd name="f30" fmla="*/ f26 1 f21"/>
                              <a:gd name="f31" fmla="*/ f27 1 f21"/>
                              <a:gd name="f32" fmla="*/ f28 f1 1"/>
                              <a:gd name="f33" fmla="*/ f32 1 f8"/>
                              <a:gd name="f34" fmla="+- f31 0 f17"/>
                              <a:gd name="f35" fmla="+- f30 0 f17"/>
                              <a:gd name="f36" fmla="*/ f17 f29 1"/>
                              <a:gd name="f37" fmla="*/ f7 f29 1"/>
                              <a:gd name="f38" fmla="*/ f23 f29 1"/>
                              <a:gd name="f39" fmla="*/ f31 f29 1"/>
                              <a:gd name="f40" fmla="*/ f30 f29 1"/>
                              <a:gd name="f41" fmla="+- f33 0 f2"/>
                              <a:gd name="f42" fmla="+- f37 0 f38"/>
                              <a:gd name="f43" fmla="+- f38 0 f37"/>
                              <a:gd name="f44" fmla="*/ f34 f29 1"/>
                              <a:gd name="f45" fmla="*/ f35 f29 1"/>
                              <a:gd name="f46" fmla="cos 1 f41"/>
                              <a:gd name="f47" fmla="abs f42"/>
                              <a:gd name="f48" fmla="abs f43"/>
                              <a:gd name="f49" fmla="?: f42 f18 f2"/>
                              <a:gd name="f50" fmla="?: f42 f2 f18"/>
                              <a:gd name="f51" fmla="?: f42 f3 f2"/>
                              <a:gd name="f52" fmla="?: f42 f2 f3"/>
                              <a:gd name="f53" fmla="+- f39 0 f44"/>
                              <a:gd name="f54" fmla="?: f43 f18 f2"/>
                              <a:gd name="f55" fmla="?: f43 f2 f18"/>
                              <a:gd name="f56" fmla="+- f40 0 f45"/>
                              <a:gd name="f57" fmla="+- f44 0 f39"/>
                              <a:gd name="f58" fmla="+- f45 0 f40"/>
                              <a:gd name="f59" fmla="?: f42 0 f1"/>
                              <a:gd name="f60" fmla="?: f42 f1 0"/>
                              <a:gd name="f61" fmla="+- 0 0 f46"/>
                              <a:gd name="f62" fmla="?: f42 f52 f51"/>
                              <a:gd name="f63" fmla="?: f42 f51 f52"/>
                              <a:gd name="f64" fmla="?: f43 f50 f49"/>
                              <a:gd name="f65" fmla="abs f53"/>
                              <a:gd name="f66" fmla="?: f53 0 f1"/>
                              <a:gd name="f67" fmla="?: f53 f1 0"/>
                              <a:gd name="f68" fmla="?: f53 f54 f55"/>
                              <a:gd name="f69" fmla="abs f56"/>
                              <a:gd name="f70" fmla="abs f57"/>
                              <a:gd name="f71" fmla="?: f56 f18 f2"/>
                              <a:gd name="f72" fmla="?: f56 f2 f18"/>
                              <a:gd name="f73" fmla="?: f56 f3 f2"/>
                              <a:gd name="f74" fmla="?: f56 f2 f3"/>
                              <a:gd name="f75" fmla="abs f58"/>
                              <a:gd name="f76" fmla="?: f58 f18 f2"/>
                              <a:gd name="f77" fmla="?: f58 f2 f18"/>
                              <a:gd name="f78" fmla="?: f58 f60 f59"/>
                              <a:gd name="f79" fmla="?: f58 f59 f60"/>
                              <a:gd name="f80" fmla="*/ f17 f61 1"/>
                              <a:gd name="f81" fmla="?: f43 f63 f62"/>
                              <a:gd name="f82" fmla="?: f43 f67 f66"/>
                              <a:gd name="f83" fmla="?: f43 f66 f67"/>
                              <a:gd name="f84" fmla="?: f56 f74 f73"/>
                              <a:gd name="f85" fmla="?: f56 f73 f74"/>
                              <a:gd name="f86" fmla="?: f57 f72 f71"/>
                              <a:gd name="f87" fmla="?: f42 f78 f79"/>
                              <a:gd name="f88" fmla="?: f42 f76 f77"/>
                              <a:gd name="f89" fmla="*/ f80 3163 1"/>
                              <a:gd name="f90" fmla="?: f53 f82 f83"/>
                              <a:gd name="f91" fmla="?: f57 f85 f84"/>
                              <a:gd name="f92" fmla="*/ f89 1 7636"/>
                              <a:gd name="f93" fmla="+- f7 f92 0"/>
                              <a:gd name="f94" fmla="+- f30 0 f92"/>
                              <a:gd name="f95" fmla="+- f31 0 f92"/>
                              <a:gd name="f96" fmla="*/ f93 f29 1"/>
                              <a:gd name="f97" fmla="*/ f94 f29 1"/>
                              <a:gd name="f98" fmla="*/ f95 f29 1"/>
                            </a:gdLst>
                            <a:ahLst>
                              <a:ahXY gdRefX="f0" minX="f7" maxX="f10">
                                <a:pos x="f36" y="f37"/>
                              </a:ahXY>
                            </a:ahLst>
                            <a:cxnLst>
                              <a:cxn ang="3cd4">
                                <a:pos x="hc" y="t"/>
                              </a:cxn>
                              <a:cxn ang="0">
                                <a:pos x="r" y="vc"/>
                              </a:cxn>
                              <a:cxn ang="cd4">
                                <a:pos x="hc" y="b"/>
                              </a:cxn>
                              <a:cxn ang="cd2">
                                <a:pos x="l" y="vc"/>
                              </a:cxn>
                            </a:cxnLst>
                            <a:rect l="f96" t="f96" r="f97" b="f98"/>
                            <a:pathLst>
                              <a:path>
                                <a:moveTo>
                                  <a:pt x="f38" y="f37"/>
                                </a:moveTo>
                                <a:arcTo wR="f47" hR="f48" stAng="f81" swAng="f64"/>
                                <a:lnTo>
                                  <a:pt x="f37" y="f44"/>
                                </a:lnTo>
                                <a:arcTo wR="f48" hR="f65" stAng="f90" swAng="f68"/>
                                <a:lnTo>
                                  <a:pt x="f45" y="f39"/>
                                </a:lnTo>
                                <a:arcTo wR="f69" hR="f70" stAng="f91" swAng="f86"/>
                                <a:lnTo>
                                  <a:pt x="f40" y="f38"/>
                                </a:lnTo>
                                <a:arcTo wR="f75" hR="f47" stAng="f87" swAng="f88"/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  <a:prstDash val="solid"/>
                          </a:ln>
                        </p:spPr>
                        <p:txBody>
                          <a:bodyPr vert="horz" wrap="square" lIns="90000" tIns="46800" rIns="90000" bIns="46800" anchor="ctr" anchorCtr="0" compatLnSpc="0"/>
                          <a:lstStyle/>
                          <a:p>
                            <a:pPr marL="0" marR="0" lvl="0" indent="0" algn="l" rtl="0" hangingPunct="0">
                              <a:lnSpc>
                                <a:spcPct val="18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  <a:tabLst>
                                <a:tab pos="0" algn="l"/>
                                <a:tab pos="448919" algn="l"/>
                                <a:tab pos="898199" algn="l"/>
                                <a:tab pos="1347480" algn="l"/>
                                <a:tab pos="1796760" algn="l"/>
                                <a:tab pos="2246040" algn="l"/>
                                <a:tab pos="2695320" algn="l"/>
                                <a:tab pos="3144600" algn="l"/>
                                <a:tab pos="3593880" algn="l"/>
                                <a:tab pos="4043159" algn="l"/>
                                <a:tab pos="4492440" algn="l"/>
                                <a:tab pos="4941719" algn="l"/>
                                <a:tab pos="5391000" algn="l"/>
                                <a:tab pos="5840280" algn="l"/>
                                <a:tab pos="6289560" algn="l"/>
                                <a:tab pos="6738840" algn="l"/>
                                <a:tab pos="7188120" algn="l"/>
                                <a:tab pos="7637400" algn="l"/>
                                <a:tab pos="8086679" algn="l"/>
                                <a:tab pos="8535960" algn="l"/>
                                <a:tab pos="8985240" algn="l"/>
                              </a:tabLst>
                            </a:pPr>
                            <a:endParaRPr lang="en-US" sz="2400" b="0" i="0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endParaRPr>
                          </a:p>
                        </p:txBody>
                      </p:sp>
                      <p:grpSp>
                        <p:nvGrpSpPr>
                          <p:cNvPr id="20" name="Groupe 19"/>
                          <p:cNvGrpSpPr/>
                          <p:nvPr/>
                        </p:nvGrpSpPr>
                        <p:grpSpPr>
                          <a:xfrm>
                            <a:off x="3503519" y="1606680"/>
                            <a:ext cx="1795680" cy="357120"/>
                            <a:chOff x="3503519" y="1606680"/>
                            <a:chExt cx="1795680" cy="357120"/>
                          </a:xfrm>
                        </p:grpSpPr>
                        <p:sp>
                          <p:nvSpPr>
                            <p:cNvPr id="21" name="Forme libre 20"/>
                            <p:cNvSpPr/>
                            <p:nvPr/>
                          </p:nvSpPr>
                          <p:spPr>
                            <a:xfrm>
                              <a:off x="3503519" y="1606680"/>
                              <a:ext cx="1795680" cy="39600"/>
                            </a:xfrm>
                            <a:custGeom>
                              <a:avLst>
                                <a:gd name="f0" fmla="val 900"/>
                              </a:avLst>
                              <a:gdLst>
                                <a:gd name="f1" fmla="val 10800000"/>
                                <a:gd name="f2" fmla="val 5400000"/>
                                <a:gd name="f3" fmla="val 16200000"/>
                                <a:gd name="f4" fmla="val w"/>
                                <a:gd name="f5" fmla="val h"/>
                                <a:gd name="f6" fmla="val ss"/>
                                <a:gd name="f7" fmla="val 0"/>
                                <a:gd name="f8" fmla="*/ 5419351 1 1725033"/>
                                <a:gd name="f9" fmla="val 45"/>
                                <a:gd name="f10" fmla="val 10800"/>
                                <a:gd name="f11" fmla="val -2147483647"/>
                                <a:gd name="f12" fmla="val 2147483647"/>
                                <a:gd name="f13" fmla="abs f4"/>
                                <a:gd name="f14" fmla="abs f5"/>
                                <a:gd name="f15" fmla="abs f6"/>
                                <a:gd name="f16" fmla="*/ f8 1 180"/>
                                <a:gd name="f17" fmla="pin 0 f0 10800"/>
                                <a:gd name="f18" fmla="+- 0 0 f2"/>
                                <a:gd name="f19" fmla="?: f13 f4 1"/>
                                <a:gd name="f20" fmla="?: f14 f5 1"/>
                                <a:gd name="f21" fmla="?: f15 f6 1"/>
                                <a:gd name="f22" fmla="*/ f9 f16 1"/>
                                <a:gd name="f23" fmla="+- f7 f17 0"/>
                                <a:gd name="f24" fmla="*/ f19 1 21600"/>
                                <a:gd name="f25" fmla="*/ f20 1 21600"/>
                                <a:gd name="f26" fmla="*/ 21600 f19 1"/>
                                <a:gd name="f27" fmla="*/ 21600 f20 1"/>
                                <a:gd name="f28" fmla="+- 0 0 f22"/>
                                <a:gd name="f29" fmla="min f25 f24"/>
                                <a:gd name="f30" fmla="*/ f26 1 f21"/>
                                <a:gd name="f31" fmla="*/ f27 1 f21"/>
                                <a:gd name="f32" fmla="*/ f28 f1 1"/>
                                <a:gd name="f33" fmla="*/ f32 1 f8"/>
                                <a:gd name="f34" fmla="+- f31 0 f17"/>
                                <a:gd name="f35" fmla="+- f30 0 f17"/>
                                <a:gd name="f36" fmla="*/ f17 f29 1"/>
                                <a:gd name="f37" fmla="*/ f7 f29 1"/>
                                <a:gd name="f38" fmla="*/ f23 f29 1"/>
                                <a:gd name="f39" fmla="*/ f31 f29 1"/>
                                <a:gd name="f40" fmla="*/ f30 f29 1"/>
                                <a:gd name="f41" fmla="+- f33 0 f2"/>
                                <a:gd name="f42" fmla="+- f37 0 f38"/>
                                <a:gd name="f43" fmla="+- f38 0 f37"/>
                                <a:gd name="f44" fmla="*/ f34 f29 1"/>
                                <a:gd name="f45" fmla="*/ f35 f29 1"/>
                                <a:gd name="f46" fmla="cos 1 f41"/>
                                <a:gd name="f47" fmla="abs f42"/>
                                <a:gd name="f48" fmla="abs f43"/>
                                <a:gd name="f49" fmla="?: f42 f18 f2"/>
                                <a:gd name="f50" fmla="?: f42 f2 f18"/>
                                <a:gd name="f51" fmla="?: f42 f3 f2"/>
                                <a:gd name="f52" fmla="?: f42 f2 f3"/>
                                <a:gd name="f53" fmla="+- f39 0 f44"/>
                                <a:gd name="f54" fmla="?: f43 f18 f2"/>
                                <a:gd name="f55" fmla="?: f43 f2 f18"/>
                                <a:gd name="f56" fmla="+- f40 0 f45"/>
                                <a:gd name="f57" fmla="+- f44 0 f39"/>
                                <a:gd name="f58" fmla="+- f45 0 f40"/>
                                <a:gd name="f59" fmla="?: f42 0 f1"/>
                                <a:gd name="f60" fmla="?: f42 f1 0"/>
                                <a:gd name="f61" fmla="+- 0 0 f46"/>
                                <a:gd name="f62" fmla="?: f42 f52 f51"/>
                                <a:gd name="f63" fmla="?: f42 f51 f52"/>
                                <a:gd name="f64" fmla="?: f43 f50 f49"/>
                                <a:gd name="f65" fmla="abs f53"/>
                                <a:gd name="f66" fmla="?: f53 0 f1"/>
                                <a:gd name="f67" fmla="?: f53 f1 0"/>
                                <a:gd name="f68" fmla="?: f53 f54 f55"/>
                                <a:gd name="f69" fmla="abs f56"/>
                                <a:gd name="f70" fmla="abs f57"/>
                                <a:gd name="f71" fmla="?: f56 f18 f2"/>
                                <a:gd name="f72" fmla="?: f56 f2 f18"/>
                                <a:gd name="f73" fmla="?: f56 f3 f2"/>
                                <a:gd name="f74" fmla="?: f56 f2 f3"/>
                                <a:gd name="f75" fmla="abs f58"/>
                                <a:gd name="f76" fmla="?: f58 f18 f2"/>
                                <a:gd name="f77" fmla="?: f58 f2 f18"/>
                                <a:gd name="f78" fmla="?: f58 f60 f59"/>
                                <a:gd name="f79" fmla="?: f58 f59 f60"/>
                                <a:gd name="f80" fmla="*/ f17 f61 1"/>
                                <a:gd name="f81" fmla="?: f43 f63 f62"/>
                                <a:gd name="f82" fmla="?: f43 f67 f66"/>
                                <a:gd name="f83" fmla="?: f43 f66 f67"/>
                                <a:gd name="f84" fmla="?: f56 f74 f73"/>
                                <a:gd name="f85" fmla="?: f56 f73 f74"/>
                                <a:gd name="f86" fmla="?: f57 f72 f71"/>
                                <a:gd name="f87" fmla="?: f42 f78 f79"/>
                                <a:gd name="f88" fmla="?: f42 f76 f77"/>
                                <a:gd name="f89" fmla="*/ f80 3163 1"/>
                                <a:gd name="f90" fmla="?: f53 f82 f83"/>
                                <a:gd name="f91" fmla="?: f57 f85 f84"/>
                                <a:gd name="f92" fmla="*/ f89 1 7636"/>
                                <a:gd name="f93" fmla="+- f7 f92 0"/>
                                <a:gd name="f94" fmla="+- f30 0 f92"/>
                                <a:gd name="f95" fmla="+- f31 0 f92"/>
                                <a:gd name="f96" fmla="*/ f93 f29 1"/>
                                <a:gd name="f97" fmla="*/ f94 f29 1"/>
                                <a:gd name="f98" fmla="*/ f95 f29 1"/>
                              </a:gdLst>
                              <a:ahLst>
                                <a:ahXY gdRefX="f0" minX="f7" maxX="f10">
                                  <a:pos x="f36" y="f37"/>
                                </a:ahXY>
                              </a:ahLst>
                              <a:cxnLst>
                                <a:cxn ang="3cd4">
                                  <a:pos x="hc" y="t"/>
                                </a:cxn>
                                <a:cxn ang="0">
                                  <a:pos x="r" y="vc"/>
                                </a:cxn>
                                <a:cxn ang="cd4">
                                  <a:pos x="hc" y="b"/>
                                </a:cxn>
                                <a:cxn ang="cd2">
                                  <a:pos x="l" y="vc"/>
                                </a:cxn>
                              </a:cxnLst>
                              <a:rect l="f96" t="f96" r="f97" b="f98"/>
                              <a:pathLst>
                                <a:path>
                                  <a:moveTo>
                                    <a:pt x="f38" y="f37"/>
                                  </a:moveTo>
                                  <a:arcTo wR="f47" hR="f48" stAng="f81" swAng="f64"/>
                                  <a:lnTo>
                                    <a:pt x="f37" y="f44"/>
                                  </a:lnTo>
                                  <a:arcTo wR="f48" hR="f65" stAng="f90" swAng="f68"/>
                                  <a:lnTo>
                                    <a:pt x="f45" y="f39"/>
                                  </a:lnTo>
                                  <a:arcTo wR="f69" hR="f70" stAng="f91" swAng="f86"/>
                                  <a:lnTo>
                                    <a:pt x="f40" y="f38"/>
                                  </a:lnTo>
                                  <a:arcTo wR="f75" hR="f47" stAng="f87" swAng="f88"/>
                                  <a:close/>
                                </a:path>
                              </a:pathLst>
                            </a:custGeom>
                            <a:noFill/>
                            <a:ln>
                              <a:noFill/>
                              <a:prstDash val="solid"/>
                            </a:ln>
                          </p:spPr>
                          <p:txBody>
                            <a:bodyPr vert="horz" wrap="square" lIns="90000" tIns="46800" rIns="90000" bIns="46800" anchor="ctr" anchorCtr="0" compatLnSpc="0"/>
                            <a:lstStyle/>
                            <a:p>
                              <a:pPr marL="0" marR="0" lvl="0" indent="0" algn="l" rtl="0" hangingPunct="0">
                                <a:lnSpc>
                                  <a:spcPct val="18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  <a:tabLst>
                                  <a:tab pos="0" algn="l"/>
                                  <a:tab pos="448919" algn="l"/>
                                  <a:tab pos="898199" algn="l"/>
                                  <a:tab pos="1347480" algn="l"/>
                                  <a:tab pos="1796760" algn="l"/>
                                  <a:tab pos="2246040" algn="l"/>
                                  <a:tab pos="2695320" algn="l"/>
                                  <a:tab pos="3144600" algn="l"/>
                                  <a:tab pos="3593880" algn="l"/>
                                  <a:tab pos="4043159" algn="l"/>
                                  <a:tab pos="4492440" algn="l"/>
                                  <a:tab pos="4941719" algn="l"/>
                                  <a:tab pos="5391000" algn="l"/>
                                  <a:tab pos="5840280" algn="l"/>
                                  <a:tab pos="6289560" algn="l"/>
                                  <a:tab pos="6738840" algn="l"/>
                                  <a:tab pos="7188120" algn="l"/>
                                  <a:tab pos="7637400" algn="l"/>
                                  <a:tab pos="8086679" algn="l"/>
                                  <a:tab pos="8535960" algn="l"/>
                                  <a:tab pos="8985240" algn="l"/>
                                </a:tabLst>
                              </a:pPr>
                              <a:endParaRPr lang="en-US" sz="2400" b="0" i="0" u="none" strike="noStrike" baseline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latin typeface="Times New Roman" pitchFamily="18"/>
                                <a:ea typeface="Lucida Sans" pitchFamily="2"/>
                                <a:cs typeface="Lucida Sans" pitchFamily="2"/>
                              </a:endParaRPr>
                            </a:p>
                          </p:txBody>
                        </p:sp>
                        <p:grpSp>
                          <p:nvGrpSpPr>
                            <p:cNvPr id="22" name="Groupe 21"/>
                            <p:cNvGrpSpPr/>
                            <p:nvPr/>
                          </p:nvGrpSpPr>
                          <p:grpSpPr>
                            <a:xfrm>
                              <a:off x="3503519" y="1606680"/>
                              <a:ext cx="1763640" cy="357120"/>
                              <a:chOff x="3503519" y="1606680"/>
                              <a:chExt cx="1763640" cy="357120"/>
                            </a:xfrm>
                          </p:grpSpPr>
                          <p:sp>
                            <p:nvSpPr>
                              <p:cNvPr id="23" name="Forme libre 22"/>
                              <p:cNvSpPr/>
                              <p:nvPr/>
                            </p:nvSpPr>
                            <p:spPr>
                              <a:xfrm>
                                <a:off x="3503519" y="1606680"/>
                                <a:ext cx="1763640" cy="27000"/>
                              </a:xfrm>
                              <a:custGeom>
                                <a:avLst>
                                  <a:gd name="f0" fmla="val 1350"/>
                                </a:avLst>
                                <a:gdLst>
                                  <a:gd name="f1" fmla="val 10800000"/>
                                  <a:gd name="f2" fmla="val 5400000"/>
                                  <a:gd name="f3" fmla="val 16200000"/>
                                  <a:gd name="f4" fmla="val w"/>
                                  <a:gd name="f5" fmla="val h"/>
                                  <a:gd name="f6" fmla="val ss"/>
                                  <a:gd name="f7" fmla="val 0"/>
                                  <a:gd name="f8" fmla="*/ 5419351 1 1725033"/>
                                  <a:gd name="f9" fmla="val 45"/>
                                  <a:gd name="f10" fmla="val 10800"/>
                                  <a:gd name="f11" fmla="val -2147483647"/>
                                  <a:gd name="f12" fmla="val 2147483647"/>
                                  <a:gd name="f13" fmla="abs f4"/>
                                  <a:gd name="f14" fmla="abs f5"/>
                                  <a:gd name="f15" fmla="abs f6"/>
                                  <a:gd name="f16" fmla="*/ f8 1 180"/>
                                  <a:gd name="f17" fmla="pin 0 f0 10800"/>
                                  <a:gd name="f18" fmla="+- 0 0 f2"/>
                                  <a:gd name="f19" fmla="?: f13 f4 1"/>
                                  <a:gd name="f20" fmla="?: f14 f5 1"/>
                                  <a:gd name="f21" fmla="?: f15 f6 1"/>
                                  <a:gd name="f22" fmla="*/ f9 f16 1"/>
                                  <a:gd name="f23" fmla="+- f7 f17 0"/>
                                  <a:gd name="f24" fmla="*/ f19 1 21600"/>
                                  <a:gd name="f25" fmla="*/ f20 1 21600"/>
                                  <a:gd name="f26" fmla="*/ 21600 f19 1"/>
                                  <a:gd name="f27" fmla="*/ 21600 f20 1"/>
                                  <a:gd name="f28" fmla="+- 0 0 f22"/>
                                  <a:gd name="f29" fmla="min f25 f24"/>
                                  <a:gd name="f30" fmla="*/ f26 1 f21"/>
                                  <a:gd name="f31" fmla="*/ f27 1 f21"/>
                                  <a:gd name="f32" fmla="*/ f28 f1 1"/>
                                  <a:gd name="f33" fmla="*/ f32 1 f8"/>
                                  <a:gd name="f34" fmla="+- f31 0 f17"/>
                                  <a:gd name="f35" fmla="+- f30 0 f17"/>
                                  <a:gd name="f36" fmla="*/ f17 f29 1"/>
                                  <a:gd name="f37" fmla="*/ f7 f29 1"/>
                                  <a:gd name="f38" fmla="*/ f23 f29 1"/>
                                  <a:gd name="f39" fmla="*/ f31 f29 1"/>
                                  <a:gd name="f40" fmla="*/ f30 f29 1"/>
                                  <a:gd name="f41" fmla="+- f33 0 f2"/>
                                  <a:gd name="f42" fmla="+- f37 0 f38"/>
                                  <a:gd name="f43" fmla="+- f38 0 f37"/>
                                  <a:gd name="f44" fmla="*/ f34 f29 1"/>
                                  <a:gd name="f45" fmla="*/ f35 f29 1"/>
                                  <a:gd name="f46" fmla="cos 1 f41"/>
                                  <a:gd name="f47" fmla="abs f42"/>
                                  <a:gd name="f48" fmla="abs f43"/>
                                  <a:gd name="f49" fmla="?: f42 f18 f2"/>
                                  <a:gd name="f50" fmla="?: f42 f2 f18"/>
                                  <a:gd name="f51" fmla="?: f42 f3 f2"/>
                                  <a:gd name="f52" fmla="?: f42 f2 f3"/>
                                  <a:gd name="f53" fmla="+- f39 0 f44"/>
                                  <a:gd name="f54" fmla="?: f43 f18 f2"/>
                                  <a:gd name="f55" fmla="?: f43 f2 f18"/>
                                  <a:gd name="f56" fmla="+- f40 0 f45"/>
                                  <a:gd name="f57" fmla="+- f44 0 f39"/>
                                  <a:gd name="f58" fmla="+- f45 0 f40"/>
                                  <a:gd name="f59" fmla="?: f42 0 f1"/>
                                  <a:gd name="f60" fmla="?: f42 f1 0"/>
                                  <a:gd name="f61" fmla="+- 0 0 f46"/>
                                  <a:gd name="f62" fmla="?: f42 f52 f51"/>
                                  <a:gd name="f63" fmla="?: f42 f51 f52"/>
                                  <a:gd name="f64" fmla="?: f43 f50 f49"/>
                                  <a:gd name="f65" fmla="abs f53"/>
                                  <a:gd name="f66" fmla="?: f53 0 f1"/>
                                  <a:gd name="f67" fmla="?: f53 f1 0"/>
                                  <a:gd name="f68" fmla="?: f53 f54 f55"/>
                                  <a:gd name="f69" fmla="abs f56"/>
                                  <a:gd name="f70" fmla="abs f57"/>
                                  <a:gd name="f71" fmla="?: f56 f18 f2"/>
                                  <a:gd name="f72" fmla="?: f56 f2 f18"/>
                                  <a:gd name="f73" fmla="?: f56 f3 f2"/>
                                  <a:gd name="f74" fmla="?: f56 f2 f3"/>
                                  <a:gd name="f75" fmla="abs f58"/>
                                  <a:gd name="f76" fmla="?: f58 f18 f2"/>
                                  <a:gd name="f77" fmla="?: f58 f2 f18"/>
                                  <a:gd name="f78" fmla="?: f58 f60 f59"/>
                                  <a:gd name="f79" fmla="?: f58 f59 f60"/>
                                  <a:gd name="f80" fmla="*/ f17 f61 1"/>
                                  <a:gd name="f81" fmla="?: f43 f63 f62"/>
                                  <a:gd name="f82" fmla="?: f43 f67 f66"/>
                                  <a:gd name="f83" fmla="?: f43 f66 f67"/>
                                  <a:gd name="f84" fmla="?: f56 f74 f73"/>
                                  <a:gd name="f85" fmla="?: f56 f73 f74"/>
                                  <a:gd name="f86" fmla="?: f57 f72 f71"/>
                                  <a:gd name="f87" fmla="?: f42 f78 f79"/>
                                  <a:gd name="f88" fmla="?: f42 f76 f77"/>
                                  <a:gd name="f89" fmla="*/ f80 3163 1"/>
                                  <a:gd name="f90" fmla="?: f53 f82 f83"/>
                                  <a:gd name="f91" fmla="?: f57 f85 f84"/>
                                  <a:gd name="f92" fmla="*/ f89 1 7636"/>
                                  <a:gd name="f93" fmla="+- f7 f92 0"/>
                                  <a:gd name="f94" fmla="+- f30 0 f92"/>
                                  <a:gd name="f95" fmla="+- f31 0 f92"/>
                                  <a:gd name="f96" fmla="*/ f93 f29 1"/>
                                  <a:gd name="f97" fmla="*/ f94 f29 1"/>
                                  <a:gd name="f98" fmla="*/ f95 f29 1"/>
                                </a:gdLst>
                                <a:ahLst>
                                  <a:ahXY gdRefX="f0" minX="f7" maxX="f10">
                                    <a:pos x="f36" y="f37"/>
                                  </a:ahXY>
                                </a:ahLst>
                                <a:cxnLst>
                                  <a:cxn ang="3cd4">
                                    <a:pos x="hc" y="t"/>
                                  </a:cxn>
                                  <a:cxn ang="0">
                                    <a:pos x="r" y="vc"/>
                                  </a:cxn>
                                  <a:cxn ang="cd4">
                                    <a:pos x="hc" y="b"/>
                                  </a:cxn>
                                  <a:cxn ang="cd2">
                                    <a:pos x="l" y="vc"/>
                                  </a:cxn>
                                </a:cxnLst>
                                <a:rect l="f96" t="f96" r="f97" b="f98"/>
                                <a:pathLst>
                                  <a:path>
                                    <a:moveTo>
                                      <a:pt x="f38" y="f37"/>
                                    </a:moveTo>
                                    <a:arcTo wR="f47" hR="f48" stAng="f81" swAng="f64"/>
                                    <a:lnTo>
                                      <a:pt x="f37" y="f44"/>
                                    </a:lnTo>
                                    <a:arcTo wR="f48" hR="f65" stAng="f90" swAng="f68"/>
                                    <a:lnTo>
                                      <a:pt x="f45" y="f39"/>
                                    </a:lnTo>
                                    <a:arcTo wR="f69" hR="f70" stAng="f91" swAng="f86"/>
                                    <a:lnTo>
                                      <a:pt x="f40" y="f38"/>
                                    </a:lnTo>
                                    <a:arcTo wR="f75" hR="f47" stAng="f87" swAng="f88"/>
                                    <a:close/>
                                  </a:path>
                                </a:pathLst>
                              </a:custGeom>
                              <a:noFill/>
                              <a:ln>
                                <a:noFill/>
                                <a:prstDash val="solid"/>
                              </a:ln>
                            </p:spPr>
                            <p:txBody>
                              <a:bodyPr vert="horz" wrap="square" lIns="90000" tIns="46800" rIns="90000" bIns="46800" anchor="ctr" anchorCtr="0" compatLnSpc="0"/>
                              <a:lstStyle/>
                              <a:p>
                                <a:pPr marL="0" marR="0" lvl="0" indent="0" algn="l" rtl="0" hangingPunct="0">
                                  <a:lnSpc>
                                    <a:spcPct val="18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  <a:tabLst>
                                    <a:tab pos="0" algn="l"/>
                                    <a:tab pos="448919" algn="l"/>
                                    <a:tab pos="898199" algn="l"/>
                                    <a:tab pos="1347480" algn="l"/>
                                    <a:tab pos="1796760" algn="l"/>
                                    <a:tab pos="2246040" algn="l"/>
                                    <a:tab pos="2695320" algn="l"/>
                                    <a:tab pos="3144600" algn="l"/>
                                    <a:tab pos="3593880" algn="l"/>
                                    <a:tab pos="4043159" algn="l"/>
                                    <a:tab pos="4492440" algn="l"/>
                                    <a:tab pos="4941719" algn="l"/>
                                    <a:tab pos="5391000" algn="l"/>
                                    <a:tab pos="5840280" algn="l"/>
                                    <a:tab pos="6289560" algn="l"/>
                                    <a:tab pos="6738840" algn="l"/>
                                    <a:tab pos="7188120" algn="l"/>
                                    <a:tab pos="7637400" algn="l"/>
                                    <a:tab pos="8086679" algn="l"/>
                                    <a:tab pos="8535960" algn="l"/>
                                    <a:tab pos="8985240" algn="l"/>
                                  </a:tabLst>
                                </a:pPr>
                                <a:endParaRPr lang="en-US" sz="2400" b="0" i="0" u="none" strike="noStrike" baseline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latin typeface="Times New Roman" pitchFamily="18"/>
                                  <a:ea typeface="Lucida Sans" pitchFamily="2"/>
                                  <a:cs typeface="Lucida Sans" pitchFamily="2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24" name="Groupe 23"/>
                              <p:cNvGrpSpPr/>
                              <p:nvPr/>
                            </p:nvGrpSpPr>
                            <p:grpSpPr>
                              <a:xfrm>
                                <a:off x="3503519" y="1606680"/>
                                <a:ext cx="1727280" cy="357120"/>
                                <a:chOff x="3503519" y="1606680"/>
                                <a:chExt cx="1727280" cy="357120"/>
                              </a:xfrm>
                            </p:grpSpPr>
                            <p:sp>
                              <p:nvSpPr>
                                <p:cNvPr id="25" name="Forme libre 24"/>
                                <p:cNvSpPr/>
                                <p:nvPr/>
                              </p:nvSpPr>
                              <p:spPr>
                                <a:xfrm>
                                  <a:off x="3503519" y="1606680"/>
                                  <a:ext cx="1727280" cy="1584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26" name="Forme libre 25"/>
                                <p:cNvSpPr/>
                                <p:nvPr/>
                              </p:nvSpPr>
                              <p:spPr>
                                <a:xfrm>
                                  <a:off x="3503519" y="1609560"/>
                                  <a:ext cx="1722600" cy="1620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27" name="Forme libre 26"/>
                                <p:cNvSpPr/>
                                <p:nvPr/>
                              </p:nvSpPr>
                              <p:spPr>
                                <a:xfrm>
                                  <a:off x="3503519" y="1609560"/>
                                  <a:ext cx="1722600" cy="1620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28" name="Forme libre 27"/>
                                <p:cNvSpPr/>
                                <p:nvPr/>
                              </p:nvSpPr>
                              <p:spPr>
                                <a:xfrm>
                                  <a:off x="3503519" y="1609560"/>
                                  <a:ext cx="1722600" cy="1620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29" name="Forme libre 28"/>
                                <p:cNvSpPr/>
                                <p:nvPr/>
                              </p:nvSpPr>
                              <p:spPr>
                                <a:xfrm>
                                  <a:off x="3503519" y="1609560"/>
                                  <a:ext cx="1722600" cy="1620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0" name="Forme libre 29"/>
                                <p:cNvSpPr/>
                                <p:nvPr/>
                              </p:nvSpPr>
                              <p:spPr>
                                <a:xfrm>
                                  <a:off x="3503519" y="1609560"/>
                                  <a:ext cx="1722600" cy="1620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1" name="Forme libre 30"/>
                                <p:cNvSpPr/>
                                <p:nvPr/>
                              </p:nvSpPr>
                              <p:spPr>
                                <a:xfrm>
                                  <a:off x="3503519" y="1609560"/>
                                  <a:ext cx="1722600" cy="1620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2" name="Forme libre 31"/>
                                <p:cNvSpPr/>
                                <p:nvPr/>
                              </p:nvSpPr>
                              <p:spPr>
                                <a:xfrm>
                                  <a:off x="3503519" y="1609560"/>
                                  <a:ext cx="1722600" cy="1620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3" name="Forme libre 32"/>
                                <p:cNvSpPr/>
                                <p:nvPr/>
                              </p:nvSpPr>
                              <p:spPr>
                                <a:xfrm>
                                  <a:off x="3505319" y="1609560"/>
                                  <a:ext cx="1722240" cy="1620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4" name="Forme libre 33"/>
                                <p:cNvSpPr/>
                                <p:nvPr/>
                              </p:nvSpPr>
                              <p:spPr>
                                <a:xfrm>
                                  <a:off x="3505319" y="1609560"/>
                                  <a:ext cx="1720800" cy="1620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5" name="Forme libre 34"/>
                                <p:cNvSpPr/>
                                <p:nvPr/>
                              </p:nvSpPr>
                              <p:spPr>
                                <a:xfrm>
                                  <a:off x="3505319" y="1609560"/>
                                  <a:ext cx="1720800" cy="1620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6" name="Forme libre 35"/>
                                <p:cNvSpPr/>
                                <p:nvPr/>
                              </p:nvSpPr>
                              <p:spPr>
                                <a:xfrm>
                                  <a:off x="3505319" y="1609560"/>
                                  <a:ext cx="1719000" cy="1620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7" name="Forme libre 36"/>
                                <p:cNvSpPr/>
                                <p:nvPr/>
                              </p:nvSpPr>
                              <p:spPr>
                                <a:xfrm>
                                  <a:off x="3505319" y="1609560"/>
                                  <a:ext cx="1717560" cy="1620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8" name="Forme libre 37"/>
                                <p:cNvSpPr/>
                                <p:nvPr/>
                              </p:nvSpPr>
                              <p:spPr>
                                <a:xfrm>
                                  <a:off x="3506759" y="1609560"/>
                                  <a:ext cx="1719360" cy="1620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39" name="Forme libre 38"/>
                                <p:cNvSpPr/>
                                <p:nvPr/>
                              </p:nvSpPr>
                              <p:spPr>
                                <a:xfrm>
                                  <a:off x="3506759" y="1609560"/>
                                  <a:ext cx="1716119" cy="1620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0" name="Forme libre 39"/>
                                <p:cNvSpPr/>
                                <p:nvPr/>
                              </p:nvSpPr>
                              <p:spPr>
                                <a:xfrm>
                                  <a:off x="3506759" y="1609560"/>
                                  <a:ext cx="1716119" cy="1620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1" name="Forme libre 40"/>
                                <p:cNvSpPr/>
                                <p:nvPr/>
                              </p:nvSpPr>
                              <p:spPr>
                                <a:xfrm>
                                  <a:off x="3506759" y="1609560"/>
                                  <a:ext cx="1716119" cy="14400"/>
                                </a:xfrm>
                                <a:custGeom>
                                  <a:avLst>
                                    <a:gd name="f0" fmla="val 270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2" name="Forme libre 41"/>
                                <p:cNvSpPr/>
                                <p:nvPr/>
                              </p:nvSpPr>
                              <p:spPr>
                                <a:xfrm>
                                  <a:off x="3506759" y="1609560"/>
                                  <a:ext cx="1716119" cy="14400"/>
                                </a:xfrm>
                                <a:custGeom>
                                  <a:avLst>
                                    <a:gd name="f0" fmla="val 270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3" name="Forme libre 42"/>
                                <p:cNvSpPr/>
                                <p:nvPr/>
                              </p:nvSpPr>
                              <p:spPr>
                                <a:xfrm>
                                  <a:off x="3506759" y="1609560"/>
                                  <a:ext cx="1716119" cy="14400"/>
                                </a:xfrm>
                                <a:custGeom>
                                  <a:avLst>
                                    <a:gd name="f0" fmla="val 270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4" name="Forme libre 43"/>
                                <p:cNvSpPr/>
                                <p:nvPr/>
                              </p:nvSpPr>
                              <p:spPr>
                                <a:xfrm>
                                  <a:off x="3506759" y="1609560"/>
                                  <a:ext cx="1714680" cy="14400"/>
                                </a:xfrm>
                                <a:custGeom>
                                  <a:avLst>
                                    <a:gd name="f0" fmla="val 270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5" name="Forme libre 44"/>
                                <p:cNvSpPr/>
                                <p:nvPr/>
                              </p:nvSpPr>
                              <p:spPr>
                                <a:xfrm>
                                  <a:off x="3506759" y="1609560"/>
                                  <a:ext cx="1714680" cy="14400"/>
                                </a:xfrm>
                                <a:custGeom>
                                  <a:avLst>
                                    <a:gd name="f0" fmla="val 270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6" name="Forme libre 45"/>
                                <p:cNvSpPr/>
                                <p:nvPr/>
                              </p:nvSpPr>
                              <p:spPr>
                                <a:xfrm>
                                  <a:off x="3506759" y="1609560"/>
                                  <a:ext cx="1714680" cy="12960"/>
                                </a:xfrm>
                                <a:custGeom>
                                  <a:avLst>
                                    <a:gd name="f0" fmla="val 270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47" name="Forme libre 46"/>
                                <p:cNvSpPr/>
                                <p:nvPr/>
                              </p:nvSpPr>
                              <p:spPr>
                                <a:xfrm>
                                  <a:off x="3584520" y="1609560"/>
                                  <a:ext cx="1559160" cy="354240"/>
                                </a:xfrm>
                                <a:custGeom>
                                  <a:avLst>
                                    <a:gd name="f0" fmla="val 270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t" anchorCtr="0" compatLnSpc="0">
                                  <a:spAutoFit/>
                                </a:bodyPr>
                                <a:lstStyle/>
                                <a:p>
                                  <a:pPr marL="0" marR="0" lvl="0" indent="0" algn="l" rtl="0" hangingPunct="1">
                                    <a:lnSpc>
                                      <a:spcPct val="9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r>
                                    <a:rPr lang="en-GB" sz="1600" b="0" i="0" u="none" strike="noStrike" baseline="0">
                                      <a:ln>
                                        <a:noFill/>
                                      </a:ln>
                                      <a:solidFill>
                                        <a:srgbClr val="000099"/>
                                      </a:solidFill>
                                      <a:latin typeface="Comic Sans MS" pitchFamily="66"/>
                                      <a:ea typeface="Lucida Sans" pitchFamily="2"/>
                                      <a:cs typeface="Lucida Sans" pitchFamily="2"/>
                                    </a:rPr>
                                    <a:t>19 vert. levels</a:t>
                                  </a:r>
                                </a:p>
                              </p:txBody>
                            </p:sp>
                          </p:grpSp>
                        </p:grpSp>
                      </p:grpSp>
                    </p:grpSp>
                  </p:grpSp>
                </p:grpSp>
              </p:grpSp>
            </p:grpSp>
          </p:grpSp>
        </p:grpSp>
      </p:grpSp>
      <p:grpSp>
        <p:nvGrpSpPr>
          <p:cNvPr id="48" name="Groupe 47"/>
          <p:cNvGrpSpPr/>
          <p:nvPr/>
        </p:nvGrpSpPr>
        <p:grpSpPr>
          <a:xfrm>
            <a:off x="4433760" y="4670280"/>
            <a:ext cx="2179800" cy="356040"/>
            <a:chOff x="4433760" y="4670280"/>
            <a:chExt cx="2179800" cy="356040"/>
          </a:xfrm>
        </p:grpSpPr>
        <p:sp>
          <p:nvSpPr>
            <p:cNvPr id="49" name="Forme libre 48"/>
            <p:cNvSpPr/>
            <p:nvPr/>
          </p:nvSpPr>
          <p:spPr>
            <a:xfrm>
              <a:off x="4433760" y="4670280"/>
              <a:ext cx="2179800" cy="266760"/>
            </a:xfrm>
            <a:custGeom>
              <a:avLst>
                <a:gd name="f0" fmla="val 128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grpSp>
          <p:nvGrpSpPr>
            <p:cNvPr id="50" name="Groupe 49"/>
            <p:cNvGrpSpPr/>
            <p:nvPr/>
          </p:nvGrpSpPr>
          <p:grpSpPr>
            <a:xfrm>
              <a:off x="4433760" y="4670280"/>
              <a:ext cx="2129040" cy="356040"/>
              <a:chOff x="4433760" y="4670280"/>
              <a:chExt cx="2129040" cy="356040"/>
            </a:xfrm>
          </p:grpSpPr>
          <p:sp>
            <p:nvSpPr>
              <p:cNvPr id="51" name="Forme libre 50"/>
              <p:cNvSpPr/>
              <p:nvPr/>
            </p:nvSpPr>
            <p:spPr>
              <a:xfrm>
                <a:off x="4433760" y="4670280"/>
                <a:ext cx="2129040" cy="228600"/>
              </a:xfrm>
              <a:custGeom>
                <a:avLst>
                  <a:gd name="f0" fmla="val 150"/>
                </a:avLst>
                <a:gdLst>
                  <a:gd name="f1" fmla="val 10800000"/>
                  <a:gd name="f2" fmla="val 5400000"/>
                  <a:gd name="f3" fmla="val 16200000"/>
                  <a:gd name="f4" fmla="val w"/>
                  <a:gd name="f5" fmla="val h"/>
                  <a:gd name="f6" fmla="val ss"/>
                  <a:gd name="f7" fmla="val 0"/>
                  <a:gd name="f8" fmla="*/ 5419351 1 1725033"/>
                  <a:gd name="f9" fmla="val 45"/>
                  <a:gd name="f10" fmla="val 10800"/>
                  <a:gd name="f11" fmla="val -2147483647"/>
                  <a:gd name="f12" fmla="val 2147483647"/>
                  <a:gd name="f13" fmla="abs f4"/>
                  <a:gd name="f14" fmla="abs f5"/>
                  <a:gd name="f15" fmla="abs f6"/>
                  <a:gd name="f16" fmla="*/ f8 1 180"/>
                  <a:gd name="f17" fmla="pin 0 f0 10800"/>
                  <a:gd name="f18" fmla="+- 0 0 f2"/>
                  <a:gd name="f19" fmla="?: f13 f4 1"/>
                  <a:gd name="f20" fmla="?: f14 f5 1"/>
                  <a:gd name="f21" fmla="?: f15 f6 1"/>
                  <a:gd name="f22" fmla="*/ f9 f16 1"/>
                  <a:gd name="f23" fmla="+- f7 f17 0"/>
                  <a:gd name="f24" fmla="*/ f19 1 21600"/>
                  <a:gd name="f25" fmla="*/ f20 1 21600"/>
                  <a:gd name="f26" fmla="*/ 21600 f19 1"/>
                  <a:gd name="f27" fmla="*/ 21600 f20 1"/>
                  <a:gd name="f28" fmla="+- 0 0 f22"/>
                  <a:gd name="f29" fmla="min f25 f24"/>
                  <a:gd name="f30" fmla="*/ f26 1 f21"/>
                  <a:gd name="f31" fmla="*/ f27 1 f21"/>
                  <a:gd name="f32" fmla="*/ f28 f1 1"/>
                  <a:gd name="f33" fmla="*/ f32 1 f8"/>
                  <a:gd name="f34" fmla="+- f31 0 f17"/>
                  <a:gd name="f35" fmla="+- f30 0 f17"/>
                  <a:gd name="f36" fmla="*/ f17 f29 1"/>
                  <a:gd name="f37" fmla="*/ f7 f29 1"/>
                  <a:gd name="f38" fmla="*/ f23 f29 1"/>
                  <a:gd name="f39" fmla="*/ f31 f29 1"/>
                  <a:gd name="f40" fmla="*/ f30 f29 1"/>
                  <a:gd name="f41" fmla="+- f33 0 f2"/>
                  <a:gd name="f42" fmla="+- f37 0 f38"/>
                  <a:gd name="f43" fmla="+- f38 0 f37"/>
                  <a:gd name="f44" fmla="*/ f34 f29 1"/>
                  <a:gd name="f45" fmla="*/ f35 f29 1"/>
                  <a:gd name="f46" fmla="cos 1 f41"/>
                  <a:gd name="f47" fmla="abs f42"/>
                  <a:gd name="f48" fmla="abs f43"/>
                  <a:gd name="f49" fmla="?: f42 f18 f2"/>
                  <a:gd name="f50" fmla="?: f42 f2 f18"/>
                  <a:gd name="f51" fmla="?: f42 f3 f2"/>
                  <a:gd name="f52" fmla="?: f42 f2 f3"/>
                  <a:gd name="f53" fmla="+- f39 0 f44"/>
                  <a:gd name="f54" fmla="?: f43 f18 f2"/>
                  <a:gd name="f55" fmla="?: f43 f2 f18"/>
                  <a:gd name="f56" fmla="+- f40 0 f45"/>
                  <a:gd name="f57" fmla="+- f44 0 f39"/>
                  <a:gd name="f58" fmla="+- f45 0 f40"/>
                  <a:gd name="f59" fmla="?: f42 0 f1"/>
                  <a:gd name="f60" fmla="?: f42 f1 0"/>
                  <a:gd name="f61" fmla="+- 0 0 f46"/>
                  <a:gd name="f62" fmla="?: f42 f52 f51"/>
                  <a:gd name="f63" fmla="?: f42 f51 f52"/>
                  <a:gd name="f64" fmla="?: f43 f50 f49"/>
                  <a:gd name="f65" fmla="abs f53"/>
                  <a:gd name="f66" fmla="?: f53 0 f1"/>
                  <a:gd name="f67" fmla="?: f53 f1 0"/>
                  <a:gd name="f68" fmla="?: f53 f54 f55"/>
                  <a:gd name="f69" fmla="abs f56"/>
                  <a:gd name="f70" fmla="abs f57"/>
                  <a:gd name="f71" fmla="?: f56 f18 f2"/>
                  <a:gd name="f72" fmla="?: f56 f2 f18"/>
                  <a:gd name="f73" fmla="?: f56 f3 f2"/>
                  <a:gd name="f74" fmla="?: f56 f2 f3"/>
                  <a:gd name="f75" fmla="abs f58"/>
                  <a:gd name="f76" fmla="?: f58 f18 f2"/>
                  <a:gd name="f77" fmla="?: f58 f2 f18"/>
                  <a:gd name="f78" fmla="?: f58 f60 f59"/>
                  <a:gd name="f79" fmla="?: f58 f59 f60"/>
                  <a:gd name="f80" fmla="*/ f17 f61 1"/>
                  <a:gd name="f81" fmla="?: f43 f63 f62"/>
                  <a:gd name="f82" fmla="?: f43 f67 f66"/>
                  <a:gd name="f83" fmla="?: f43 f66 f67"/>
                  <a:gd name="f84" fmla="?: f56 f74 f73"/>
                  <a:gd name="f85" fmla="?: f56 f73 f74"/>
                  <a:gd name="f86" fmla="?: f57 f72 f71"/>
                  <a:gd name="f87" fmla="?: f42 f78 f79"/>
                  <a:gd name="f88" fmla="?: f42 f76 f77"/>
                  <a:gd name="f89" fmla="*/ f80 3163 1"/>
                  <a:gd name="f90" fmla="?: f53 f82 f83"/>
                  <a:gd name="f91" fmla="?: f57 f85 f84"/>
                  <a:gd name="f92" fmla="*/ f89 1 7636"/>
                  <a:gd name="f93" fmla="+- f7 f92 0"/>
                  <a:gd name="f94" fmla="+- f30 0 f92"/>
                  <a:gd name="f95" fmla="+- f31 0 f92"/>
                  <a:gd name="f96" fmla="*/ f93 f29 1"/>
                  <a:gd name="f97" fmla="*/ f94 f29 1"/>
                  <a:gd name="f98" fmla="*/ f95 f29 1"/>
                </a:gdLst>
                <a:ahLst>
                  <a:ahXY gdRefX="f0" minX="f7" maxX="f10">
                    <a:pos x="f36" y="f37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96" t="f96" r="f97" b="f98"/>
                <a:pathLst>
                  <a:path>
                    <a:moveTo>
                      <a:pt x="f38" y="f37"/>
                    </a:moveTo>
                    <a:arcTo wR="f47" hR="f48" stAng="f81" swAng="f64"/>
                    <a:lnTo>
                      <a:pt x="f37" y="f44"/>
                    </a:lnTo>
                    <a:arcTo wR="f48" hR="f65" stAng="f90" swAng="f68"/>
                    <a:lnTo>
                      <a:pt x="f45" y="f39"/>
                    </a:lnTo>
                    <a:arcTo wR="f69" hR="f70" stAng="f91" swAng="f86"/>
                    <a:lnTo>
                      <a:pt x="f40" y="f38"/>
                    </a:lnTo>
                    <a:arcTo wR="f75" hR="f47" stAng="f87" swAng="f88"/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square" lIns="90000" tIns="46800" rIns="90000" bIns="46800" anchor="ctr" anchorCtr="0" compatLnSpc="0"/>
              <a:lstStyle/>
              <a:p>
                <a:pPr marL="0" marR="0" lvl="0" indent="0" algn="l" rtl="0" hangingPunct="0">
                  <a:lnSpc>
                    <a:spcPct val="1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448919" algn="l"/>
                    <a:tab pos="898199" algn="l"/>
                    <a:tab pos="1347480" algn="l"/>
                    <a:tab pos="1796760" algn="l"/>
                    <a:tab pos="2246040" algn="l"/>
                    <a:tab pos="2695320" algn="l"/>
                    <a:tab pos="3144600" algn="l"/>
                    <a:tab pos="3593880" algn="l"/>
                    <a:tab pos="4043159" algn="l"/>
                    <a:tab pos="4492440" algn="l"/>
                    <a:tab pos="4941719" algn="l"/>
                    <a:tab pos="5391000" algn="l"/>
                    <a:tab pos="5840280" algn="l"/>
                    <a:tab pos="6289560" algn="l"/>
                    <a:tab pos="6738840" algn="l"/>
                    <a:tab pos="7188120" algn="l"/>
                    <a:tab pos="7637400" algn="l"/>
                    <a:tab pos="8086679" algn="l"/>
                    <a:tab pos="8535960" algn="l"/>
                    <a:tab pos="898524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endParaRPr>
              </a:p>
            </p:txBody>
          </p:sp>
          <p:grpSp>
            <p:nvGrpSpPr>
              <p:cNvPr id="52" name="Groupe 51"/>
              <p:cNvGrpSpPr/>
              <p:nvPr/>
            </p:nvGrpSpPr>
            <p:grpSpPr>
              <a:xfrm>
                <a:off x="4433760" y="4670280"/>
                <a:ext cx="2082960" cy="356040"/>
                <a:chOff x="4433760" y="4670280"/>
                <a:chExt cx="2082960" cy="356040"/>
              </a:xfrm>
            </p:grpSpPr>
            <p:sp>
              <p:nvSpPr>
                <p:cNvPr id="53" name="Forme libre 52"/>
                <p:cNvSpPr/>
                <p:nvPr/>
              </p:nvSpPr>
              <p:spPr>
                <a:xfrm>
                  <a:off x="4433760" y="4670280"/>
                  <a:ext cx="2082960" cy="192240"/>
                </a:xfrm>
                <a:custGeom>
                  <a:avLst>
                    <a:gd name="f0" fmla="val 180"/>
                  </a:avLst>
                  <a:gdLst>
                    <a:gd name="f1" fmla="val 10800000"/>
                    <a:gd name="f2" fmla="val 5400000"/>
                    <a:gd name="f3" fmla="val 16200000"/>
                    <a:gd name="f4" fmla="val w"/>
                    <a:gd name="f5" fmla="val h"/>
                    <a:gd name="f6" fmla="val ss"/>
                    <a:gd name="f7" fmla="val 0"/>
                    <a:gd name="f8" fmla="*/ 5419351 1 1725033"/>
                    <a:gd name="f9" fmla="val 45"/>
                    <a:gd name="f10" fmla="val 10800"/>
                    <a:gd name="f11" fmla="val -2147483647"/>
                    <a:gd name="f12" fmla="val 2147483647"/>
                    <a:gd name="f13" fmla="abs f4"/>
                    <a:gd name="f14" fmla="abs f5"/>
                    <a:gd name="f15" fmla="abs f6"/>
                    <a:gd name="f16" fmla="*/ f8 1 180"/>
                    <a:gd name="f17" fmla="pin 0 f0 10800"/>
                    <a:gd name="f18" fmla="+- 0 0 f2"/>
                    <a:gd name="f19" fmla="?: f13 f4 1"/>
                    <a:gd name="f20" fmla="?: f14 f5 1"/>
                    <a:gd name="f21" fmla="?: f15 f6 1"/>
                    <a:gd name="f22" fmla="*/ f9 f16 1"/>
                    <a:gd name="f23" fmla="+- f7 f17 0"/>
                    <a:gd name="f24" fmla="*/ f19 1 21600"/>
                    <a:gd name="f25" fmla="*/ f20 1 21600"/>
                    <a:gd name="f26" fmla="*/ 21600 f19 1"/>
                    <a:gd name="f27" fmla="*/ 21600 f20 1"/>
                    <a:gd name="f28" fmla="+- 0 0 f22"/>
                    <a:gd name="f29" fmla="min f25 f24"/>
                    <a:gd name="f30" fmla="*/ f26 1 f21"/>
                    <a:gd name="f31" fmla="*/ f27 1 f21"/>
                    <a:gd name="f32" fmla="*/ f28 f1 1"/>
                    <a:gd name="f33" fmla="*/ f32 1 f8"/>
                    <a:gd name="f34" fmla="+- f31 0 f17"/>
                    <a:gd name="f35" fmla="+- f30 0 f17"/>
                    <a:gd name="f36" fmla="*/ f17 f29 1"/>
                    <a:gd name="f37" fmla="*/ f7 f29 1"/>
                    <a:gd name="f38" fmla="*/ f23 f29 1"/>
                    <a:gd name="f39" fmla="*/ f31 f29 1"/>
                    <a:gd name="f40" fmla="*/ f30 f29 1"/>
                    <a:gd name="f41" fmla="+- f33 0 f2"/>
                    <a:gd name="f42" fmla="+- f37 0 f38"/>
                    <a:gd name="f43" fmla="+- f38 0 f37"/>
                    <a:gd name="f44" fmla="*/ f34 f29 1"/>
                    <a:gd name="f45" fmla="*/ f35 f29 1"/>
                    <a:gd name="f46" fmla="cos 1 f41"/>
                    <a:gd name="f47" fmla="abs f42"/>
                    <a:gd name="f48" fmla="abs f43"/>
                    <a:gd name="f49" fmla="?: f42 f18 f2"/>
                    <a:gd name="f50" fmla="?: f42 f2 f18"/>
                    <a:gd name="f51" fmla="?: f42 f3 f2"/>
                    <a:gd name="f52" fmla="?: f42 f2 f3"/>
                    <a:gd name="f53" fmla="+- f39 0 f44"/>
                    <a:gd name="f54" fmla="?: f43 f18 f2"/>
                    <a:gd name="f55" fmla="?: f43 f2 f18"/>
                    <a:gd name="f56" fmla="+- f40 0 f45"/>
                    <a:gd name="f57" fmla="+- f44 0 f39"/>
                    <a:gd name="f58" fmla="+- f45 0 f40"/>
                    <a:gd name="f59" fmla="?: f42 0 f1"/>
                    <a:gd name="f60" fmla="?: f42 f1 0"/>
                    <a:gd name="f61" fmla="+- 0 0 f46"/>
                    <a:gd name="f62" fmla="?: f42 f52 f51"/>
                    <a:gd name="f63" fmla="?: f42 f51 f52"/>
                    <a:gd name="f64" fmla="?: f43 f50 f49"/>
                    <a:gd name="f65" fmla="abs f53"/>
                    <a:gd name="f66" fmla="?: f53 0 f1"/>
                    <a:gd name="f67" fmla="?: f53 f1 0"/>
                    <a:gd name="f68" fmla="?: f53 f54 f55"/>
                    <a:gd name="f69" fmla="abs f56"/>
                    <a:gd name="f70" fmla="abs f57"/>
                    <a:gd name="f71" fmla="?: f56 f18 f2"/>
                    <a:gd name="f72" fmla="?: f56 f2 f18"/>
                    <a:gd name="f73" fmla="?: f56 f3 f2"/>
                    <a:gd name="f74" fmla="?: f56 f2 f3"/>
                    <a:gd name="f75" fmla="abs f58"/>
                    <a:gd name="f76" fmla="?: f58 f18 f2"/>
                    <a:gd name="f77" fmla="?: f58 f2 f18"/>
                    <a:gd name="f78" fmla="?: f58 f60 f59"/>
                    <a:gd name="f79" fmla="?: f58 f59 f60"/>
                    <a:gd name="f80" fmla="*/ f17 f61 1"/>
                    <a:gd name="f81" fmla="?: f43 f63 f62"/>
                    <a:gd name="f82" fmla="?: f43 f67 f66"/>
                    <a:gd name="f83" fmla="?: f43 f66 f67"/>
                    <a:gd name="f84" fmla="?: f56 f74 f73"/>
                    <a:gd name="f85" fmla="?: f56 f73 f74"/>
                    <a:gd name="f86" fmla="?: f57 f72 f71"/>
                    <a:gd name="f87" fmla="?: f42 f78 f79"/>
                    <a:gd name="f88" fmla="?: f42 f76 f77"/>
                    <a:gd name="f89" fmla="*/ f80 3163 1"/>
                    <a:gd name="f90" fmla="?: f53 f82 f83"/>
                    <a:gd name="f91" fmla="?: f57 f85 f84"/>
                    <a:gd name="f92" fmla="*/ f89 1 7636"/>
                    <a:gd name="f93" fmla="+- f7 f92 0"/>
                    <a:gd name="f94" fmla="+- f30 0 f92"/>
                    <a:gd name="f95" fmla="+- f31 0 f92"/>
                    <a:gd name="f96" fmla="*/ f93 f29 1"/>
                    <a:gd name="f97" fmla="*/ f94 f29 1"/>
                    <a:gd name="f98" fmla="*/ f95 f29 1"/>
                  </a:gdLst>
                  <a:ahLst>
                    <a:ahXY gdRefX="f0" minX="f7" maxX="f10">
                      <a:pos x="f36" y="f37"/>
                    </a:ahXY>
                  </a:ahLst>
                  <a:cxnLst>
                    <a:cxn ang="3cd4">
                      <a:pos x="hc" y="t"/>
                    </a:cxn>
                    <a:cxn ang="0">
                      <a:pos x="r" y="vc"/>
                    </a:cxn>
                    <a:cxn ang="cd4">
                      <a:pos x="hc" y="b"/>
                    </a:cxn>
                    <a:cxn ang="cd2">
                      <a:pos x="l" y="vc"/>
                    </a:cxn>
                  </a:cxnLst>
                  <a:rect l="f96" t="f96" r="f97" b="f98"/>
                  <a:pathLst>
                    <a:path>
                      <a:moveTo>
                        <a:pt x="f38" y="f37"/>
                      </a:moveTo>
                      <a:arcTo wR="f47" hR="f48" stAng="f81" swAng="f64"/>
                      <a:lnTo>
                        <a:pt x="f37" y="f44"/>
                      </a:lnTo>
                      <a:arcTo wR="f48" hR="f65" stAng="f90" swAng="f68"/>
                      <a:lnTo>
                        <a:pt x="f45" y="f39"/>
                      </a:lnTo>
                      <a:arcTo wR="f69" hR="f70" stAng="f91" swAng="f86"/>
                      <a:lnTo>
                        <a:pt x="f40" y="f38"/>
                      </a:lnTo>
                      <a:arcTo wR="f75" hR="f47" stAng="f87" swAng="f88"/>
                      <a:close/>
                    </a:path>
                  </a:pathLst>
                </a:custGeom>
                <a:noFill/>
                <a:ln>
                  <a:noFill/>
                  <a:prstDash val="solid"/>
                </a:ln>
              </p:spPr>
              <p:txBody>
                <a:bodyPr vert="horz" wrap="square" lIns="90000" tIns="46800" rIns="90000" bIns="46800" anchor="ctr" anchorCtr="0" compatLnSpc="0"/>
                <a:lstStyle/>
                <a:p>
                  <a:pPr marL="0" marR="0" lvl="0" indent="0" algn="l" rtl="0" hangingPunct="0">
                    <a:lnSpc>
                      <a:spcPct val="1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>
                      <a:tab pos="0" algn="l"/>
                      <a:tab pos="448919" algn="l"/>
                      <a:tab pos="898199" algn="l"/>
                      <a:tab pos="1347480" algn="l"/>
                      <a:tab pos="1796760" algn="l"/>
                      <a:tab pos="2246040" algn="l"/>
                      <a:tab pos="2695320" algn="l"/>
                      <a:tab pos="3144600" algn="l"/>
                      <a:tab pos="3593880" algn="l"/>
                      <a:tab pos="4043159" algn="l"/>
                      <a:tab pos="4492440" algn="l"/>
                      <a:tab pos="4941719" algn="l"/>
                      <a:tab pos="5391000" algn="l"/>
                      <a:tab pos="5840280" algn="l"/>
                      <a:tab pos="6289560" algn="l"/>
                      <a:tab pos="6738840" algn="l"/>
                      <a:tab pos="7188120" algn="l"/>
                      <a:tab pos="7637400" algn="l"/>
                      <a:tab pos="8086679" algn="l"/>
                      <a:tab pos="8535960" algn="l"/>
                      <a:tab pos="8985240" algn="l"/>
                    </a:tabLst>
                  </a:pPr>
                  <a:endParaRPr lang="en-US" sz="2400" b="0" i="0" u="none" strike="noStrike" baseline="0">
                    <a:ln>
                      <a:noFill/>
                    </a:ln>
                    <a:solidFill>
                      <a:srgbClr val="000000"/>
                    </a:solidFill>
                    <a:latin typeface="Times New Roman" pitchFamily="18"/>
                    <a:ea typeface="Lucida Sans" pitchFamily="2"/>
                    <a:cs typeface="Lucida Sans" pitchFamily="2"/>
                  </a:endParaRPr>
                </a:p>
              </p:txBody>
            </p:sp>
            <p:grpSp>
              <p:nvGrpSpPr>
                <p:cNvPr id="54" name="Groupe 53"/>
                <p:cNvGrpSpPr/>
                <p:nvPr/>
              </p:nvGrpSpPr>
              <p:grpSpPr>
                <a:xfrm>
                  <a:off x="4433760" y="4670280"/>
                  <a:ext cx="2038319" cy="356040"/>
                  <a:chOff x="4433760" y="4670280"/>
                  <a:chExt cx="2038319" cy="356040"/>
                </a:xfrm>
              </p:grpSpPr>
              <p:sp>
                <p:nvSpPr>
                  <p:cNvPr id="55" name="Forme libre 54"/>
                  <p:cNvSpPr/>
                  <p:nvPr/>
                </p:nvSpPr>
                <p:spPr>
                  <a:xfrm>
                    <a:off x="4433760" y="4670280"/>
                    <a:ext cx="2038319" cy="160560"/>
                  </a:xfrm>
                  <a:custGeom>
                    <a:avLst>
                      <a:gd name="f0" fmla="val 216"/>
                    </a:avLst>
                    <a:gdLst>
                      <a:gd name="f1" fmla="val 10800000"/>
                      <a:gd name="f2" fmla="val 5400000"/>
                      <a:gd name="f3" fmla="val 16200000"/>
                      <a:gd name="f4" fmla="val w"/>
                      <a:gd name="f5" fmla="val h"/>
                      <a:gd name="f6" fmla="val ss"/>
                      <a:gd name="f7" fmla="val 0"/>
                      <a:gd name="f8" fmla="*/ 5419351 1 1725033"/>
                      <a:gd name="f9" fmla="val 45"/>
                      <a:gd name="f10" fmla="val 10800"/>
                      <a:gd name="f11" fmla="val -2147483647"/>
                      <a:gd name="f12" fmla="val 2147483647"/>
                      <a:gd name="f13" fmla="abs f4"/>
                      <a:gd name="f14" fmla="abs f5"/>
                      <a:gd name="f15" fmla="abs f6"/>
                      <a:gd name="f16" fmla="*/ f8 1 180"/>
                      <a:gd name="f17" fmla="pin 0 f0 10800"/>
                      <a:gd name="f18" fmla="+- 0 0 f2"/>
                      <a:gd name="f19" fmla="?: f13 f4 1"/>
                      <a:gd name="f20" fmla="?: f14 f5 1"/>
                      <a:gd name="f21" fmla="?: f15 f6 1"/>
                      <a:gd name="f22" fmla="*/ f9 f16 1"/>
                      <a:gd name="f23" fmla="+- f7 f17 0"/>
                      <a:gd name="f24" fmla="*/ f19 1 21600"/>
                      <a:gd name="f25" fmla="*/ f20 1 21600"/>
                      <a:gd name="f26" fmla="*/ 21600 f19 1"/>
                      <a:gd name="f27" fmla="*/ 21600 f20 1"/>
                      <a:gd name="f28" fmla="+- 0 0 f22"/>
                      <a:gd name="f29" fmla="min f25 f24"/>
                      <a:gd name="f30" fmla="*/ f26 1 f21"/>
                      <a:gd name="f31" fmla="*/ f27 1 f21"/>
                      <a:gd name="f32" fmla="*/ f28 f1 1"/>
                      <a:gd name="f33" fmla="*/ f32 1 f8"/>
                      <a:gd name="f34" fmla="+- f31 0 f17"/>
                      <a:gd name="f35" fmla="+- f30 0 f17"/>
                      <a:gd name="f36" fmla="*/ f17 f29 1"/>
                      <a:gd name="f37" fmla="*/ f7 f29 1"/>
                      <a:gd name="f38" fmla="*/ f23 f29 1"/>
                      <a:gd name="f39" fmla="*/ f31 f29 1"/>
                      <a:gd name="f40" fmla="*/ f30 f29 1"/>
                      <a:gd name="f41" fmla="+- f33 0 f2"/>
                      <a:gd name="f42" fmla="+- f37 0 f38"/>
                      <a:gd name="f43" fmla="+- f38 0 f37"/>
                      <a:gd name="f44" fmla="*/ f34 f29 1"/>
                      <a:gd name="f45" fmla="*/ f35 f29 1"/>
                      <a:gd name="f46" fmla="cos 1 f41"/>
                      <a:gd name="f47" fmla="abs f42"/>
                      <a:gd name="f48" fmla="abs f43"/>
                      <a:gd name="f49" fmla="?: f42 f18 f2"/>
                      <a:gd name="f50" fmla="?: f42 f2 f18"/>
                      <a:gd name="f51" fmla="?: f42 f3 f2"/>
                      <a:gd name="f52" fmla="?: f42 f2 f3"/>
                      <a:gd name="f53" fmla="+- f39 0 f44"/>
                      <a:gd name="f54" fmla="?: f43 f18 f2"/>
                      <a:gd name="f55" fmla="?: f43 f2 f18"/>
                      <a:gd name="f56" fmla="+- f40 0 f45"/>
                      <a:gd name="f57" fmla="+- f44 0 f39"/>
                      <a:gd name="f58" fmla="+- f45 0 f40"/>
                      <a:gd name="f59" fmla="?: f42 0 f1"/>
                      <a:gd name="f60" fmla="?: f42 f1 0"/>
                      <a:gd name="f61" fmla="+- 0 0 f46"/>
                      <a:gd name="f62" fmla="?: f42 f52 f51"/>
                      <a:gd name="f63" fmla="?: f42 f51 f52"/>
                      <a:gd name="f64" fmla="?: f43 f50 f49"/>
                      <a:gd name="f65" fmla="abs f53"/>
                      <a:gd name="f66" fmla="?: f53 0 f1"/>
                      <a:gd name="f67" fmla="?: f53 f1 0"/>
                      <a:gd name="f68" fmla="?: f53 f54 f55"/>
                      <a:gd name="f69" fmla="abs f56"/>
                      <a:gd name="f70" fmla="abs f57"/>
                      <a:gd name="f71" fmla="?: f56 f18 f2"/>
                      <a:gd name="f72" fmla="?: f56 f2 f18"/>
                      <a:gd name="f73" fmla="?: f56 f3 f2"/>
                      <a:gd name="f74" fmla="?: f56 f2 f3"/>
                      <a:gd name="f75" fmla="abs f58"/>
                      <a:gd name="f76" fmla="?: f58 f18 f2"/>
                      <a:gd name="f77" fmla="?: f58 f2 f18"/>
                      <a:gd name="f78" fmla="?: f58 f60 f59"/>
                      <a:gd name="f79" fmla="?: f58 f59 f60"/>
                      <a:gd name="f80" fmla="*/ f17 f61 1"/>
                      <a:gd name="f81" fmla="?: f43 f63 f62"/>
                      <a:gd name="f82" fmla="?: f43 f67 f66"/>
                      <a:gd name="f83" fmla="?: f43 f66 f67"/>
                      <a:gd name="f84" fmla="?: f56 f74 f73"/>
                      <a:gd name="f85" fmla="?: f56 f73 f74"/>
                      <a:gd name="f86" fmla="?: f57 f72 f71"/>
                      <a:gd name="f87" fmla="?: f42 f78 f79"/>
                      <a:gd name="f88" fmla="?: f42 f76 f77"/>
                      <a:gd name="f89" fmla="*/ f80 3163 1"/>
                      <a:gd name="f90" fmla="?: f53 f82 f83"/>
                      <a:gd name="f91" fmla="?: f57 f85 f84"/>
                      <a:gd name="f92" fmla="*/ f89 1 7636"/>
                      <a:gd name="f93" fmla="+- f7 f92 0"/>
                      <a:gd name="f94" fmla="+- f30 0 f92"/>
                      <a:gd name="f95" fmla="+- f31 0 f92"/>
                      <a:gd name="f96" fmla="*/ f93 f29 1"/>
                      <a:gd name="f97" fmla="*/ f94 f29 1"/>
                      <a:gd name="f98" fmla="*/ f95 f29 1"/>
                    </a:gdLst>
                    <a:ahLst>
                      <a:ahXY gdRefX="f0" minX="f7" maxX="f10">
                        <a:pos x="f36" y="f37"/>
                      </a:ahXY>
                    </a:ahLst>
                    <a:cxnLst>
                      <a:cxn ang="3cd4">
                        <a:pos x="hc" y="t"/>
                      </a:cxn>
                      <a:cxn ang="0">
                        <a:pos x="r" y="vc"/>
                      </a:cxn>
                      <a:cxn ang="cd4">
                        <a:pos x="hc" y="b"/>
                      </a:cxn>
                      <a:cxn ang="cd2">
                        <a:pos x="l" y="vc"/>
                      </a:cxn>
                    </a:cxnLst>
                    <a:rect l="f96" t="f96" r="f97" b="f98"/>
                    <a:pathLst>
                      <a:path>
                        <a:moveTo>
                          <a:pt x="f38" y="f37"/>
                        </a:moveTo>
                        <a:arcTo wR="f47" hR="f48" stAng="f81" swAng="f64"/>
                        <a:lnTo>
                          <a:pt x="f37" y="f44"/>
                        </a:lnTo>
                        <a:arcTo wR="f48" hR="f65" stAng="f90" swAng="f68"/>
                        <a:lnTo>
                          <a:pt x="f45" y="f39"/>
                        </a:lnTo>
                        <a:arcTo wR="f69" hR="f70" stAng="f91" swAng="f86"/>
                        <a:lnTo>
                          <a:pt x="f40" y="f38"/>
                        </a:lnTo>
                        <a:arcTo wR="f75" hR="f47" stAng="f87" swAng="f88"/>
                        <a:close/>
                      </a:path>
                    </a:pathLst>
                  </a:custGeom>
                  <a:noFill/>
                  <a:ln>
                    <a:noFill/>
                    <a:prstDash val="solid"/>
                  </a:ln>
                </p:spPr>
                <p:txBody>
                  <a:bodyPr vert="horz" wrap="square" lIns="90000" tIns="46800" rIns="90000" bIns="46800" anchor="ctr" anchorCtr="0" compatLnSpc="0"/>
                  <a:lstStyle/>
                  <a:p>
                    <a:pPr marL="0" marR="0" lvl="0" indent="0" algn="l" rtl="0" hangingPunct="0">
                      <a:lnSpc>
                        <a:spcPct val="18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>
                        <a:tab pos="0" algn="l"/>
                        <a:tab pos="448919" algn="l"/>
                        <a:tab pos="898199" algn="l"/>
                        <a:tab pos="1347480" algn="l"/>
                        <a:tab pos="1796760" algn="l"/>
                        <a:tab pos="2246040" algn="l"/>
                        <a:tab pos="2695320" algn="l"/>
                        <a:tab pos="3144600" algn="l"/>
                        <a:tab pos="3593880" algn="l"/>
                        <a:tab pos="4043159" algn="l"/>
                        <a:tab pos="4492440" algn="l"/>
                        <a:tab pos="4941719" algn="l"/>
                        <a:tab pos="5391000" algn="l"/>
                        <a:tab pos="5840280" algn="l"/>
                        <a:tab pos="6289560" algn="l"/>
                        <a:tab pos="6738840" algn="l"/>
                        <a:tab pos="7188120" algn="l"/>
                        <a:tab pos="7637400" algn="l"/>
                        <a:tab pos="8086679" algn="l"/>
                        <a:tab pos="8535960" algn="l"/>
                        <a:tab pos="8985240" algn="l"/>
                      </a:tabLst>
                    </a:pPr>
                    <a:endParaRPr lang="en-US" sz="2400" b="0" i="0" u="none" strike="noStrike" baseline="0">
                      <a:ln>
                        <a:noFill/>
                      </a:ln>
                      <a:solidFill>
                        <a:srgbClr val="000000"/>
                      </a:solidFill>
                      <a:latin typeface="Times New Roman" pitchFamily="18"/>
                      <a:ea typeface="Lucida Sans" pitchFamily="2"/>
                      <a:cs typeface="Lucida Sans" pitchFamily="2"/>
                    </a:endParaRPr>
                  </a:p>
                </p:txBody>
              </p:sp>
              <p:grpSp>
                <p:nvGrpSpPr>
                  <p:cNvPr id="56" name="Groupe 55"/>
                  <p:cNvGrpSpPr/>
                  <p:nvPr/>
                </p:nvGrpSpPr>
                <p:grpSpPr>
                  <a:xfrm>
                    <a:off x="4433760" y="4670280"/>
                    <a:ext cx="1995480" cy="356040"/>
                    <a:chOff x="4433760" y="4670280"/>
                    <a:chExt cx="1995480" cy="356040"/>
                  </a:xfrm>
                </p:grpSpPr>
                <p:sp>
                  <p:nvSpPr>
                    <p:cNvPr id="57" name="Forme libre 56"/>
                    <p:cNvSpPr/>
                    <p:nvPr/>
                  </p:nvSpPr>
                  <p:spPr>
                    <a:xfrm>
                      <a:off x="4433760" y="4670280"/>
                      <a:ext cx="1995480" cy="127080"/>
                    </a:xfrm>
                    <a:custGeom>
                      <a:avLst>
                        <a:gd name="f0" fmla="val 270"/>
                      </a:avLst>
                      <a:gdLst>
                        <a:gd name="f1" fmla="val 10800000"/>
                        <a:gd name="f2" fmla="val 5400000"/>
                        <a:gd name="f3" fmla="val 16200000"/>
                        <a:gd name="f4" fmla="val w"/>
                        <a:gd name="f5" fmla="val h"/>
                        <a:gd name="f6" fmla="val ss"/>
                        <a:gd name="f7" fmla="val 0"/>
                        <a:gd name="f8" fmla="*/ 5419351 1 1725033"/>
                        <a:gd name="f9" fmla="val 45"/>
                        <a:gd name="f10" fmla="val 10800"/>
                        <a:gd name="f11" fmla="val -2147483647"/>
                        <a:gd name="f12" fmla="val 2147483647"/>
                        <a:gd name="f13" fmla="abs f4"/>
                        <a:gd name="f14" fmla="abs f5"/>
                        <a:gd name="f15" fmla="abs f6"/>
                        <a:gd name="f16" fmla="*/ f8 1 180"/>
                        <a:gd name="f17" fmla="pin 0 f0 10800"/>
                        <a:gd name="f18" fmla="+- 0 0 f2"/>
                        <a:gd name="f19" fmla="?: f13 f4 1"/>
                        <a:gd name="f20" fmla="?: f14 f5 1"/>
                        <a:gd name="f21" fmla="?: f15 f6 1"/>
                        <a:gd name="f22" fmla="*/ f9 f16 1"/>
                        <a:gd name="f23" fmla="+- f7 f17 0"/>
                        <a:gd name="f24" fmla="*/ f19 1 21600"/>
                        <a:gd name="f25" fmla="*/ f20 1 21600"/>
                        <a:gd name="f26" fmla="*/ 21600 f19 1"/>
                        <a:gd name="f27" fmla="*/ 21600 f20 1"/>
                        <a:gd name="f28" fmla="+- 0 0 f22"/>
                        <a:gd name="f29" fmla="min f25 f24"/>
                        <a:gd name="f30" fmla="*/ f26 1 f21"/>
                        <a:gd name="f31" fmla="*/ f27 1 f21"/>
                        <a:gd name="f32" fmla="*/ f28 f1 1"/>
                        <a:gd name="f33" fmla="*/ f32 1 f8"/>
                        <a:gd name="f34" fmla="+- f31 0 f17"/>
                        <a:gd name="f35" fmla="+- f30 0 f17"/>
                        <a:gd name="f36" fmla="*/ f17 f29 1"/>
                        <a:gd name="f37" fmla="*/ f7 f29 1"/>
                        <a:gd name="f38" fmla="*/ f23 f29 1"/>
                        <a:gd name="f39" fmla="*/ f31 f29 1"/>
                        <a:gd name="f40" fmla="*/ f30 f29 1"/>
                        <a:gd name="f41" fmla="+- f33 0 f2"/>
                        <a:gd name="f42" fmla="+- f37 0 f38"/>
                        <a:gd name="f43" fmla="+- f38 0 f37"/>
                        <a:gd name="f44" fmla="*/ f34 f29 1"/>
                        <a:gd name="f45" fmla="*/ f35 f29 1"/>
                        <a:gd name="f46" fmla="cos 1 f41"/>
                        <a:gd name="f47" fmla="abs f42"/>
                        <a:gd name="f48" fmla="abs f43"/>
                        <a:gd name="f49" fmla="?: f42 f18 f2"/>
                        <a:gd name="f50" fmla="?: f42 f2 f18"/>
                        <a:gd name="f51" fmla="?: f42 f3 f2"/>
                        <a:gd name="f52" fmla="?: f42 f2 f3"/>
                        <a:gd name="f53" fmla="+- f39 0 f44"/>
                        <a:gd name="f54" fmla="?: f43 f18 f2"/>
                        <a:gd name="f55" fmla="?: f43 f2 f18"/>
                        <a:gd name="f56" fmla="+- f40 0 f45"/>
                        <a:gd name="f57" fmla="+- f44 0 f39"/>
                        <a:gd name="f58" fmla="+- f45 0 f40"/>
                        <a:gd name="f59" fmla="?: f42 0 f1"/>
                        <a:gd name="f60" fmla="?: f42 f1 0"/>
                        <a:gd name="f61" fmla="+- 0 0 f46"/>
                        <a:gd name="f62" fmla="?: f42 f52 f51"/>
                        <a:gd name="f63" fmla="?: f42 f51 f52"/>
                        <a:gd name="f64" fmla="?: f43 f50 f49"/>
                        <a:gd name="f65" fmla="abs f53"/>
                        <a:gd name="f66" fmla="?: f53 0 f1"/>
                        <a:gd name="f67" fmla="?: f53 f1 0"/>
                        <a:gd name="f68" fmla="?: f53 f54 f55"/>
                        <a:gd name="f69" fmla="abs f56"/>
                        <a:gd name="f70" fmla="abs f57"/>
                        <a:gd name="f71" fmla="?: f56 f18 f2"/>
                        <a:gd name="f72" fmla="?: f56 f2 f18"/>
                        <a:gd name="f73" fmla="?: f56 f3 f2"/>
                        <a:gd name="f74" fmla="?: f56 f2 f3"/>
                        <a:gd name="f75" fmla="abs f58"/>
                        <a:gd name="f76" fmla="?: f58 f18 f2"/>
                        <a:gd name="f77" fmla="?: f58 f2 f18"/>
                        <a:gd name="f78" fmla="?: f58 f60 f59"/>
                        <a:gd name="f79" fmla="?: f58 f59 f60"/>
                        <a:gd name="f80" fmla="*/ f17 f61 1"/>
                        <a:gd name="f81" fmla="?: f43 f63 f62"/>
                        <a:gd name="f82" fmla="?: f43 f67 f66"/>
                        <a:gd name="f83" fmla="?: f43 f66 f67"/>
                        <a:gd name="f84" fmla="?: f56 f74 f73"/>
                        <a:gd name="f85" fmla="?: f56 f73 f74"/>
                        <a:gd name="f86" fmla="?: f57 f72 f71"/>
                        <a:gd name="f87" fmla="?: f42 f78 f79"/>
                        <a:gd name="f88" fmla="?: f42 f76 f77"/>
                        <a:gd name="f89" fmla="*/ f80 3163 1"/>
                        <a:gd name="f90" fmla="?: f53 f82 f83"/>
                        <a:gd name="f91" fmla="?: f57 f85 f84"/>
                        <a:gd name="f92" fmla="*/ f89 1 7636"/>
                        <a:gd name="f93" fmla="+- f7 f92 0"/>
                        <a:gd name="f94" fmla="+- f30 0 f92"/>
                        <a:gd name="f95" fmla="+- f31 0 f92"/>
                        <a:gd name="f96" fmla="*/ f93 f29 1"/>
                        <a:gd name="f97" fmla="*/ f94 f29 1"/>
                        <a:gd name="f98" fmla="*/ f95 f29 1"/>
                      </a:gdLst>
                      <a:ahLst>
                        <a:ahXY gdRefX="f0" minX="f7" maxX="f10">
                          <a:pos x="f36" y="f37"/>
                        </a:ahXY>
                      </a:ahLst>
                      <a:cxnLst>
                        <a:cxn ang="3cd4">
                          <a:pos x="hc" y="t"/>
                        </a:cxn>
                        <a:cxn ang="0">
                          <a:pos x="r" y="vc"/>
                        </a:cxn>
                        <a:cxn ang="cd4">
                          <a:pos x="hc" y="b"/>
                        </a:cxn>
                        <a:cxn ang="cd2">
                          <a:pos x="l" y="vc"/>
                        </a:cxn>
                      </a:cxnLst>
                      <a:rect l="f96" t="f96" r="f97" b="f98"/>
                      <a:pathLst>
                        <a:path>
                          <a:moveTo>
                            <a:pt x="f38" y="f37"/>
                          </a:moveTo>
                          <a:arcTo wR="f47" hR="f48" stAng="f81" swAng="f64"/>
                          <a:lnTo>
                            <a:pt x="f37" y="f44"/>
                          </a:lnTo>
                          <a:arcTo wR="f48" hR="f65" stAng="f90" swAng="f68"/>
                          <a:lnTo>
                            <a:pt x="f45" y="f39"/>
                          </a:lnTo>
                          <a:arcTo wR="f69" hR="f70" stAng="f91" swAng="f86"/>
                          <a:lnTo>
                            <a:pt x="f40" y="f38"/>
                          </a:lnTo>
                          <a:arcTo wR="f75" hR="f47" stAng="f87" swAng="f88"/>
                          <a:close/>
                        </a:path>
                      </a:pathLst>
                    </a:custGeom>
                    <a:noFill/>
                    <a:ln>
                      <a:noFill/>
                      <a:prstDash val="solid"/>
                    </a:ln>
                  </p:spPr>
                  <p:txBody>
                    <a:bodyPr vert="horz" wrap="square" lIns="90000" tIns="46800" rIns="90000" bIns="46800" anchor="ctr" anchorCtr="0" compatLnSpc="0"/>
                    <a:lstStyle/>
                    <a:p>
                      <a:pPr marL="0" marR="0" lvl="0" indent="0" algn="l" rtl="0" hangingPunct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>
                          <a:tab pos="0" algn="l"/>
                          <a:tab pos="448919" algn="l"/>
                          <a:tab pos="898199" algn="l"/>
                          <a:tab pos="1347480" algn="l"/>
                          <a:tab pos="1796760" algn="l"/>
                          <a:tab pos="2246040" algn="l"/>
                          <a:tab pos="2695320" algn="l"/>
                          <a:tab pos="3144600" algn="l"/>
                          <a:tab pos="3593880" algn="l"/>
                          <a:tab pos="4043159" algn="l"/>
                          <a:tab pos="4492440" algn="l"/>
                          <a:tab pos="4941719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79" algn="l"/>
                          <a:tab pos="8535960" algn="l"/>
                          <a:tab pos="8985240" algn="l"/>
                        </a:tabLst>
                      </a:pPr>
                      <a:endParaRPr lang="en-US" sz="2400" b="0" i="0" u="none" strike="noStrike" baseline="0">
                        <a:ln>
                          <a:noFill/>
                        </a:ln>
                        <a:solidFill>
                          <a:srgbClr val="000000"/>
                        </a:solidFill>
                        <a:latin typeface="Times New Roman" pitchFamily="18"/>
                        <a:ea typeface="Lucida Sans" pitchFamily="2"/>
                        <a:cs typeface="Lucida Sans" pitchFamily="2"/>
                      </a:endParaRPr>
                    </a:p>
                  </p:txBody>
                </p:sp>
                <p:grpSp>
                  <p:nvGrpSpPr>
                    <p:cNvPr id="58" name="Groupe 57"/>
                    <p:cNvGrpSpPr/>
                    <p:nvPr/>
                  </p:nvGrpSpPr>
                  <p:grpSpPr>
                    <a:xfrm>
                      <a:off x="4433760" y="4670280"/>
                      <a:ext cx="1959120" cy="356040"/>
                      <a:chOff x="4433760" y="4670280"/>
                      <a:chExt cx="1959120" cy="356040"/>
                    </a:xfrm>
                  </p:grpSpPr>
                  <p:sp>
                    <p:nvSpPr>
                      <p:cNvPr id="59" name="Forme libre 58"/>
                      <p:cNvSpPr/>
                      <p:nvPr/>
                    </p:nvSpPr>
                    <p:spPr>
                      <a:xfrm>
                        <a:off x="4433760" y="4670280"/>
                        <a:ext cx="1959120" cy="100080"/>
                      </a:xfrm>
                      <a:custGeom>
                        <a:avLst>
                          <a:gd name="f0" fmla="val 348"/>
                        </a:avLst>
                        <a:gdLst>
                          <a:gd name="f1" fmla="val 10800000"/>
                          <a:gd name="f2" fmla="val 5400000"/>
                          <a:gd name="f3" fmla="val 16200000"/>
                          <a:gd name="f4" fmla="val w"/>
                          <a:gd name="f5" fmla="val h"/>
                          <a:gd name="f6" fmla="val ss"/>
                          <a:gd name="f7" fmla="val 0"/>
                          <a:gd name="f8" fmla="*/ 5419351 1 1725033"/>
                          <a:gd name="f9" fmla="val 45"/>
                          <a:gd name="f10" fmla="val 10800"/>
                          <a:gd name="f11" fmla="val -2147483647"/>
                          <a:gd name="f12" fmla="val 2147483647"/>
                          <a:gd name="f13" fmla="abs f4"/>
                          <a:gd name="f14" fmla="abs f5"/>
                          <a:gd name="f15" fmla="abs f6"/>
                          <a:gd name="f16" fmla="*/ f8 1 180"/>
                          <a:gd name="f17" fmla="pin 0 f0 10800"/>
                          <a:gd name="f18" fmla="+- 0 0 f2"/>
                          <a:gd name="f19" fmla="?: f13 f4 1"/>
                          <a:gd name="f20" fmla="?: f14 f5 1"/>
                          <a:gd name="f21" fmla="?: f15 f6 1"/>
                          <a:gd name="f22" fmla="*/ f9 f16 1"/>
                          <a:gd name="f23" fmla="+- f7 f17 0"/>
                          <a:gd name="f24" fmla="*/ f19 1 21600"/>
                          <a:gd name="f25" fmla="*/ f20 1 21600"/>
                          <a:gd name="f26" fmla="*/ 21600 f19 1"/>
                          <a:gd name="f27" fmla="*/ 21600 f20 1"/>
                          <a:gd name="f28" fmla="+- 0 0 f22"/>
                          <a:gd name="f29" fmla="min f25 f24"/>
                          <a:gd name="f30" fmla="*/ f26 1 f21"/>
                          <a:gd name="f31" fmla="*/ f27 1 f21"/>
                          <a:gd name="f32" fmla="*/ f28 f1 1"/>
                          <a:gd name="f33" fmla="*/ f32 1 f8"/>
                          <a:gd name="f34" fmla="+- f31 0 f17"/>
                          <a:gd name="f35" fmla="+- f30 0 f17"/>
                          <a:gd name="f36" fmla="*/ f17 f29 1"/>
                          <a:gd name="f37" fmla="*/ f7 f29 1"/>
                          <a:gd name="f38" fmla="*/ f23 f29 1"/>
                          <a:gd name="f39" fmla="*/ f31 f29 1"/>
                          <a:gd name="f40" fmla="*/ f30 f29 1"/>
                          <a:gd name="f41" fmla="+- f33 0 f2"/>
                          <a:gd name="f42" fmla="+- f37 0 f38"/>
                          <a:gd name="f43" fmla="+- f38 0 f37"/>
                          <a:gd name="f44" fmla="*/ f34 f29 1"/>
                          <a:gd name="f45" fmla="*/ f35 f29 1"/>
                          <a:gd name="f46" fmla="cos 1 f41"/>
                          <a:gd name="f47" fmla="abs f42"/>
                          <a:gd name="f48" fmla="abs f43"/>
                          <a:gd name="f49" fmla="?: f42 f18 f2"/>
                          <a:gd name="f50" fmla="?: f42 f2 f18"/>
                          <a:gd name="f51" fmla="?: f42 f3 f2"/>
                          <a:gd name="f52" fmla="?: f42 f2 f3"/>
                          <a:gd name="f53" fmla="+- f39 0 f44"/>
                          <a:gd name="f54" fmla="?: f43 f18 f2"/>
                          <a:gd name="f55" fmla="?: f43 f2 f18"/>
                          <a:gd name="f56" fmla="+- f40 0 f45"/>
                          <a:gd name="f57" fmla="+- f44 0 f39"/>
                          <a:gd name="f58" fmla="+- f45 0 f40"/>
                          <a:gd name="f59" fmla="?: f42 0 f1"/>
                          <a:gd name="f60" fmla="?: f42 f1 0"/>
                          <a:gd name="f61" fmla="+- 0 0 f46"/>
                          <a:gd name="f62" fmla="?: f42 f52 f51"/>
                          <a:gd name="f63" fmla="?: f42 f51 f52"/>
                          <a:gd name="f64" fmla="?: f43 f50 f49"/>
                          <a:gd name="f65" fmla="abs f53"/>
                          <a:gd name="f66" fmla="?: f53 0 f1"/>
                          <a:gd name="f67" fmla="?: f53 f1 0"/>
                          <a:gd name="f68" fmla="?: f53 f54 f55"/>
                          <a:gd name="f69" fmla="abs f56"/>
                          <a:gd name="f70" fmla="abs f57"/>
                          <a:gd name="f71" fmla="?: f56 f18 f2"/>
                          <a:gd name="f72" fmla="?: f56 f2 f18"/>
                          <a:gd name="f73" fmla="?: f56 f3 f2"/>
                          <a:gd name="f74" fmla="?: f56 f2 f3"/>
                          <a:gd name="f75" fmla="abs f58"/>
                          <a:gd name="f76" fmla="?: f58 f18 f2"/>
                          <a:gd name="f77" fmla="?: f58 f2 f18"/>
                          <a:gd name="f78" fmla="?: f58 f60 f59"/>
                          <a:gd name="f79" fmla="?: f58 f59 f60"/>
                          <a:gd name="f80" fmla="*/ f17 f61 1"/>
                          <a:gd name="f81" fmla="?: f43 f63 f62"/>
                          <a:gd name="f82" fmla="?: f43 f67 f66"/>
                          <a:gd name="f83" fmla="?: f43 f66 f67"/>
                          <a:gd name="f84" fmla="?: f56 f74 f73"/>
                          <a:gd name="f85" fmla="?: f56 f73 f74"/>
                          <a:gd name="f86" fmla="?: f57 f72 f71"/>
                          <a:gd name="f87" fmla="?: f42 f78 f79"/>
                          <a:gd name="f88" fmla="?: f42 f76 f77"/>
                          <a:gd name="f89" fmla="*/ f80 3163 1"/>
                          <a:gd name="f90" fmla="?: f53 f82 f83"/>
                          <a:gd name="f91" fmla="?: f57 f85 f84"/>
                          <a:gd name="f92" fmla="*/ f89 1 7636"/>
                          <a:gd name="f93" fmla="+- f7 f92 0"/>
                          <a:gd name="f94" fmla="+- f30 0 f92"/>
                          <a:gd name="f95" fmla="+- f31 0 f92"/>
                          <a:gd name="f96" fmla="*/ f93 f29 1"/>
                          <a:gd name="f97" fmla="*/ f94 f29 1"/>
                          <a:gd name="f98" fmla="*/ f95 f29 1"/>
                        </a:gdLst>
                        <a:ahLst>
                          <a:ahXY gdRefX="f0" minX="f7" maxX="f10">
                            <a:pos x="f36" y="f37"/>
                          </a:ahXY>
                        </a:ahLst>
                        <a:cxnLst>
                          <a:cxn ang="3cd4">
                            <a:pos x="hc" y="t"/>
                          </a:cxn>
                          <a:cxn ang="0">
                            <a:pos x="r" y="vc"/>
                          </a:cxn>
                          <a:cxn ang="cd4">
                            <a:pos x="hc" y="b"/>
                          </a:cxn>
                          <a:cxn ang="cd2">
                            <a:pos x="l" y="vc"/>
                          </a:cxn>
                        </a:cxnLst>
                        <a:rect l="f96" t="f96" r="f97" b="f98"/>
                        <a:pathLst>
                          <a:path>
                            <a:moveTo>
                              <a:pt x="f38" y="f37"/>
                            </a:moveTo>
                            <a:arcTo wR="f47" hR="f48" stAng="f81" swAng="f64"/>
                            <a:lnTo>
                              <a:pt x="f37" y="f44"/>
                            </a:lnTo>
                            <a:arcTo wR="f48" hR="f65" stAng="f90" swAng="f68"/>
                            <a:lnTo>
                              <a:pt x="f45" y="f39"/>
                            </a:lnTo>
                            <a:arcTo wR="f69" hR="f70" stAng="f91" swAng="f86"/>
                            <a:lnTo>
                              <a:pt x="f40" y="f38"/>
                            </a:lnTo>
                            <a:arcTo wR="f75" hR="f47" stAng="f87" swAng="f88"/>
                            <a:close/>
                          </a:path>
                        </a:pathLst>
                      </a:custGeom>
                      <a:noFill/>
                      <a:ln>
                        <a:noFill/>
                        <a:prstDash val="solid"/>
                      </a:ln>
                    </p:spPr>
                    <p:txBody>
                      <a:bodyPr vert="horz" wrap="square" lIns="90000" tIns="46800" rIns="90000" bIns="46800" anchor="ctr" anchorCtr="0" compatLnSpc="0"/>
                      <a:lstStyle/>
                      <a:p>
                        <a:pPr marL="0" marR="0" lvl="0" indent="0" algn="l" rtl="0" hangingPunct="0">
                          <a:lnSpc>
                            <a:spcPct val="1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  <a:tabLst>
                            <a:tab pos="0" algn="l"/>
                            <a:tab pos="448919" algn="l"/>
                            <a:tab pos="898199" algn="l"/>
                            <a:tab pos="1347480" algn="l"/>
                            <a:tab pos="1796760" algn="l"/>
                            <a:tab pos="2246040" algn="l"/>
                            <a:tab pos="2695320" algn="l"/>
                            <a:tab pos="3144600" algn="l"/>
                            <a:tab pos="3593880" algn="l"/>
                            <a:tab pos="4043159" algn="l"/>
                            <a:tab pos="4492440" algn="l"/>
                            <a:tab pos="4941719" algn="l"/>
                            <a:tab pos="5391000" algn="l"/>
                            <a:tab pos="5840280" algn="l"/>
                            <a:tab pos="6289560" algn="l"/>
                            <a:tab pos="6738840" algn="l"/>
                            <a:tab pos="7188120" algn="l"/>
                            <a:tab pos="7637400" algn="l"/>
                            <a:tab pos="8086679" algn="l"/>
                            <a:tab pos="8535960" algn="l"/>
                            <a:tab pos="8985240" algn="l"/>
                          </a:tabLst>
                        </a:pPr>
                        <a:endParaRPr lang="en-US" sz="2400" b="0" i="0" u="none" strike="noStrike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Times New Roman" pitchFamily="18"/>
                          <a:ea typeface="Lucida Sans" pitchFamily="2"/>
                          <a:cs typeface="Lucida Sans" pitchFamily="2"/>
                        </a:endParaRPr>
                      </a:p>
                    </p:txBody>
                  </p:sp>
                  <p:grpSp>
                    <p:nvGrpSpPr>
                      <p:cNvPr id="60" name="Groupe 59"/>
                      <p:cNvGrpSpPr/>
                      <p:nvPr/>
                    </p:nvGrpSpPr>
                    <p:grpSpPr>
                      <a:xfrm>
                        <a:off x="4433760" y="4670280"/>
                        <a:ext cx="1917719" cy="356040"/>
                        <a:chOff x="4433760" y="4670280"/>
                        <a:chExt cx="1917719" cy="356040"/>
                      </a:xfrm>
                    </p:grpSpPr>
                    <p:sp>
                      <p:nvSpPr>
                        <p:cNvPr id="61" name="Forme libre 60"/>
                        <p:cNvSpPr/>
                        <p:nvPr/>
                      </p:nvSpPr>
                      <p:spPr>
                        <a:xfrm>
                          <a:off x="4433760" y="4670280"/>
                          <a:ext cx="1917719" cy="79560"/>
                        </a:xfrm>
                        <a:custGeom>
                          <a:avLst>
                            <a:gd name="f0" fmla="val 432"/>
                          </a:avLst>
                          <a:gdLst>
                            <a:gd name="f1" fmla="val 10800000"/>
                            <a:gd name="f2" fmla="val 5400000"/>
                            <a:gd name="f3" fmla="val 16200000"/>
                            <a:gd name="f4" fmla="val w"/>
                            <a:gd name="f5" fmla="val h"/>
                            <a:gd name="f6" fmla="val ss"/>
                            <a:gd name="f7" fmla="val 0"/>
                            <a:gd name="f8" fmla="*/ 5419351 1 1725033"/>
                            <a:gd name="f9" fmla="val 45"/>
                            <a:gd name="f10" fmla="val 10800"/>
                            <a:gd name="f11" fmla="val -2147483647"/>
                            <a:gd name="f12" fmla="val 2147483647"/>
                            <a:gd name="f13" fmla="abs f4"/>
                            <a:gd name="f14" fmla="abs f5"/>
                            <a:gd name="f15" fmla="abs f6"/>
                            <a:gd name="f16" fmla="*/ f8 1 180"/>
                            <a:gd name="f17" fmla="pin 0 f0 10800"/>
                            <a:gd name="f18" fmla="+- 0 0 f2"/>
                            <a:gd name="f19" fmla="?: f13 f4 1"/>
                            <a:gd name="f20" fmla="?: f14 f5 1"/>
                            <a:gd name="f21" fmla="?: f15 f6 1"/>
                            <a:gd name="f22" fmla="*/ f9 f16 1"/>
                            <a:gd name="f23" fmla="+- f7 f17 0"/>
                            <a:gd name="f24" fmla="*/ f19 1 21600"/>
                            <a:gd name="f25" fmla="*/ f20 1 21600"/>
                            <a:gd name="f26" fmla="*/ 21600 f19 1"/>
                            <a:gd name="f27" fmla="*/ 21600 f20 1"/>
                            <a:gd name="f28" fmla="+- 0 0 f22"/>
                            <a:gd name="f29" fmla="min f25 f24"/>
                            <a:gd name="f30" fmla="*/ f26 1 f21"/>
                            <a:gd name="f31" fmla="*/ f27 1 f21"/>
                            <a:gd name="f32" fmla="*/ f28 f1 1"/>
                            <a:gd name="f33" fmla="*/ f32 1 f8"/>
                            <a:gd name="f34" fmla="+- f31 0 f17"/>
                            <a:gd name="f35" fmla="+- f30 0 f17"/>
                            <a:gd name="f36" fmla="*/ f17 f29 1"/>
                            <a:gd name="f37" fmla="*/ f7 f29 1"/>
                            <a:gd name="f38" fmla="*/ f23 f29 1"/>
                            <a:gd name="f39" fmla="*/ f31 f29 1"/>
                            <a:gd name="f40" fmla="*/ f30 f29 1"/>
                            <a:gd name="f41" fmla="+- f33 0 f2"/>
                            <a:gd name="f42" fmla="+- f37 0 f38"/>
                            <a:gd name="f43" fmla="+- f38 0 f37"/>
                            <a:gd name="f44" fmla="*/ f34 f29 1"/>
                            <a:gd name="f45" fmla="*/ f35 f29 1"/>
                            <a:gd name="f46" fmla="cos 1 f41"/>
                            <a:gd name="f47" fmla="abs f42"/>
                            <a:gd name="f48" fmla="abs f43"/>
                            <a:gd name="f49" fmla="?: f42 f18 f2"/>
                            <a:gd name="f50" fmla="?: f42 f2 f18"/>
                            <a:gd name="f51" fmla="?: f42 f3 f2"/>
                            <a:gd name="f52" fmla="?: f42 f2 f3"/>
                            <a:gd name="f53" fmla="+- f39 0 f44"/>
                            <a:gd name="f54" fmla="?: f43 f18 f2"/>
                            <a:gd name="f55" fmla="?: f43 f2 f18"/>
                            <a:gd name="f56" fmla="+- f40 0 f45"/>
                            <a:gd name="f57" fmla="+- f44 0 f39"/>
                            <a:gd name="f58" fmla="+- f45 0 f40"/>
                            <a:gd name="f59" fmla="?: f42 0 f1"/>
                            <a:gd name="f60" fmla="?: f42 f1 0"/>
                            <a:gd name="f61" fmla="+- 0 0 f46"/>
                            <a:gd name="f62" fmla="?: f42 f52 f51"/>
                            <a:gd name="f63" fmla="?: f42 f51 f52"/>
                            <a:gd name="f64" fmla="?: f43 f50 f49"/>
                            <a:gd name="f65" fmla="abs f53"/>
                            <a:gd name="f66" fmla="?: f53 0 f1"/>
                            <a:gd name="f67" fmla="?: f53 f1 0"/>
                            <a:gd name="f68" fmla="?: f53 f54 f55"/>
                            <a:gd name="f69" fmla="abs f56"/>
                            <a:gd name="f70" fmla="abs f57"/>
                            <a:gd name="f71" fmla="?: f56 f18 f2"/>
                            <a:gd name="f72" fmla="?: f56 f2 f18"/>
                            <a:gd name="f73" fmla="?: f56 f3 f2"/>
                            <a:gd name="f74" fmla="?: f56 f2 f3"/>
                            <a:gd name="f75" fmla="abs f58"/>
                            <a:gd name="f76" fmla="?: f58 f18 f2"/>
                            <a:gd name="f77" fmla="?: f58 f2 f18"/>
                            <a:gd name="f78" fmla="?: f58 f60 f59"/>
                            <a:gd name="f79" fmla="?: f58 f59 f60"/>
                            <a:gd name="f80" fmla="*/ f17 f61 1"/>
                            <a:gd name="f81" fmla="?: f43 f63 f62"/>
                            <a:gd name="f82" fmla="?: f43 f67 f66"/>
                            <a:gd name="f83" fmla="?: f43 f66 f67"/>
                            <a:gd name="f84" fmla="?: f56 f74 f73"/>
                            <a:gd name="f85" fmla="?: f56 f73 f74"/>
                            <a:gd name="f86" fmla="?: f57 f72 f71"/>
                            <a:gd name="f87" fmla="?: f42 f78 f79"/>
                            <a:gd name="f88" fmla="?: f42 f76 f77"/>
                            <a:gd name="f89" fmla="*/ f80 3163 1"/>
                            <a:gd name="f90" fmla="?: f53 f82 f83"/>
                            <a:gd name="f91" fmla="?: f57 f85 f84"/>
                            <a:gd name="f92" fmla="*/ f89 1 7636"/>
                            <a:gd name="f93" fmla="+- f7 f92 0"/>
                            <a:gd name="f94" fmla="+- f30 0 f92"/>
                            <a:gd name="f95" fmla="+- f31 0 f92"/>
                            <a:gd name="f96" fmla="*/ f93 f29 1"/>
                            <a:gd name="f97" fmla="*/ f94 f29 1"/>
                            <a:gd name="f98" fmla="*/ f95 f29 1"/>
                          </a:gdLst>
                          <a:ahLst>
                            <a:ahXY gdRefX="f0" minX="f7" maxX="f10">
                              <a:pos x="f36" y="f37"/>
                            </a:ahXY>
                          </a:ahLst>
                          <a:cxnLst>
                            <a:cxn ang="3cd4">
                              <a:pos x="hc" y="t"/>
                            </a:cxn>
                            <a:cxn ang="0">
                              <a:pos x="r" y="vc"/>
                            </a:cxn>
                            <a:cxn ang="cd4">
                              <a:pos x="hc" y="b"/>
                            </a:cxn>
                            <a:cxn ang="cd2">
                              <a:pos x="l" y="vc"/>
                            </a:cxn>
                          </a:cxnLst>
                          <a:rect l="f96" t="f96" r="f97" b="f98"/>
                          <a:pathLst>
                            <a:path>
                              <a:moveTo>
                                <a:pt x="f38" y="f37"/>
                              </a:moveTo>
                              <a:arcTo wR="f47" hR="f48" stAng="f81" swAng="f64"/>
                              <a:lnTo>
                                <a:pt x="f37" y="f44"/>
                              </a:lnTo>
                              <a:arcTo wR="f48" hR="f65" stAng="f90" swAng="f68"/>
                              <a:lnTo>
                                <a:pt x="f45" y="f39"/>
                              </a:lnTo>
                              <a:arcTo wR="f69" hR="f70" stAng="f91" swAng="f86"/>
                              <a:lnTo>
                                <a:pt x="f40" y="f38"/>
                              </a:lnTo>
                              <a:arcTo wR="f75" hR="f47" stAng="f87" swAng="f88"/>
                              <a:close/>
                            </a:path>
                          </a:pathLst>
                        </a:custGeom>
                        <a:noFill/>
                        <a:ln>
                          <a:noFill/>
                          <a:prstDash val="solid"/>
                        </a:ln>
                      </p:spPr>
                      <p:txBody>
                        <a:bodyPr vert="horz" wrap="square" lIns="90000" tIns="46800" rIns="90000" bIns="46800" anchor="ctr" anchorCtr="0" compatLnSpc="0"/>
                        <a:lstStyle/>
                        <a:p>
                          <a:pPr marL="0" marR="0" lvl="0" indent="0" algn="l" rtl="0" hangingPunct="0">
                            <a:lnSpc>
                              <a:spcPct val="18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  <a:tabLst>
                              <a:tab pos="0" algn="l"/>
                              <a:tab pos="448919" algn="l"/>
                              <a:tab pos="898199" algn="l"/>
                              <a:tab pos="1347480" algn="l"/>
                              <a:tab pos="1796760" algn="l"/>
                              <a:tab pos="2246040" algn="l"/>
                              <a:tab pos="2695320" algn="l"/>
                              <a:tab pos="3144600" algn="l"/>
                              <a:tab pos="3593880" algn="l"/>
                              <a:tab pos="4043159" algn="l"/>
                              <a:tab pos="4492440" algn="l"/>
                              <a:tab pos="4941719" algn="l"/>
                              <a:tab pos="5391000" algn="l"/>
                              <a:tab pos="5840280" algn="l"/>
                              <a:tab pos="6289560" algn="l"/>
                              <a:tab pos="6738840" algn="l"/>
                              <a:tab pos="7188120" algn="l"/>
                              <a:tab pos="7637400" algn="l"/>
                              <a:tab pos="8086679" algn="l"/>
                              <a:tab pos="8535960" algn="l"/>
                              <a:tab pos="8985240" algn="l"/>
                            </a:tabLst>
                          </a:pPr>
                          <a:endParaRPr lang="en-US" sz="2400" b="0" i="0" u="none" strike="noStrike" baseline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latin typeface="Times New Roman" pitchFamily="18"/>
                            <a:ea typeface="Lucida Sans" pitchFamily="2"/>
                            <a:cs typeface="Lucida Sans" pitchFamily="2"/>
                          </a:endParaRPr>
                        </a:p>
                      </p:txBody>
                    </p:sp>
                    <p:grpSp>
                      <p:nvGrpSpPr>
                        <p:cNvPr id="62" name="Groupe 61"/>
                        <p:cNvGrpSpPr/>
                        <p:nvPr/>
                      </p:nvGrpSpPr>
                      <p:grpSpPr>
                        <a:xfrm>
                          <a:off x="4433760" y="4670280"/>
                          <a:ext cx="1881360" cy="356040"/>
                          <a:chOff x="4433760" y="4670280"/>
                          <a:chExt cx="1881360" cy="356040"/>
                        </a:xfrm>
                      </p:grpSpPr>
                      <p:sp>
                        <p:nvSpPr>
                          <p:cNvPr id="63" name="Forme libre 62"/>
                          <p:cNvSpPr/>
                          <p:nvPr/>
                        </p:nvSpPr>
                        <p:spPr>
                          <a:xfrm>
                            <a:off x="4433760" y="4670280"/>
                            <a:ext cx="1881360" cy="59040"/>
                          </a:xfrm>
                          <a:custGeom>
                            <a:avLst>
                              <a:gd name="f0" fmla="val 600"/>
                            </a:avLst>
                            <a:gdLst>
                              <a:gd name="f1" fmla="val 10800000"/>
                              <a:gd name="f2" fmla="val 5400000"/>
                              <a:gd name="f3" fmla="val 16200000"/>
                              <a:gd name="f4" fmla="val w"/>
                              <a:gd name="f5" fmla="val h"/>
                              <a:gd name="f6" fmla="val ss"/>
                              <a:gd name="f7" fmla="val 0"/>
                              <a:gd name="f8" fmla="*/ 5419351 1 1725033"/>
                              <a:gd name="f9" fmla="val 45"/>
                              <a:gd name="f10" fmla="val 10800"/>
                              <a:gd name="f11" fmla="val -2147483647"/>
                              <a:gd name="f12" fmla="val 2147483647"/>
                              <a:gd name="f13" fmla="abs f4"/>
                              <a:gd name="f14" fmla="abs f5"/>
                              <a:gd name="f15" fmla="abs f6"/>
                              <a:gd name="f16" fmla="*/ f8 1 180"/>
                              <a:gd name="f17" fmla="pin 0 f0 10800"/>
                              <a:gd name="f18" fmla="+- 0 0 f2"/>
                              <a:gd name="f19" fmla="?: f13 f4 1"/>
                              <a:gd name="f20" fmla="?: f14 f5 1"/>
                              <a:gd name="f21" fmla="?: f15 f6 1"/>
                              <a:gd name="f22" fmla="*/ f9 f16 1"/>
                              <a:gd name="f23" fmla="+- f7 f17 0"/>
                              <a:gd name="f24" fmla="*/ f19 1 21600"/>
                              <a:gd name="f25" fmla="*/ f20 1 21600"/>
                              <a:gd name="f26" fmla="*/ 21600 f19 1"/>
                              <a:gd name="f27" fmla="*/ 21600 f20 1"/>
                              <a:gd name="f28" fmla="+- 0 0 f22"/>
                              <a:gd name="f29" fmla="min f25 f24"/>
                              <a:gd name="f30" fmla="*/ f26 1 f21"/>
                              <a:gd name="f31" fmla="*/ f27 1 f21"/>
                              <a:gd name="f32" fmla="*/ f28 f1 1"/>
                              <a:gd name="f33" fmla="*/ f32 1 f8"/>
                              <a:gd name="f34" fmla="+- f31 0 f17"/>
                              <a:gd name="f35" fmla="+- f30 0 f17"/>
                              <a:gd name="f36" fmla="*/ f17 f29 1"/>
                              <a:gd name="f37" fmla="*/ f7 f29 1"/>
                              <a:gd name="f38" fmla="*/ f23 f29 1"/>
                              <a:gd name="f39" fmla="*/ f31 f29 1"/>
                              <a:gd name="f40" fmla="*/ f30 f29 1"/>
                              <a:gd name="f41" fmla="+- f33 0 f2"/>
                              <a:gd name="f42" fmla="+- f37 0 f38"/>
                              <a:gd name="f43" fmla="+- f38 0 f37"/>
                              <a:gd name="f44" fmla="*/ f34 f29 1"/>
                              <a:gd name="f45" fmla="*/ f35 f29 1"/>
                              <a:gd name="f46" fmla="cos 1 f41"/>
                              <a:gd name="f47" fmla="abs f42"/>
                              <a:gd name="f48" fmla="abs f43"/>
                              <a:gd name="f49" fmla="?: f42 f18 f2"/>
                              <a:gd name="f50" fmla="?: f42 f2 f18"/>
                              <a:gd name="f51" fmla="?: f42 f3 f2"/>
                              <a:gd name="f52" fmla="?: f42 f2 f3"/>
                              <a:gd name="f53" fmla="+- f39 0 f44"/>
                              <a:gd name="f54" fmla="?: f43 f18 f2"/>
                              <a:gd name="f55" fmla="?: f43 f2 f18"/>
                              <a:gd name="f56" fmla="+- f40 0 f45"/>
                              <a:gd name="f57" fmla="+- f44 0 f39"/>
                              <a:gd name="f58" fmla="+- f45 0 f40"/>
                              <a:gd name="f59" fmla="?: f42 0 f1"/>
                              <a:gd name="f60" fmla="?: f42 f1 0"/>
                              <a:gd name="f61" fmla="+- 0 0 f46"/>
                              <a:gd name="f62" fmla="?: f42 f52 f51"/>
                              <a:gd name="f63" fmla="?: f42 f51 f52"/>
                              <a:gd name="f64" fmla="?: f43 f50 f49"/>
                              <a:gd name="f65" fmla="abs f53"/>
                              <a:gd name="f66" fmla="?: f53 0 f1"/>
                              <a:gd name="f67" fmla="?: f53 f1 0"/>
                              <a:gd name="f68" fmla="?: f53 f54 f55"/>
                              <a:gd name="f69" fmla="abs f56"/>
                              <a:gd name="f70" fmla="abs f57"/>
                              <a:gd name="f71" fmla="?: f56 f18 f2"/>
                              <a:gd name="f72" fmla="?: f56 f2 f18"/>
                              <a:gd name="f73" fmla="?: f56 f3 f2"/>
                              <a:gd name="f74" fmla="?: f56 f2 f3"/>
                              <a:gd name="f75" fmla="abs f58"/>
                              <a:gd name="f76" fmla="?: f58 f18 f2"/>
                              <a:gd name="f77" fmla="?: f58 f2 f18"/>
                              <a:gd name="f78" fmla="?: f58 f60 f59"/>
                              <a:gd name="f79" fmla="?: f58 f59 f60"/>
                              <a:gd name="f80" fmla="*/ f17 f61 1"/>
                              <a:gd name="f81" fmla="?: f43 f63 f62"/>
                              <a:gd name="f82" fmla="?: f43 f67 f66"/>
                              <a:gd name="f83" fmla="?: f43 f66 f67"/>
                              <a:gd name="f84" fmla="?: f56 f74 f73"/>
                              <a:gd name="f85" fmla="?: f56 f73 f74"/>
                              <a:gd name="f86" fmla="?: f57 f72 f71"/>
                              <a:gd name="f87" fmla="?: f42 f78 f79"/>
                              <a:gd name="f88" fmla="?: f42 f76 f77"/>
                              <a:gd name="f89" fmla="*/ f80 3163 1"/>
                              <a:gd name="f90" fmla="?: f53 f82 f83"/>
                              <a:gd name="f91" fmla="?: f57 f85 f84"/>
                              <a:gd name="f92" fmla="*/ f89 1 7636"/>
                              <a:gd name="f93" fmla="+- f7 f92 0"/>
                              <a:gd name="f94" fmla="+- f30 0 f92"/>
                              <a:gd name="f95" fmla="+- f31 0 f92"/>
                              <a:gd name="f96" fmla="*/ f93 f29 1"/>
                              <a:gd name="f97" fmla="*/ f94 f29 1"/>
                              <a:gd name="f98" fmla="*/ f95 f29 1"/>
                            </a:gdLst>
                            <a:ahLst>
                              <a:ahXY gdRefX="f0" minX="f7" maxX="f10">
                                <a:pos x="f36" y="f37"/>
                              </a:ahXY>
                            </a:ahLst>
                            <a:cxnLst>
                              <a:cxn ang="3cd4">
                                <a:pos x="hc" y="t"/>
                              </a:cxn>
                              <a:cxn ang="0">
                                <a:pos x="r" y="vc"/>
                              </a:cxn>
                              <a:cxn ang="cd4">
                                <a:pos x="hc" y="b"/>
                              </a:cxn>
                              <a:cxn ang="cd2">
                                <a:pos x="l" y="vc"/>
                              </a:cxn>
                            </a:cxnLst>
                            <a:rect l="f96" t="f96" r="f97" b="f98"/>
                            <a:pathLst>
                              <a:path>
                                <a:moveTo>
                                  <a:pt x="f38" y="f37"/>
                                </a:moveTo>
                                <a:arcTo wR="f47" hR="f48" stAng="f81" swAng="f64"/>
                                <a:lnTo>
                                  <a:pt x="f37" y="f44"/>
                                </a:lnTo>
                                <a:arcTo wR="f48" hR="f65" stAng="f90" swAng="f68"/>
                                <a:lnTo>
                                  <a:pt x="f45" y="f39"/>
                                </a:lnTo>
                                <a:arcTo wR="f69" hR="f70" stAng="f91" swAng="f86"/>
                                <a:lnTo>
                                  <a:pt x="f40" y="f38"/>
                                </a:lnTo>
                                <a:arcTo wR="f75" hR="f47" stAng="f87" swAng="f88"/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  <a:prstDash val="solid"/>
                          </a:ln>
                        </p:spPr>
                        <p:txBody>
                          <a:bodyPr vert="horz" wrap="square" lIns="90000" tIns="46800" rIns="90000" bIns="46800" anchor="ctr" anchorCtr="0" compatLnSpc="0"/>
                          <a:lstStyle/>
                          <a:p>
                            <a:pPr marL="0" marR="0" lvl="0" indent="0" algn="l" rtl="0" hangingPunct="0">
                              <a:lnSpc>
                                <a:spcPct val="18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  <a:tabLst>
                                <a:tab pos="0" algn="l"/>
                                <a:tab pos="448919" algn="l"/>
                                <a:tab pos="898199" algn="l"/>
                                <a:tab pos="1347480" algn="l"/>
                                <a:tab pos="1796760" algn="l"/>
                                <a:tab pos="2246040" algn="l"/>
                                <a:tab pos="2695320" algn="l"/>
                                <a:tab pos="3144600" algn="l"/>
                                <a:tab pos="3593880" algn="l"/>
                                <a:tab pos="4043159" algn="l"/>
                                <a:tab pos="4492440" algn="l"/>
                                <a:tab pos="4941719" algn="l"/>
                                <a:tab pos="5391000" algn="l"/>
                                <a:tab pos="5840280" algn="l"/>
                                <a:tab pos="6289560" algn="l"/>
                                <a:tab pos="6738840" algn="l"/>
                                <a:tab pos="7188120" algn="l"/>
                                <a:tab pos="7637400" algn="l"/>
                                <a:tab pos="8086679" algn="l"/>
                                <a:tab pos="8535960" algn="l"/>
                                <a:tab pos="8985240" algn="l"/>
                              </a:tabLst>
                            </a:pPr>
                            <a:endParaRPr lang="en-US" sz="2400" b="0" i="0" u="none" strike="noStrike" baseline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latin typeface="Times New Roman" pitchFamily="18"/>
                              <a:ea typeface="Lucida Sans" pitchFamily="2"/>
                              <a:cs typeface="Lucida Sans" pitchFamily="2"/>
                            </a:endParaRPr>
                          </a:p>
                        </p:txBody>
                      </p:sp>
                      <p:grpSp>
                        <p:nvGrpSpPr>
                          <p:cNvPr id="64" name="Groupe 63"/>
                          <p:cNvGrpSpPr/>
                          <p:nvPr/>
                        </p:nvGrpSpPr>
                        <p:grpSpPr>
                          <a:xfrm>
                            <a:off x="4433760" y="4670280"/>
                            <a:ext cx="1841759" cy="356040"/>
                            <a:chOff x="4433760" y="4670280"/>
                            <a:chExt cx="1841759" cy="356040"/>
                          </a:xfrm>
                        </p:grpSpPr>
                        <p:sp>
                          <p:nvSpPr>
                            <p:cNvPr id="65" name="Forme libre 64"/>
                            <p:cNvSpPr/>
                            <p:nvPr/>
                          </p:nvSpPr>
                          <p:spPr>
                            <a:xfrm>
                              <a:off x="4433760" y="4670280"/>
                              <a:ext cx="1841759" cy="44640"/>
                            </a:xfrm>
                            <a:custGeom>
                              <a:avLst>
                                <a:gd name="f0" fmla="val 771"/>
                              </a:avLst>
                              <a:gdLst>
                                <a:gd name="f1" fmla="val 10800000"/>
                                <a:gd name="f2" fmla="val 5400000"/>
                                <a:gd name="f3" fmla="val 16200000"/>
                                <a:gd name="f4" fmla="val w"/>
                                <a:gd name="f5" fmla="val h"/>
                                <a:gd name="f6" fmla="val ss"/>
                                <a:gd name="f7" fmla="val 0"/>
                                <a:gd name="f8" fmla="*/ 5419351 1 1725033"/>
                                <a:gd name="f9" fmla="val 45"/>
                                <a:gd name="f10" fmla="val 10800"/>
                                <a:gd name="f11" fmla="val -2147483647"/>
                                <a:gd name="f12" fmla="val 2147483647"/>
                                <a:gd name="f13" fmla="abs f4"/>
                                <a:gd name="f14" fmla="abs f5"/>
                                <a:gd name="f15" fmla="abs f6"/>
                                <a:gd name="f16" fmla="*/ f8 1 180"/>
                                <a:gd name="f17" fmla="pin 0 f0 10800"/>
                                <a:gd name="f18" fmla="+- 0 0 f2"/>
                                <a:gd name="f19" fmla="?: f13 f4 1"/>
                                <a:gd name="f20" fmla="?: f14 f5 1"/>
                                <a:gd name="f21" fmla="?: f15 f6 1"/>
                                <a:gd name="f22" fmla="*/ f9 f16 1"/>
                                <a:gd name="f23" fmla="+- f7 f17 0"/>
                                <a:gd name="f24" fmla="*/ f19 1 21600"/>
                                <a:gd name="f25" fmla="*/ f20 1 21600"/>
                                <a:gd name="f26" fmla="*/ 21600 f19 1"/>
                                <a:gd name="f27" fmla="*/ 21600 f20 1"/>
                                <a:gd name="f28" fmla="+- 0 0 f22"/>
                                <a:gd name="f29" fmla="min f25 f24"/>
                                <a:gd name="f30" fmla="*/ f26 1 f21"/>
                                <a:gd name="f31" fmla="*/ f27 1 f21"/>
                                <a:gd name="f32" fmla="*/ f28 f1 1"/>
                                <a:gd name="f33" fmla="*/ f32 1 f8"/>
                                <a:gd name="f34" fmla="+- f31 0 f17"/>
                                <a:gd name="f35" fmla="+- f30 0 f17"/>
                                <a:gd name="f36" fmla="*/ f17 f29 1"/>
                                <a:gd name="f37" fmla="*/ f7 f29 1"/>
                                <a:gd name="f38" fmla="*/ f23 f29 1"/>
                                <a:gd name="f39" fmla="*/ f31 f29 1"/>
                                <a:gd name="f40" fmla="*/ f30 f29 1"/>
                                <a:gd name="f41" fmla="+- f33 0 f2"/>
                                <a:gd name="f42" fmla="+- f37 0 f38"/>
                                <a:gd name="f43" fmla="+- f38 0 f37"/>
                                <a:gd name="f44" fmla="*/ f34 f29 1"/>
                                <a:gd name="f45" fmla="*/ f35 f29 1"/>
                                <a:gd name="f46" fmla="cos 1 f41"/>
                                <a:gd name="f47" fmla="abs f42"/>
                                <a:gd name="f48" fmla="abs f43"/>
                                <a:gd name="f49" fmla="?: f42 f18 f2"/>
                                <a:gd name="f50" fmla="?: f42 f2 f18"/>
                                <a:gd name="f51" fmla="?: f42 f3 f2"/>
                                <a:gd name="f52" fmla="?: f42 f2 f3"/>
                                <a:gd name="f53" fmla="+- f39 0 f44"/>
                                <a:gd name="f54" fmla="?: f43 f18 f2"/>
                                <a:gd name="f55" fmla="?: f43 f2 f18"/>
                                <a:gd name="f56" fmla="+- f40 0 f45"/>
                                <a:gd name="f57" fmla="+- f44 0 f39"/>
                                <a:gd name="f58" fmla="+- f45 0 f40"/>
                                <a:gd name="f59" fmla="?: f42 0 f1"/>
                                <a:gd name="f60" fmla="?: f42 f1 0"/>
                                <a:gd name="f61" fmla="+- 0 0 f46"/>
                                <a:gd name="f62" fmla="?: f42 f52 f51"/>
                                <a:gd name="f63" fmla="?: f42 f51 f52"/>
                                <a:gd name="f64" fmla="?: f43 f50 f49"/>
                                <a:gd name="f65" fmla="abs f53"/>
                                <a:gd name="f66" fmla="?: f53 0 f1"/>
                                <a:gd name="f67" fmla="?: f53 f1 0"/>
                                <a:gd name="f68" fmla="?: f53 f54 f55"/>
                                <a:gd name="f69" fmla="abs f56"/>
                                <a:gd name="f70" fmla="abs f57"/>
                                <a:gd name="f71" fmla="?: f56 f18 f2"/>
                                <a:gd name="f72" fmla="?: f56 f2 f18"/>
                                <a:gd name="f73" fmla="?: f56 f3 f2"/>
                                <a:gd name="f74" fmla="?: f56 f2 f3"/>
                                <a:gd name="f75" fmla="abs f58"/>
                                <a:gd name="f76" fmla="?: f58 f18 f2"/>
                                <a:gd name="f77" fmla="?: f58 f2 f18"/>
                                <a:gd name="f78" fmla="?: f58 f60 f59"/>
                                <a:gd name="f79" fmla="?: f58 f59 f60"/>
                                <a:gd name="f80" fmla="*/ f17 f61 1"/>
                                <a:gd name="f81" fmla="?: f43 f63 f62"/>
                                <a:gd name="f82" fmla="?: f43 f67 f66"/>
                                <a:gd name="f83" fmla="?: f43 f66 f67"/>
                                <a:gd name="f84" fmla="?: f56 f74 f73"/>
                                <a:gd name="f85" fmla="?: f56 f73 f74"/>
                                <a:gd name="f86" fmla="?: f57 f72 f71"/>
                                <a:gd name="f87" fmla="?: f42 f78 f79"/>
                                <a:gd name="f88" fmla="?: f42 f76 f77"/>
                                <a:gd name="f89" fmla="*/ f80 3163 1"/>
                                <a:gd name="f90" fmla="?: f53 f82 f83"/>
                                <a:gd name="f91" fmla="?: f57 f85 f84"/>
                                <a:gd name="f92" fmla="*/ f89 1 7636"/>
                                <a:gd name="f93" fmla="+- f7 f92 0"/>
                                <a:gd name="f94" fmla="+- f30 0 f92"/>
                                <a:gd name="f95" fmla="+- f31 0 f92"/>
                                <a:gd name="f96" fmla="*/ f93 f29 1"/>
                                <a:gd name="f97" fmla="*/ f94 f29 1"/>
                                <a:gd name="f98" fmla="*/ f95 f29 1"/>
                              </a:gdLst>
                              <a:ahLst>
                                <a:ahXY gdRefX="f0" minX="f7" maxX="f10">
                                  <a:pos x="f36" y="f37"/>
                                </a:ahXY>
                              </a:ahLst>
                              <a:cxnLst>
                                <a:cxn ang="3cd4">
                                  <a:pos x="hc" y="t"/>
                                </a:cxn>
                                <a:cxn ang="0">
                                  <a:pos x="r" y="vc"/>
                                </a:cxn>
                                <a:cxn ang="cd4">
                                  <a:pos x="hc" y="b"/>
                                </a:cxn>
                                <a:cxn ang="cd2">
                                  <a:pos x="l" y="vc"/>
                                </a:cxn>
                              </a:cxnLst>
                              <a:rect l="f96" t="f96" r="f97" b="f98"/>
                              <a:pathLst>
                                <a:path>
                                  <a:moveTo>
                                    <a:pt x="f38" y="f37"/>
                                  </a:moveTo>
                                  <a:arcTo wR="f47" hR="f48" stAng="f81" swAng="f64"/>
                                  <a:lnTo>
                                    <a:pt x="f37" y="f44"/>
                                  </a:lnTo>
                                  <a:arcTo wR="f48" hR="f65" stAng="f90" swAng="f68"/>
                                  <a:lnTo>
                                    <a:pt x="f45" y="f39"/>
                                  </a:lnTo>
                                  <a:arcTo wR="f69" hR="f70" stAng="f91" swAng="f86"/>
                                  <a:lnTo>
                                    <a:pt x="f40" y="f38"/>
                                  </a:lnTo>
                                  <a:arcTo wR="f75" hR="f47" stAng="f87" swAng="f88"/>
                                  <a:close/>
                                </a:path>
                              </a:pathLst>
                            </a:custGeom>
                            <a:noFill/>
                            <a:ln>
                              <a:noFill/>
                              <a:prstDash val="solid"/>
                            </a:ln>
                          </p:spPr>
                          <p:txBody>
                            <a:bodyPr vert="horz" wrap="square" lIns="90000" tIns="46800" rIns="90000" bIns="46800" anchor="ctr" anchorCtr="0" compatLnSpc="0"/>
                            <a:lstStyle/>
                            <a:p>
                              <a:pPr marL="0" marR="0" lvl="0" indent="0" algn="l" rtl="0" hangingPunct="0">
                                <a:lnSpc>
                                  <a:spcPct val="18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None/>
                                <a:tabLst>
                                  <a:tab pos="0" algn="l"/>
                                  <a:tab pos="448919" algn="l"/>
                                  <a:tab pos="898199" algn="l"/>
                                  <a:tab pos="1347480" algn="l"/>
                                  <a:tab pos="1796760" algn="l"/>
                                  <a:tab pos="2246040" algn="l"/>
                                  <a:tab pos="2695320" algn="l"/>
                                  <a:tab pos="3144600" algn="l"/>
                                  <a:tab pos="3593880" algn="l"/>
                                  <a:tab pos="4043159" algn="l"/>
                                  <a:tab pos="4492440" algn="l"/>
                                  <a:tab pos="4941719" algn="l"/>
                                  <a:tab pos="5391000" algn="l"/>
                                  <a:tab pos="5840280" algn="l"/>
                                  <a:tab pos="6289560" algn="l"/>
                                  <a:tab pos="6738840" algn="l"/>
                                  <a:tab pos="7188120" algn="l"/>
                                  <a:tab pos="7637400" algn="l"/>
                                  <a:tab pos="8086679" algn="l"/>
                                  <a:tab pos="8535960" algn="l"/>
                                  <a:tab pos="8985240" algn="l"/>
                                </a:tabLst>
                              </a:pPr>
                              <a:endParaRPr lang="en-US" sz="2400" b="0" i="0" u="none" strike="noStrike" baseline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latin typeface="Times New Roman" pitchFamily="18"/>
                                <a:ea typeface="Lucida Sans" pitchFamily="2"/>
                                <a:cs typeface="Lucida Sans" pitchFamily="2"/>
                              </a:endParaRPr>
                            </a:p>
                          </p:txBody>
                        </p:sp>
                        <p:grpSp>
                          <p:nvGrpSpPr>
                            <p:cNvPr id="66" name="Groupe 65"/>
                            <p:cNvGrpSpPr/>
                            <p:nvPr/>
                          </p:nvGrpSpPr>
                          <p:grpSpPr>
                            <a:xfrm>
                              <a:off x="4433760" y="4670280"/>
                              <a:ext cx="1806840" cy="356040"/>
                              <a:chOff x="4433760" y="4670280"/>
                              <a:chExt cx="1806840" cy="356040"/>
                            </a:xfrm>
                          </p:grpSpPr>
                          <p:sp>
                            <p:nvSpPr>
                              <p:cNvPr id="67" name="Forme libre 66"/>
                              <p:cNvSpPr/>
                              <p:nvPr/>
                            </p:nvSpPr>
                            <p:spPr>
                              <a:xfrm>
                                <a:off x="4433760" y="4670280"/>
                                <a:ext cx="1806840" cy="28800"/>
                              </a:xfrm>
                              <a:custGeom>
                                <a:avLst>
                                  <a:gd name="f0" fmla="val 1200"/>
                                </a:avLst>
                                <a:gdLst>
                                  <a:gd name="f1" fmla="val 10800000"/>
                                  <a:gd name="f2" fmla="val 5400000"/>
                                  <a:gd name="f3" fmla="val 16200000"/>
                                  <a:gd name="f4" fmla="val w"/>
                                  <a:gd name="f5" fmla="val h"/>
                                  <a:gd name="f6" fmla="val ss"/>
                                  <a:gd name="f7" fmla="val 0"/>
                                  <a:gd name="f8" fmla="*/ 5419351 1 1725033"/>
                                  <a:gd name="f9" fmla="val 45"/>
                                  <a:gd name="f10" fmla="val 10800"/>
                                  <a:gd name="f11" fmla="val -2147483647"/>
                                  <a:gd name="f12" fmla="val 2147483647"/>
                                  <a:gd name="f13" fmla="abs f4"/>
                                  <a:gd name="f14" fmla="abs f5"/>
                                  <a:gd name="f15" fmla="abs f6"/>
                                  <a:gd name="f16" fmla="*/ f8 1 180"/>
                                  <a:gd name="f17" fmla="pin 0 f0 10800"/>
                                  <a:gd name="f18" fmla="+- 0 0 f2"/>
                                  <a:gd name="f19" fmla="?: f13 f4 1"/>
                                  <a:gd name="f20" fmla="?: f14 f5 1"/>
                                  <a:gd name="f21" fmla="?: f15 f6 1"/>
                                  <a:gd name="f22" fmla="*/ f9 f16 1"/>
                                  <a:gd name="f23" fmla="+- f7 f17 0"/>
                                  <a:gd name="f24" fmla="*/ f19 1 21600"/>
                                  <a:gd name="f25" fmla="*/ f20 1 21600"/>
                                  <a:gd name="f26" fmla="*/ 21600 f19 1"/>
                                  <a:gd name="f27" fmla="*/ 21600 f20 1"/>
                                  <a:gd name="f28" fmla="+- 0 0 f22"/>
                                  <a:gd name="f29" fmla="min f25 f24"/>
                                  <a:gd name="f30" fmla="*/ f26 1 f21"/>
                                  <a:gd name="f31" fmla="*/ f27 1 f21"/>
                                  <a:gd name="f32" fmla="*/ f28 f1 1"/>
                                  <a:gd name="f33" fmla="*/ f32 1 f8"/>
                                  <a:gd name="f34" fmla="+- f31 0 f17"/>
                                  <a:gd name="f35" fmla="+- f30 0 f17"/>
                                  <a:gd name="f36" fmla="*/ f17 f29 1"/>
                                  <a:gd name="f37" fmla="*/ f7 f29 1"/>
                                  <a:gd name="f38" fmla="*/ f23 f29 1"/>
                                  <a:gd name="f39" fmla="*/ f31 f29 1"/>
                                  <a:gd name="f40" fmla="*/ f30 f29 1"/>
                                  <a:gd name="f41" fmla="+- f33 0 f2"/>
                                  <a:gd name="f42" fmla="+- f37 0 f38"/>
                                  <a:gd name="f43" fmla="+- f38 0 f37"/>
                                  <a:gd name="f44" fmla="*/ f34 f29 1"/>
                                  <a:gd name="f45" fmla="*/ f35 f29 1"/>
                                  <a:gd name="f46" fmla="cos 1 f41"/>
                                  <a:gd name="f47" fmla="abs f42"/>
                                  <a:gd name="f48" fmla="abs f43"/>
                                  <a:gd name="f49" fmla="?: f42 f18 f2"/>
                                  <a:gd name="f50" fmla="?: f42 f2 f18"/>
                                  <a:gd name="f51" fmla="?: f42 f3 f2"/>
                                  <a:gd name="f52" fmla="?: f42 f2 f3"/>
                                  <a:gd name="f53" fmla="+- f39 0 f44"/>
                                  <a:gd name="f54" fmla="?: f43 f18 f2"/>
                                  <a:gd name="f55" fmla="?: f43 f2 f18"/>
                                  <a:gd name="f56" fmla="+- f40 0 f45"/>
                                  <a:gd name="f57" fmla="+- f44 0 f39"/>
                                  <a:gd name="f58" fmla="+- f45 0 f40"/>
                                  <a:gd name="f59" fmla="?: f42 0 f1"/>
                                  <a:gd name="f60" fmla="?: f42 f1 0"/>
                                  <a:gd name="f61" fmla="+- 0 0 f46"/>
                                  <a:gd name="f62" fmla="?: f42 f52 f51"/>
                                  <a:gd name="f63" fmla="?: f42 f51 f52"/>
                                  <a:gd name="f64" fmla="?: f43 f50 f49"/>
                                  <a:gd name="f65" fmla="abs f53"/>
                                  <a:gd name="f66" fmla="?: f53 0 f1"/>
                                  <a:gd name="f67" fmla="?: f53 f1 0"/>
                                  <a:gd name="f68" fmla="?: f53 f54 f55"/>
                                  <a:gd name="f69" fmla="abs f56"/>
                                  <a:gd name="f70" fmla="abs f57"/>
                                  <a:gd name="f71" fmla="?: f56 f18 f2"/>
                                  <a:gd name="f72" fmla="?: f56 f2 f18"/>
                                  <a:gd name="f73" fmla="?: f56 f3 f2"/>
                                  <a:gd name="f74" fmla="?: f56 f2 f3"/>
                                  <a:gd name="f75" fmla="abs f58"/>
                                  <a:gd name="f76" fmla="?: f58 f18 f2"/>
                                  <a:gd name="f77" fmla="?: f58 f2 f18"/>
                                  <a:gd name="f78" fmla="?: f58 f60 f59"/>
                                  <a:gd name="f79" fmla="?: f58 f59 f60"/>
                                  <a:gd name="f80" fmla="*/ f17 f61 1"/>
                                  <a:gd name="f81" fmla="?: f43 f63 f62"/>
                                  <a:gd name="f82" fmla="?: f43 f67 f66"/>
                                  <a:gd name="f83" fmla="?: f43 f66 f67"/>
                                  <a:gd name="f84" fmla="?: f56 f74 f73"/>
                                  <a:gd name="f85" fmla="?: f56 f73 f74"/>
                                  <a:gd name="f86" fmla="?: f57 f72 f71"/>
                                  <a:gd name="f87" fmla="?: f42 f78 f79"/>
                                  <a:gd name="f88" fmla="?: f42 f76 f77"/>
                                  <a:gd name="f89" fmla="*/ f80 3163 1"/>
                                  <a:gd name="f90" fmla="?: f53 f82 f83"/>
                                  <a:gd name="f91" fmla="?: f57 f85 f84"/>
                                  <a:gd name="f92" fmla="*/ f89 1 7636"/>
                                  <a:gd name="f93" fmla="+- f7 f92 0"/>
                                  <a:gd name="f94" fmla="+- f30 0 f92"/>
                                  <a:gd name="f95" fmla="+- f31 0 f92"/>
                                  <a:gd name="f96" fmla="*/ f93 f29 1"/>
                                  <a:gd name="f97" fmla="*/ f94 f29 1"/>
                                  <a:gd name="f98" fmla="*/ f95 f29 1"/>
                                </a:gdLst>
                                <a:ahLst>
                                  <a:ahXY gdRefX="f0" minX="f7" maxX="f10">
                                    <a:pos x="f36" y="f37"/>
                                  </a:ahXY>
                                </a:ahLst>
                                <a:cxnLst>
                                  <a:cxn ang="3cd4">
                                    <a:pos x="hc" y="t"/>
                                  </a:cxn>
                                  <a:cxn ang="0">
                                    <a:pos x="r" y="vc"/>
                                  </a:cxn>
                                  <a:cxn ang="cd4">
                                    <a:pos x="hc" y="b"/>
                                  </a:cxn>
                                  <a:cxn ang="cd2">
                                    <a:pos x="l" y="vc"/>
                                  </a:cxn>
                                </a:cxnLst>
                                <a:rect l="f96" t="f96" r="f97" b="f98"/>
                                <a:pathLst>
                                  <a:path>
                                    <a:moveTo>
                                      <a:pt x="f38" y="f37"/>
                                    </a:moveTo>
                                    <a:arcTo wR="f47" hR="f48" stAng="f81" swAng="f64"/>
                                    <a:lnTo>
                                      <a:pt x="f37" y="f44"/>
                                    </a:lnTo>
                                    <a:arcTo wR="f48" hR="f65" stAng="f90" swAng="f68"/>
                                    <a:lnTo>
                                      <a:pt x="f45" y="f39"/>
                                    </a:lnTo>
                                    <a:arcTo wR="f69" hR="f70" stAng="f91" swAng="f86"/>
                                    <a:lnTo>
                                      <a:pt x="f40" y="f38"/>
                                    </a:lnTo>
                                    <a:arcTo wR="f75" hR="f47" stAng="f87" swAng="f88"/>
                                    <a:close/>
                                  </a:path>
                                </a:pathLst>
                              </a:custGeom>
                              <a:noFill/>
                              <a:ln>
                                <a:noFill/>
                                <a:prstDash val="solid"/>
                              </a:ln>
                            </p:spPr>
                            <p:txBody>
                              <a:bodyPr vert="horz" wrap="square" lIns="90000" tIns="46800" rIns="90000" bIns="46800" anchor="ctr" anchorCtr="0" compatLnSpc="0"/>
                              <a:lstStyle/>
                              <a:p>
                                <a:pPr marL="0" marR="0" lvl="0" indent="0" algn="l" rtl="0" hangingPunct="0">
                                  <a:lnSpc>
                                    <a:spcPct val="18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None/>
                                  <a:tabLst>
                                    <a:tab pos="0" algn="l"/>
                                    <a:tab pos="448919" algn="l"/>
                                    <a:tab pos="898199" algn="l"/>
                                    <a:tab pos="1347480" algn="l"/>
                                    <a:tab pos="1796760" algn="l"/>
                                    <a:tab pos="2246040" algn="l"/>
                                    <a:tab pos="2695320" algn="l"/>
                                    <a:tab pos="3144600" algn="l"/>
                                    <a:tab pos="3593880" algn="l"/>
                                    <a:tab pos="4043159" algn="l"/>
                                    <a:tab pos="4492440" algn="l"/>
                                    <a:tab pos="4941719" algn="l"/>
                                    <a:tab pos="5391000" algn="l"/>
                                    <a:tab pos="5840280" algn="l"/>
                                    <a:tab pos="6289560" algn="l"/>
                                    <a:tab pos="6738840" algn="l"/>
                                    <a:tab pos="7188120" algn="l"/>
                                    <a:tab pos="7637400" algn="l"/>
                                    <a:tab pos="8086679" algn="l"/>
                                    <a:tab pos="8535960" algn="l"/>
                                    <a:tab pos="8985240" algn="l"/>
                                  </a:tabLst>
                                </a:pPr>
                                <a:endParaRPr lang="en-US" sz="2400" b="0" i="0" u="none" strike="noStrike" baseline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latin typeface="Times New Roman" pitchFamily="18"/>
                                  <a:ea typeface="Lucida Sans" pitchFamily="2"/>
                                  <a:cs typeface="Lucida Sans" pitchFamily="2"/>
                                </a:endParaRPr>
                              </a:p>
                            </p:txBody>
                          </p:sp>
                          <p:grpSp>
                            <p:nvGrpSpPr>
                              <p:cNvPr id="68" name="Groupe 67"/>
                              <p:cNvGrpSpPr/>
                              <p:nvPr/>
                            </p:nvGrpSpPr>
                            <p:grpSpPr>
                              <a:xfrm>
                                <a:off x="4433760" y="4670280"/>
                                <a:ext cx="1774800" cy="356040"/>
                                <a:chOff x="4433760" y="4670280"/>
                                <a:chExt cx="1774800" cy="356040"/>
                              </a:xfrm>
                            </p:grpSpPr>
                            <p:sp>
                              <p:nvSpPr>
                                <p:cNvPr id="69" name="Forme libre 68"/>
                                <p:cNvSpPr/>
                                <p:nvPr/>
                              </p:nvSpPr>
                              <p:spPr>
                                <a:xfrm>
                                  <a:off x="4433760" y="4670280"/>
                                  <a:ext cx="1774800" cy="19080"/>
                                </a:xfrm>
                                <a:custGeom>
                                  <a:avLst>
                                    <a:gd name="f0" fmla="val 180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70" name="Forme libre 69"/>
                                <p:cNvSpPr/>
                                <p:nvPr/>
                              </p:nvSpPr>
                              <p:spPr>
                                <a:xfrm>
                                  <a:off x="4433760" y="4672080"/>
                                  <a:ext cx="1774800" cy="1584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71" name="Forme libre 70"/>
                                <p:cNvSpPr/>
                                <p:nvPr/>
                              </p:nvSpPr>
                              <p:spPr>
                                <a:xfrm>
                                  <a:off x="4433760" y="4672080"/>
                                  <a:ext cx="1774800" cy="1584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72" name="Forme libre 71"/>
                                <p:cNvSpPr/>
                                <p:nvPr/>
                              </p:nvSpPr>
                              <p:spPr>
                                <a:xfrm>
                                  <a:off x="4433760" y="4672080"/>
                                  <a:ext cx="1774800" cy="1584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73" name="Forme libre 72"/>
                                <p:cNvSpPr/>
                                <p:nvPr/>
                              </p:nvSpPr>
                              <p:spPr>
                                <a:xfrm>
                                  <a:off x="4433760" y="4672080"/>
                                  <a:ext cx="1773360" cy="1584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74" name="Forme libre 73"/>
                                <p:cNvSpPr/>
                                <p:nvPr/>
                              </p:nvSpPr>
                              <p:spPr>
                                <a:xfrm>
                                  <a:off x="4433760" y="4672080"/>
                                  <a:ext cx="1773360" cy="1584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75" name="Forme libre 74"/>
                                <p:cNvSpPr/>
                                <p:nvPr/>
                              </p:nvSpPr>
                              <p:spPr>
                                <a:xfrm>
                                  <a:off x="4433760" y="4672080"/>
                                  <a:ext cx="1773360" cy="1584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76" name="Forme libre 75"/>
                                <p:cNvSpPr/>
                                <p:nvPr/>
                              </p:nvSpPr>
                              <p:spPr>
                                <a:xfrm>
                                  <a:off x="4433760" y="4672080"/>
                                  <a:ext cx="1771920" cy="1584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77" name="Forme libre 76"/>
                                <p:cNvSpPr/>
                                <p:nvPr/>
                              </p:nvSpPr>
                              <p:spPr>
                                <a:xfrm>
                                  <a:off x="4435560" y="4672080"/>
                                  <a:ext cx="1768320" cy="1584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78" name="Forme libre 77"/>
                                <p:cNvSpPr/>
                                <p:nvPr/>
                              </p:nvSpPr>
                              <p:spPr>
                                <a:xfrm>
                                  <a:off x="4435560" y="4672080"/>
                                  <a:ext cx="1768320" cy="1584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79" name="Forme libre 78"/>
                                <p:cNvSpPr/>
                                <p:nvPr/>
                              </p:nvSpPr>
                              <p:spPr>
                                <a:xfrm>
                                  <a:off x="4435560" y="4672080"/>
                                  <a:ext cx="1768320" cy="1584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80" name="Forme libre 79"/>
                                <p:cNvSpPr/>
                                <p:nvPr/>
                              </p:nvSpPr>
                              <p:spPr>
                                <a:xfrm>
                                  <a:off x="4435560" y="4672080"/>
                                  <a:ext cx="1768320" cy="1584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81" name="Forme libre 80"/>
                                <p:cNvSpPr/>
                                <p:nvPr/>
                              </p:nvSpPr>
                              <p:spPr>
                                <a:xfrm>
                                  <a:off x="4435560" y="4672080"/>
                                  <a:ext cx="1765080" cy="1584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82" name="Forme libre 81"/>
                                <p:cNvSpPr/>
                                <p:nvPr/>
                              </p:nvSpPr>
                              <p:spPr>
                                <a:xfrm>
                                  <a:off x="4435560" y="4672080"/>
                                  <a:ext cx="1765080" cy="1584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83" name="Forme libre 82"/>
                                <p:cNvSpPr/>
                                <p:nvPr/>
                              </p:nvSpPr>
                              <p:spPr>
                                <a:xfrm>
                                  <a:off x="4435560" y="4672080"/>
                                  <a:ext cx="1765080" cy="1584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84" name="Forme libre 83"/>
                                <p:cNvSpPr/>
                                <p:nvPr/>
                              </p:nvSpPr>
                              <p:spPr>
                                <a:xfrm>
                                  <a:off x="4435560" y="4672080"/>
                                  <a:ext cx="1763640" cy="1584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85" name="Forme libre 84"/>
                                <p:cNvSpPr/>
                                <p:nvPr/>
                              </p:nvSpPr>
                              <p:spPr>
                                <a:xfrm>
                                  <a:off x="4435560" y="4672080"/>
                                  <a:ext cx="1762199" cy="1584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86" name="Forme libre 85"/>
                                <p:cNvSpPr/>
                                <p:nvPr/>
                              </p:nvSpPr>
                              <p:spPr>
                                <a:xfrm>
                                  <a:off x="4435560" y="4672080"/>
                                  <a:ext cx="1762199" cy="1584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87" name="Forme libre 86"/>
                                <p:cNvSpPr/>
                                <p:nvPr/>
                              </p:nvSpPr>
                              <p:spPr>
                                <a:xfrm>
                                  <a:off x="4435560" y="4672080"/>
                                  <a:ext cx="1760400" cy="1584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88" name="Forme libre 87"/>
                                <p:cNvSpPr/>
                                <p:nvPr/>
                              </p:nvSpPr>
                              <p:spPr>
                                <a:xfrm>
                                  <a:off x="4435560" y="4672080"/>
                                  <a:ext cx="1758960" cy="1584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89" name="Forme libre 88"/>
                                <p:cNvSpPr/>
                                <p:nvPr/>
                              </p:nvSpPr>
                              <p:spPr>
                                <a:xfrm>
                                  <a:off x="4435560" y="4672080"/>
                                  <a:ext cx="1758960" cy="15840"/>
                                </a:xfrm>
                                <a:custGeom>
                                  <a:avLst>
                                    <a:gd name="f0" fmla="val 216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90" name="Forme libre 89"/>
                                <p:cNvSpPr/>
                                <p:nvPr/>
                              </p:nvSpPr>
                              <p:spPr>
                                <a:xfrm>
                                  <a:off x="4435560" y="4672080"/>
                                  <a:ext cx="1758960" cy="14400"/>
                                </a:xfrm>
                                <a:custGeom>
                                  <a:avLst>
                                    <a:gd name="f0" fmla="val 270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ctr" anchorCtr="0" compatLnSpc="0"/>
                                <a:lstStyle/>
                                <a:p>
                                  <a:pPr marL="0" marR="0" lvl="0" indent="0" algn="l" rtl="0" hangingPunct="0">
                                    <a:lnSpc>
                                      <a:spcPct val="18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endParaRPr lang="en-US" sz="2400" b="0" i="0" u="none" strike="noStrike" baseline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latin typeface="Times New Roman" pitchFamily="18"/>
                                    <a:ea typeface="Lucida Sans" pitchFamily="2"/>
                                    <a:cs typeface="Lucida Sans" pitchFamily="2"/>
                                  </a:endParaRPr>
                                </a:p>
                              </p:txBody>
                            </p:sp>
                            <p:sp>
                              <p:nvSpPr>
                                <p:cNvPr id="91" name="Forme libre 90"/>
                                <p:cNvSpPr/>
                                <p:nvPr/>
                              </p:nvSpPr>
                              <p:spPr>
                                <a:xfrm>
                                  <a:off x="4536000" y="4672080"/>
                                  <a:ext cx="1557719" cy="354240"/>
                                </a:xfrm>
                                <a:custGeom>
                                  <a:avLst>
                                    <a:gd name="f0" fmla="val 2700"/>
                                  </a:avLst>
                                  <a:gdLst>
                                    <a:gd name="f1" fmla="val 10800000"/>
                                    <a:gd name="f2" fmla="val 5400000"/>
                                    <a:gd name="f3" fmla="val 16200000"/>
                                    <a:gd name="f4" fmla="val w"/>
                                    <a:gd name="f5" fmla="val h"/>
                                    <a:gd name="f6" fmla="val ss"/>
                                    <a:gd name="f7" fmla="val 0"/>
                                    <a:gd name="f8" fmla="*/ 5419351 1 1725033"/>
                                    <a:gd name="f9" fmla="val 45"/>
                                    <a:gd name="f10" fmla="val 10800"/>
                                    <a:gd name="f11" fmla="val -2147483647"/>
                                    <a:gd name="f12" fmla="val 2147483647"/>
                                    <a:gd name="f13" fmla="abs f4"/>
                                    <a:gd name="f14" fmla="abs f5"/>
                                    <a:gd name="f15" fmla="abs f6"/>
                                    <a:gd name="f16" fmla="*/ f8 1 180"/>
                                    <a:gd name="f17" fmla="pin 0 f0 10800"/>
                                    <a:gd name="f18" fmla="+- 0 0 f2"/>
                                    <a:gd name="f19" fmla="?: f13 f4 1"/>
                                    <a:gd name="f20" fmla="?: f14 f5 1"/>
                                    <a:gd name="f21" fmla="?: f15 f6 1"/>
                                    <a:gd name="f22" fmla="*/ f9 f16 1"/>
                                    <a:gd name="f23" fmla="+- f7 f17 0"/>
                                    <a:gd name="f24" fmla="*/ f19 1 21600"/>
                                    <a:gd name="f25" fmla="*/ f20 1 21600"/>
                                    <a:gd name="f26" fmla="*/ 21600 f19 1"/>
                                    <a:gd name="f27" fmla="*/ 21600 f20 1"/>
                                    <a:gd name="f28" fmla="+- 0 0 f22"/>
                                    <a:gd name="f29" fmla="min f25 f24"/>
                                    <a:gd name="f30" fmla="*/ f26 1 f21"/>
                                    <a:gd name="f31" fmla="*/ f27 1 f21"/>
                                    <a:gd name="f32" fmla="*/ f28 f1 1"/>
                                    <a:gd name="f33" fmla="*/ f32 1 f8"/>
                                    <a:gd name="f34" fmla="+- f31 0 f17"/>
                                    <a:gd name="f35" fmla="+- f30 0 f17"/>
                                    <a:gd name="f36" fmla="*/ f17 f29 1"/>
                                    <a:gd name="f37" fmla="*/ f7 f29 1"/>
                                    <a:gd name="f38" fmla="*/ f23 f29 1"/>
                                    <a:gd name="f39" fmla="*/ f31 f29 1"/>
                                    <a:gd name="f40" fmla="*/ f30 f29 1"/>
                                    <a:gd name="f41" fmla="+- f33 0 f2"/>
                                    <a:gd name="f42" fmla="+- f37 0 f38"/>
                                    <a:gd name="f43" fmla="+- f38 0 f37"/>
                                    <a:gd name="f44" fmla="*/ f34 f29 1"/>
                                    <a:gd name="f45" fmla="*/ f35 f29 1"/>
                                    <a:gd name="f46" fmla="cos 1 f41"/>
                                    <a:gd name="f47" fmla="abs f42"/>
                                    <a:gd name="f48" fmla="abs f43"/>
                                    <a:gd name="f49" fmla="?: f42 f18 f2"/>
                                    <a:gd name="f50" fmla="?: f42 f2 f18"/>
                                    <a:gd name="f51" fmla="?: f42 f3 f2"/>
                                    <a:gd name="f52" fmla="?: f42 f2 f3"/>
                                    <a:gd name="f53" fmla="+- f39 0 f44"/>
                                    <a:gd name="f54" fmla="?: f43 f18 f2"/>
                                    <a:gd name="f55" fmla="?: f43 f2 f18"/>
                                    <a:gd name="f56" fmla="+- f40 0 f45"/>
                                    <a:gd name="f57" fmla="+- f44 0 f39"/>
                                    <a:gd name="f58" fmla="+- f45 0 f40"/>
                                    <a:gd name="f59" fmla="?: f42 0 f1"/>
                                    <a:gd name="f60" fmla="?: f42 f1 0"/>
                                    <a:gd name="f61" fmla="+- 0 0 f46"/>
                                    <a:gd name="f62" fmla="?: f42 f52 f51"/>
                                    <a:gd name="f63" fmla="?: f42 f51 f52"/>
                                    <a:gd name="f64" fmla="?: f43 f50 f49"/>
                                    <a:gd name="f65" fmla="abs f53"/>
                                    <a:gd name="f66" fmla="?: f53 0 f1"/>
                                    <a:gd name="f67" fmla="?: f53 f1 0"/>
                                    <a:gd name="f68" fmla="?: f53 f54 f55"/>
                                    <a:gd name="f69" fmla="abs f56"/>
                                    <a:gd name="f70" fmla="abs f57"/>
                                    <a:gd name="f71" fmla="?: f56 f18 f2"/>
                                    <a:gd name="f72" fmla="?: f56 f2 f18"/>
                                    <a:gd name="f73" fmla="?: f56 f3 f2"/>
                                    <a:gd name="f74" fmla="?: f56 f2 f3"/>
                                    <a:gd name="f75" fmla="abs f58"/>
                                    <a:gd name="f76" fmla="?: f58 f18 f2"/>
                                    <a:gd name="f77" fmla="?: f58 f2 f18"/>
                                    <a:gd name="f78" fmla="?: f58 f60 f59"/>
                                    <a:gd name="f79" fmla="?: f58 f59 f60"/>
                                    <a:gd name="f80" fmla="*/ f17 f61 1"/>
                                    <a:gd name="f81" fmla="?: f43 f63 f62"/>
                                    <a:gd name="f82" fmla="?: f43 f67 f66"/>
                                    <a:gd name="f83" fmla="?: f43 f66 f67"/>
                                    <a:gd name="f84" fmla="?: f56 f74 f73"/>
                                    <a:gd name="f85" fmla="?: f56 f73 f74"/>
                                    <a:gd name="f86" fmla="?: f57 f72 f71"/>
                                    <a:gd name="f87" fmla="?: f42 f78 f79"/>
                                    <a:gd name="f88" fmla="?: f42 f76 f77"/>
                                    <a:gd name="f89" fmla="*/ f80 3163 1"/>
                                    <a:gd name="f90" fmla="?: f53 f82 f83"/>
                                    <a:gd name="f91" fmla="?: f57 f85 f84"/>
                                    <a:gd name="f92" fmla="*/ f89 1 7636"/>
                                    <a:gd name="f93" fmla="+- f7 f92 0"/>
                                    <a:gd name="f94" fmla="+- f30 0 f92"/>
                                    <a:gd name="f95" fmla="+- f31 0 f92"/>
                                    <a:gd name="f96" fmla="*/ f93 f29 1"/>
                                    <a:gd name="f97" fmla="*/ f94 f29 1"/>
                                    <a:gd name="f98" fmla="*/ f95 f29 1"/>
                                  </a:gdLst>
                                  <a:ahLst>
                                    <a:ahXY gdRefX="f0" minX="f7" maxX="f10">
                                      <a:pos x="f36" y="f37"/>
                                    </a:ahXY>
                                  </a:ahLst>
                                  <a:cxnLst>
                                    <a:cxn ang="3cd4">
                                      <a:pos x="hc" y="t"/>
                                    </a:cxn>
                                    <a:cxn ang="0">
                                      <a:pos x="r" y="vc"/>
                                    </a:cxn>
                                    <a:cxn ang="cd4">
                                      <a:pos x="hc" y="b"/>
                                    </a:cxn>
                                    <a:cxn ang="cd2">
                                      <a:pos x="l" y="vc"/>
                                    </a:cxn>
                                  </a:cxnLst>
                                  <a:rect l="f96" t="f96" r="f97" b="f98"/>
                                  <a:pathLst>
                                    <a:path>
                                      <a:moveTo>
                                        <a:pt x="f38" y="f37"/>
                                      </a:moveTo>
                                      <a:arcTo wR="f47" hR="f48" stAng="f81" swAng="f64"/>
                                      <a:lnTo>
                                        <a:pt x="f37" y="f44"/>
                                      </a:lnTo>
                                      <a:arcTo wR="f48" hR="f65" stAng="f90" swAng="f68"/>
                                      <a:lnTo>
                                        <a:pt x="f45" y="f39"/>
                                      </a:lnTo>
                                      <a:arcTo wR="f69" hR="f70" stAng="f91" swAng="f86"/>
                                      <a:lnTo>
                                        <a:pt x="f40" y="f38"/>
                                      </a:lnTo>
                                      <a:arcTo wR="f75" hR="f47" stAng="f87" swAng="f88"/>
                                      <a:close/>
                                    </a:path>
                                  </a:pathLst>
                                </a:custGeom>
                                <a:noFill/>
                                <a:ln>
                                  <a:noFill/>
                                  <a:prstDash val="solid"/>
                                </a:ln>
                              </p:spPr>
                              <p:txBody>
                                <a:bodyPr vert="horz" wrap="square" lIns="90000" tIns="46800" rIns="90000" bIns="46800" anchor="t" anchorCtr="0" compatLnSpc="0">
                                  <a:spAutoFit/>
                                </a:bodyPr>
                                <a:lstStyle/>
                                <a:p>
                                  <a:pPr marL="0" marR="0" lvl="0" indent="0" algn="l" rtl="0" hangingPunct="1">
                                    <a:lnSpc>
                                      <a:spcPct val="90000"/>
                                    </a:lnSpc>
                                    <a:spcBef>
                                      <a:spcPts val="0"/>
                                    </a:spcBef>
                                    <a:spcAft>
                                      <a:spcPts val="0"/>
                                    </a:spcAft>
                                    <a:buNone/>
                                    <a:tabLst>
                                      <a:tab pos="0" algn="l"/>
                                      <a:tab pos="448919" algn="l"/>
                                      <a:tab pos="898199" algn="l"/>
                                      <a:tab pos="1347480" algn="l"/>
                                      <a:tab pos="1796760" algn="l"/>
                                      <a:tab pos="2246040" algn="l"/>
                                      <a:tab pos="2695320" algn="l"/>
                                      <a:tab pos="3144600" algn="l"/>
                                      <a:tab pos="3593880" algn="l"/>
                                      <a:tab pos="4043159" algn="l"/>
                                      <a:tab pos="4492440" algn="l"/>
                                      <a:tab pos="4941719" algn="l"/>
                                      <a:tab pos="5391000" algn="l"/>
                                      <a:tab pos="5840280" algn="l"/>
                                      <a:tab pos="6289560" algn="l"/>
                                      <a:tab pos="6738840" algn="l"/>
                                      <a:tab pos="7188120" algn="l"/>
                                      <a:tab pos="7637400" algn="l"/>
                                      <a:tab pos="8086679" algn="l"/>
                                      <a:tab pos="8535960" algn="l"/>
                                      <a:tab pos="8985240" algn="l"/>
                                    </a:tabLst>
                                  </a:pPr>
                                  <a:r>
                                    <a:rPr lang="en-GB" sz="1600" b="0" i="0" u="none" strike="noStrike" baseline="0">
                                      <a:ln>
                                        <a:noFill/>
                                      </a:ln>
                                      <a:solidFill>
                                        <a:srgbClr val="000099"/>
                                      </a:solidFill>
                                      <a:latin typeface="Comic Sans MS" pitchFamily="66"/>
                                      <a:ea typeface="Lucida Sans" pitchFamily="2"/>
                                      <a:cs typeface="Lucida Sans" pitchFamily="2"/>
                                    </a:rPr>
                                    <a:t>30 vert. levels</a:t>
                                  </a:r>
                                </a:p>
                              </p:txBody>
                            </p:sp>
                          </p:grpSp>
                        </p:grpSp>
                      </p:grpSp>
                    </p:grpSp>
                  </p:grpSp>
                </p:grpSp>
              </p:grpSp>
            </p:grpSp>
          </p:grpSp>
        </p:grpSp>
      </p:grpSp>
      <p:sp>
        <p:nvSpPr>
          <p:cNvPr id="92" name="Titre 91"/>
          <p:cNvSpPr txBox="1">
            <a:spLocks noGrp="1"/>
          </p:cNvSpPr>
          <p:nvPr>
            <p:ph type="title" idx="4294967295"/>
          </p:nvPr>
        </p:nvSpPr>
        <p:spPr>
          <a:xfrm>
            <a:off x="790559" y="0"/>
            <a:ext cx="9088560" cy="1260720"/>
          </a:xfrm>
        </p:spPr>
        <p:txBody>
          <a:bodyPr wrap="none" lIns="90000" tIns="46800" rIns="90000" bIns="46800" anchorCtr="0">
            <a:spAutoFit/>
          </a:bodyPr>
          <a:lstStyle/>
          <a:p>
            <a:pPr lvl="0"/>
            <a:r>
              <a:rPr lang="en-GB">
                <a:solidFill>
                  <a:srgbClr val="0000FF"/>
                </a:solidFill>
              </a:rPr>
              <a:t>Modèle climatique de l'IPSL</a:t>
            </a:r>
          </a:p>
        </p:txBody>
      </p:sp>
      <p:sp>
        <p:nvSpPr>
          <p:cNvPr id="93" name="Forme libre 92"/>
          <p:cNvSpPr/>
          <p:nvPr/>
        </p:nvSpPr>
        <p:spPr>
          <a:xfrm rot="600000">
            <a:off x="1777985" y="1754327"/>
            <a:ext cx="3027240" cy="1609920"/>
          </a:xfrm>
          <a:custGeom>
            <a:avLst>
              <a:gd name="f0" fmla="val 2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94" name="Forme libre 93"/>
          <p:cNvSpPr/>
          <p:nvPr/>
        </p:nvSpPr>
        <p:spPr>
          <a:xfrm>
            <a:off x="3827520" y="1365120"/>
            <a:ext cx="5108400" cy="704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" pitchFamily="18"/>
                <a:ea typeface="Lucida Sans" pitchFamily="2"/>
                <a:cs typeface="Lucida Sans" pitchFamily="2"/>
              </a:rPr>
              <a:t>Atmosphère et surf. continentale</a:t>
            </a:r>
          </a:p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" pitchFamily="18"/>
                <a:ea typeface="Lucida Sans" pitchFamily="2"/>
                <a:cs typeface="Lucida Sans" pitchFamily="2"/>
              </a:rPr>
              <a:t>(LMDZ - ORCHIDEE)</a:t>
            </a:r>
          </a:p>
        </p:txBody>
      </p:sp>
      <p:sp>
        <p:nvSpPr>
          <p:cNvPr id="95" name="Forme libre 94"/>
          <p:cNvSpPr/>
          <p:nvPr/>
        </p:nvSpPr>
        <p:spPr>
          <a:xfrm rot="720000">
            <a:off x="8784151" y="5685286"/>
            <a:ext cx="1658879" cy="776520"/>
          </a:xfrm>
          <a:custGeom>
            <a:avLst>
              <a:gd name="f0" fmla="val 44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96" name="Forme libre 95"/>
          <p:cNvSpPr/>
          <p:nvPr/>
        </p:nvSpPr>
        <p:spPr>
          <a:xfrm>
            <a:off x="4095720" y="6541920"/>
            <a:ext cx="4068720" cy="711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" pitchFamily="18"/>
                <a:ea typeface="Lucida Sans" pitchFamily="2"/>
                <a:cs typeface="Lucida Sans" pitchFamily="2"/>
              </a:rPr>
              <a:t>Océan et glace de mer</a:t>
            </a:r>
          </a:p>
          <a:p>
            <a:pPr marL="0" marR="0" lvl="0" indent="0" algn="ctr" rtl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" pitchFamily="18"/>
                <a:ea typeface="Lucida Sans" pitchFamily="2"/>
                <a:cs typeface="Lucida Sans" pitchFamily="2"/>
              </a:rPr>
              <a:t>(ORCA-LIM)</a:t>
            </a:r>
          </a:p>
        </p:txBody>
      </p:sp>
      <p:sp>
        <p:nvSpPr>
          <p:cNvPr id="97" name="Forme libre 96"/>
          <p:cNvSpPr/>
          <p:nvPr/>
        </p:nvSpPr>
        <p:spPr>
          <a:xfrm>
            <a:off x="1744560" y="4154399"/>
            <a:ext cx="2536920" cy="704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coupleur</a:t>
            </a:r>
          </a:p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(OASIS)</a:t>
            </a:r>
          </a:p>
        </p:txBody>
      </p:sp>
      <p:pic>
        <p:nvPicPr>
          <p:cNvPr id="98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1939"/>
          <a:stretch>
            <a:fillRect/>
          </a:stretch>
        </p:blipFill>
        <p:spPr>
          <a:xfrm>
            <a:off x="244440" y="1128600"/>
            <a:ext cx="2840040" cy="281303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Forme libre 98"/>
          <p:cNvSpPr/>
          <p:nvPr/>
        </p:nvSpPr>
        <p:spPr>
          <a:xfrm>
            <a:off x="246240" y="5986440"/>
            <a:ext cx="3781080" cy="1057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Résolution:</a:t>
            </a:r>
          </a:p>
          <a:p>
            <a:pPr marL="0" marR="0" lvl="0" indent="0" algn="l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9144000" algn="l"/>
                <a:tab pos="1005840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	Atm: 3.75°x2.5° (~350 km)</a:t>
            </a:r>
          </a:p>
          <a:p>
            <a:pPr marL="0" marR="0" lvl="0" indent="0" algn="l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9144000" algn="l"/>
                <a:tab pos="1005840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	Oce: 2°x2°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1246320" y="139680"/>
            <a:ext cx="8481960" cy="866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4400" b="0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Lucida Sans" pitchFamily="2"/>
                <a:cs typeface="Lucida Sans" pitchFamily="2"/>
              </a:rPr>
              <a:t>Comment « tourne » un modèle?</a:t>
            </a:r>
          </a:p>
        </p:txBody>
      </p:sp>
      <p:sp>
        <p:nvSpPr>
          <p:cNvPr id="3" name="Forme libre 2"/>
          <p:cNvSpPr/>
          <p:nvPr/>
        </p:nvSpPr>
        <p:spPr>
          <a:xfrm>
            <a:off x="623880" y="1211400"/>
            <a:ext cx="9431280" cy="39974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 pitchFamily="2"/>
              <a:buChar char="●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On part d'un</a:t>
            </a:r>
            <a:r>
              <a:rPr lang="en-GB" sz="2400" b="1" i="1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état initial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, et on effectue une simulation avec des conditions aux limites (des forçages) fixes ou variables avec le temps</a:t>
            </a:r>
          </a:p>
          <a:p>
            <a:pPr marL="0" marR="0" lvl="0" indent="0" algn="l" rtl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Méthode:</a:t>
            </a:r>
          </a:p>
          <a:p>
            <a:pPr marL="415800" marR="0" lvl="1" indent="-206280" algn="l" rtl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 pitchFamily="2"/>
              <a:buChar char="●"/>
              <a:tabLst>
                <a:tab pos="415800" algn="l"/>
                <a:tab pos="864719" algn="l"/>
                <a:tab pos="1313999" algn="l"/>
                <a:tab pos="1763280" algn="l"/>
                <a:tab pos="2212560" algn="l"/>
                <a:tab pos="2661840" algn="l"/>
                <a:tab pos="3111120" algn="l"/>
                <a:tab pos="3560400" algn="l"/>
                <a:tab pos="4009680" algn="l"/>
                <a:tab pos="4458959" algn="l"/>
                <a:tab pos="4908240" algn="l"/>
                <a:tab pos="5357519" algn="l"/>
                <a:tab pos="5806800" algn="l"/>
                <a:tab pos="6256080" algn="l"/>
                <a:tab pos="6705360" algn="l"/>
                <a:tab pos="7154640" algn="l"/>
                <a:tab pos="7603920" algn="l"/>
                <a:tab pos="8053200" algn="l"/>
                <a:tab pos="8502479" algn="l"/>
                <a:tab pos="8951760" algn="l"/>
                <a:tab pos="9401040" algn="l"/>
              </a:tabLst>
            </a:pPr>
            <a:r>
              <a:rPr lang="en-GB" sz="24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HG Mincho Light J" pitchFamily="2"/>
                <a:cs typeface="HG Mincho Light J" pitchFamily="2"/>
              </a:rPr>
              <a:t>Réalisation de simulations numériques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HG Mincho Light J" pitchFamily="2"/>
                <a:cs typeface="HG Mincho Light J" pitchFamily="2"/>
              </a:rPr>
              <a:t> avec différentes conditions aux limites (différents forçages) ou différentes conditions initiales</a:t>
            </a:r>
          </a:p>
          <a:p>
            <a:pPr marL="415800" marR="0" lvl="1" indent="-206280" algn="l" rtl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 pitchFamily="2"/>
              <a:buChar char="●"/>
              <a:tabLst>
                <a:tab pos="415800" algn="l"/>
                <a:tab pos="864719" algn="l"/>
                <a:tab pos="1313999" algn="l"/>
                <a:tab pos="1763280" algn="l"/>
                <a:tab pos="2212560" algn="l"/>
                <a:tab pos="2661840" algn="l"/>
                <a:tab pos="3111120" algn="l"/>
                <a:tab pos="3560400" algn="l"/>
                <a:tab pos="4009680" algn="l"/>
                <a:tab pos="4458959" algn="l"/>
                <a:tab pos="4908240" algn="l"/>
                <a:tab pos="5357519" algn="l"/>
                <a:tab pos="5806800" algn="l"/>
                <a:tab pos="6256080" algn="l"/>
                <a:tab pos="6705360" algn="l"/>
                <a:tab pos="7154640" algn="l"/>
                <a:tab pos="7603920" algn="l"/>
                <a:tab pos="8053200" algn="l"/>
                <a:tab pos="8502479" algn="l"/>
                <a:tab pos="8951760" algn="l"/>
                <a:tab pos="9401040" algn="l"/>
              </a:tabLst>
            </a:pPr>
            <a:r>
              <a:rPr lang="en-GB" sz="24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HG Mincho Light J" pitchFamily="2"/>
                <a:cs typeface="HG Mincho Light J" pitchFamily="2"/>
              </a:rPr>
              <a:t>Analyses statistiques des résultats 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HG Mincho Light J" pitchFamily="2"/>
                <a:cs typeface="HG Mincho Light J" pitchFamily="2"/>
              </a:rPr>
              <a:t>de simulations</a:t>
            </a:r>
          </a:p>
          <a:p>
            <a:pPr marL="415800" marR="0" lvl="1" indent="-206280" algn="l" rtl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StarSymbol" pitchFamily="2"/>
              <a:buChar char="●"/>
              <a:tabLst>
                <a:tab pos="415800" algn="l"/>
                <a:tab pos="864719" algn="l"/>
                <a:tab pos="1313999" algn="l"/>
                <a:tab pos="1763280" algn="l"/>
                <a:tab pos="2212560" algn="l"/>
                <a:tab pos="2661840" algn="l"/>
                <a:tab pos="3111120" algn="l"/>
                <a:tab pos="3560400" algn="l"/>
                <a:tab pos="4009680" algn="l"/>
                <a:tab pos="4458959" algn="l"/>
                <a:tab pos="4908240" algn="l"/>
                <a:tab pos="5357519" algn="l"/>
                <a:tab pos="5806800" algn="l"/>
                <a:tab pos="6256080" algn="l"/>
                <a:tab pos="6705360" algn="l"/>
                <a:tab pos="7154640" algn="l"/>
                <a:tab pos="7603920" algn="l"/>
                <a:tab pos="8053200" algn="l"/>
                <a:tab pos="8502479" algn="l"/>
                <a:tab pos="8951760" algn="l"/>
                <a:tab pos="9401040" algn="l"/>
              </a:tabLst>
            </a:pPr>
            <a:r>
              <a:rPr lang="en-GB" sz="24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HG Mincho Light J" pitchFamily="2"/>
                <a:cs typeface="HG Mincho Light J" pitchFamily="2"/>
              </a:rPr>
              <a:t>Exemple: 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HG Mincho Light J" pitchFamily="2"/>
                <a:cs typeface="HG Mincho Light J" pitchFamily="2"/>
              </a:rPr>
              <a:t>simulation de l'évolution  du climat de 1850 à 2100 sous l'effet d'un accroissement des gaz à effet de serre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1244520" y="139680"/>
            <a:ext cx="8483760" cy="867239"/>
          </a:xfrm>
        </p:spPr>
        <p:txBody>
          <a:bodyPr wrap="none" lIns="90000" tIns="46800" rIns="90000" bIns="46800" anchorCtr="0">
            <a:spAutoFit/>
          </a:bodyPr>
          <a:lstStyle/>
          <a:p>
            <a:pPr lvl="0">
              <a:lnSpc>
                <a:spcPct val="116000"/>
              </a:lnSpc>
            </a:pPr>
            <a:r>
              <a:rPr lang="en-GB">
                <a:solidFill>
                  <a:srgbClr val="3333CC"/>
                </a:solidFill>
              </a:rPr>
              <a:t>Les perturbations du climat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76400" y="2204999"/>
            <a:ext cx="8521560" cy="49593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 3"/>
          <p:cNvSpPr/>
          <p:nvPr/>
        </p:nvSpPr>
        <p:spPr>
          <a:xfrm>
            <a:off x="7080120" y="7216920"/>
            <a:ext cx="3427559" cy="34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r" rtl="0" hangingPunct="1">
              <a:lnSpc>
                <a:spcPct val="180000"/>
              </a:lnSpc>
              <a:spcBef>
                <a:spcPts val="862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Source: GIEC, 2001</a:t>
            </a:r>
          </a:p>
        </p:txBody>
      </p:sp>
      <p:sp>
        <p:nvSpPr>
          <p:cNvPr id="5" name="Forme libre 4"/>
          <p:cNvSpPr/>
          <p:nvPr/>
        </p:nvSpPr>
        <p:spPr>
          <a:xfrm>
            <a:off x="1155600" y="2295360"/>
            <a:ext cx="1790640" cy="1222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200 f10 1"/>
              <a:gd name="f16" fmla="*/ 18400 f10 1"/>
              <a:gd name="f17" fmla="*/ 18400 f11 1"/>
              <a:gd name="f18" fmla="*/ 3200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3160 f10 1"/>
              <a:gd name="f25" fmla="*/ 3160 f11 1"/>
              <a:gd name="f26" fmla="*/ 0 f10 1"/>
              <a:gd name="f27" fmla="*/ 10800 f11 1"/>
              <a:gd name="f28" fmla="*/ 18440 f11 1"/>
              <a:gd name="f29" fmla="*/ 21600 f11 1"/>
              <a:gd name="f30" fmla="*/ 18440 f10 1"/>
              <a:gd name="f31" fmla="*/ 21600 f10 1"/>
              <a:gd name="f32" fmla="+- 0 0 f19"/>
              <a:gd name="f33" fmla="+- f20 0 f1"/>
              <a:gd name="f34" fmla="+- f21 0 f1"/>
              <a:gd name="f35" fmla="*/ f32 f0 1"/>
              <a:gd name="f36" fmla="+- f34 0 f33"/>
              <a:gd name="f37" fmla="*/ f35 1 f5"/>
              <a:gd name="f38" fmla="+- f37 0 f1"/>
              <a:gd name="f39" fmla="cos 1 f38"/>
              <a:gd name="f40" fmla="sin 1 f38"/>
              <a:gd name="f41" fmla="+- 0 0 f39"/>
              <a:gd name="f42" fmla="+- 0 0 f40"/>
              <a:gd name="f43" fmla="*/ 10800 f41 1"/>
              <a:gd name="f44" fmla="*/ 10800 f42 1"/>
              <a:gd name="f45" fmla="*/ f43 f43 1"/>
              <a:gd name="f46" fmla="*/ f44 f44 1"/>
              <a:gd name="f47" fmla="+- f45 f46 0"/>
              <a:gd name="f48" fmla="sqrt f47"/>
              <a:gd name="f49" fmla="*/ f6 1 f48"/>
              <a:gd name="f50" fmla="*/ f41 f49 1"/>
              <a:gd name="f51" fmla="*/ f42 f49 1"/>
              <a:gd name="f52" fmla="+- 10800 0 f50"/>
              <a:gd name="f53" fmla="+- 10800 0 f5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22" y="f23"/>
              </a:cxn>
              <a:cxn ang="f33">
                <a:pos x="f24" y="f25"/>
              </a:cxn>
              <a:cxn ang="f33">
                <a:pos x="f26" y="f27"/>
              </a:cxn>
              <a:cxn ang="f33">
                <a:pos x="f24" y="f28"/>
              </a:cxn>
              <a:cxn ang="f33">
                <a:pos x="f22" y="f29"/>
              </a:cxn>
              <a:cxn ang="f33">
                <a:pos x="f30" y="f28"/>
              </a:cxn>
              <a:cxn ang="f33">
                <a:pos x="f31" y="f27"/>
              </a:cxn>
              <a:cxn ang="f33">
                <a:pos x="f30" y="f25"/>
              </a:cxn>
            </a:cxnLst>
            <a:rect l="f15" t="f18" r="f16" b="f17"/>
            <a:pathLst>
              <a:path w="21600" h="21600">
                <a:moveTo>
                  <a:pt x="f52" y="f53"/>
                </a:moveTo>
                <a:arcTo wR="f9" hR="f9" stAng="f33" swAng="f36"/>
                <a:close/>
              </a:path>
            </a:pathLst>
          </a:custGeom>
          <a:noFill/>
          <a:ln w="46800">
            <a:solidFill>
              <a:srgbClr val="0000FF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5315040" y="3591000"/>
            <a:ext cx="1449360" cy="7808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200 f10 1"/>
              <a:gd name="f16" fmla="*/ 18400 f10 1"/>
              <a:gd name="f17" fmla="*/ 18400 f11 1"/>
              <a:gd name="f18" fmla="*/ 3200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3160 f10 1"/>
              <a:gd name="f25" fmla="*/ 3160 f11 1"/>
              <a:gd name="f26" fmla="*/ 0 f10 1"/>
              <a:gd name="f27" fmla="*/ 10800 f11 1"/>
              <a:gd name="f28" fmla="*/ 18440 f11 1"/>
              <a:gd name="f29" fmla="*/ 21600 f11 1"/>
              <a:gd name="f30" fmla="*/ 18440 f10 1"/>
              <a:gd name="f31" fmla="*/ 21600 f10 1"/>
              <a:gd name="f32" fmla="+- 0 0 f19"/>
              <a:gd name="f33" fmla="+- f20 0 f1"/>
              <a:gd name="f34" fmla="+- f21 0 f1"/>
              <a:gd name="f35" fmla="*/ f32 f0 1"/>
              <a:gd name="f36" fmla="+- f34 0 f33"/>
              <a:gd name="f37" fmla="*/ f35 1 f5"/>
              <a:gd name="f38" fmla="+- f37 0 f1"/>
              <a:gd name="f39" fmla="cos 1 f38"/>
              <a:gd name="f40" fmla="sin 1 f38"/>
              <a:gd name="f41" fmla="+- 0 0 f39"/>
              <a:gd name="f42" fmla="+- 0 0 f40"/>
              <a:gd name="f43" fmla="*/ 10800 f41 1"/>
              <a:gd name="f44" fmla="*/ 10800 f42 1"/>
              <a:gd name="f45" fmla="*/ f43 f43 1"/>
              <a:gd name="f46" fmla="*/ f44 f44 1"/>
              <a:gd name="f47" fmla="+- f45 f46 0"/>
              <a:gd name="f48" fmla="sqrt f47"/>
              <a:gd name="f49" fmla="*/ f6 1 f48"/>
              <a:gd name="f50" fmla="*/ f41 f49 1"/>
              <a:gd name="f51" fmla="*/ f42 f49 1"/>
              <a:gd name="f52" fmla="+- 10800 0 f50"/>
              <a:gd name="f53" fmla="+- 10800 0 f5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22" y="f23"/>
              </a:cxn>
              <a:cxn ang="f33">
                <a:pos x="f24" y="f25"/>
              </a:cxn>
              <a:cxn ang="f33">
                <a:pos x="f26" y="f27"/>
              </a:cxn>
              <a:cxn ang="f33">
                <a:pos x="f24" y="f28"/>
              </a:cxn>
              <a:cxn ang="f33">
                <a:pos x="f22" y="f29"/>
              </a:cxn>
              <a:cxn ang="f33">
                <a:pos x="f30" y="f28"/>
              </a:cxn>
              <a:cxn ang="f33">
                <a:pos x="f31" y="f27"/>
              </a:cxn>
              <a:cxn ang="f33">
                <a:pos x="f30" y="f25"/>
              </a:cxn>
            </a:cxnLst>
            <a:rect l="f15" t="f18" r="f16" b="f17"/>
            <a:pathLst>
              <a:path w="21600" h="21600">
                <a:moveTo>
                  <a:pt x="f52" y="f53"/>
                </a:moveTo>
                <a:arcTo wR="f9" hR="f9" stAng="f33" swAng="f36"/>
                <a:close/>
              </a:path>
            </a:pathLst>
          </a:custGeom>
          <a:noFill/>
          <a:ln w="46800">
            <a:solidFill>
              <a:srgbClr val="0000FF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178920" y="1222559"/>
            <a:ext cx="2185920" cy="7142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200 f10 1"/>
              <a:gd name="f16" fmla="*/ 18400 f10 1"/>
              <a:gd name="f17" fmla="*/ 18400 f11 1"/>
              <a:gd name="f18" fmla="*/ 3200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3160 f10 1"/>
              <a:gd name="f25" fmla="*/ 3160 f11 1"/>
              <a:gd name="f26" fmla="*/ 0 f10 1"/>
              <a:gd name="f27" fmla="*/ 10800 f11 1"/>
              <a:gd name="f28" fmla="*/ 18440 f11 1"/>
              <a:gd name="f29" fmla="*/ 21600 f11 1"/>
              <a:gd name="f30" fmla="*/ 18440 f10 1"/>
              <a:gd name="f31" fmla="*/ 21600 f10 1"/>
              <a:gd name="f32" fmla="+- 0 0 f19"/>
              <a:gd name="f33" fmla="+- f20 0 f1"/>
              <a:gd name="f34" fmla="+- f21 0 f1"/>
              <a:gd name="f35" fmla="*/ f32 f0 1"/>
              <a:gd name="f36" fmla="+- f34 0 f33"/>
              <a:gd name="f37" fmla="*/ f35 1 f5"/>
              <a:gd name="f38" fmla="+- f37 0 f1"/>
              <a:gd name="f39" fmla="cos 1 f38"/>
              <a:gd name="f40" fmla="sin 1 f38"/>
              <a:gd name="f41" fmla="+- 0 0 f39"/>
              <a:gd name="f42" fmla="+- 0 0 f40"/>
              <a:gd name="f43" fmla="*/ 10800 f41 1"/>
              <a:gd name="f44" fmla="*/ 10800 f42 1"/>
              <a:gd name="f45" fmla="*/ f43 f43 1"/>
              <a:gd name="f46" fmla="*/ f44 f44 1"/>
              <a:gd name="f47" fmla="+- f45 f46 0"/>
              <a:gd name="f48" fmla="sqrt f47"/>
              <a:gd name="f49" fmla="*/ f6 1 f48"/>
              <a:gd name="f50" fmla="*/ f41 f49 1"/>
              <a:gd name="f51" fmla="*/ f42 f49 1"/>
              <a:gd name="f52" fmla="+- 10800 0 f50"/>
              <a:gd name="f53" fmla="+- 10800 0 f5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22" y="f23"/>
              </a:cxn>
              <a:cxn ang="f33">
                <a:pos x="f24" y="f25"/>
              </a:cxn>
              <a:cxn ang="f33">
                <a:pos x="f26" y="f27"/>
              </a:cxn>
              <a:cxn ang="f33">
                <a:pos x="f24" y="f28"/>
              </a:cxn>
              <a:cxn ang="f33">
                <a:pos x="f22" y="f29"/>
              </a:cxn>
              <a:cxn ang="f33">
                <a:pos x="f30" y="f28"/>
              </a:cxn>
              <a:cxn ang="f33">
                <a:pos x="f31" y="f27"/>
              </a:cxn>
              <a:cxn ang="f33">
                <a:pos x="f30" y="f25"/>
              </a:cxn>
            </a:cxnLst>
            <a:rect l="f15" t="f18" r="f16" b="f17"/>
            <a:pathLst>
              <a:path w="21600" h="21600">
                <a:moveTo>
                  <a:pt x="f52" y="f53"/>
                </a:moveTo>
                <a:arcTo wR="f9" hR="f9" stAng="f33" swAng="f36"/>
                <a:close/>
              </a:path>
            </a:pathLst>
          </a:custGeom>
          <a:noFill/>
          <a:ln w="46800">
            <a:solidFill>
              <a:srgbClr val="0000FF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8" name="Forme libre 7"/>
          <p:cNvSpPr/>
          <p:nvPr/>
        </p:nvSpPr>
        <p:spPr>
          <a:xfrm>
            <a:off x="8379360" y="1177200"/>
            <a:ext cx="2018879" cy="8729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200 f10 1"/>
              <a:gd name="f16" fmla="*/ 18400 f10 1"/>
              <a:gd name="f17" fmla="*/ 18400 f11 1"/>
              <a:gd name="f18" fmla="*/ 3200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3160 f10 1"/>
              <a:gd name="f25" fmla="*/ 3160 f11 1"/>
              <a:gd name="f26" fmla="*/ 0 f10 1"/>
              <a:gd name="f27" fmla="*/ 10800 f11 1"/>
              <a:gd name="f28" fmla="*/ 18440 f11 1"/>
              <a:gd name="f29" fmla="*/ 21600 f11 1"/>
              <a:gd name="f30" fmla="*/ 18440 f10 1"/>
              <a:gd name="f31" fmla="*/ 21600 f10 1"/>
              <a:gd name="f32" fmla="+- 0 0 f19"/>
              <a:gd name="f33" fmla="+- f20 0 f1"/>
              <a:gd name="f34" fmla="+- f21 0 f1"/>
              <a:gd name="f35" fmla="*/ f32 f0 1"/>
              <a:gd name="f36" fmla="+- f34 0 f33"/>
              <a:gd name="f37" fmla="*/ f35 1 f5"/>
              <a:gd name="f38" fmla="+- f37 0 f1"/>
              <a:gd name="f39" fmla="cos 1 f38"/>
              <a:gd name="f40" fmla="sin 1 f38"/>
              <a:gd name="f41" fmla="+- 0 0 f39"/>
              <a:gd name="f42" fmla="+- 0 0 f40"/>
              <a:gd name="f43" fmla="*/ 10800 f41 1"/>
              <a:gd name="f44" fmla="*/ 10800 f42 1"/>
              <a:gd name="f45" fmla="*/ f43 f43 1"/>
              <a:gd name="f46" fmla="*/ f44 f44 1"/>
              <a:gd name="f47" fmla="+- f45 f46 0"/>
              <a:gd name="f48" fmla="sqrt f47"/>
              <a:gd name="f49" fmla="*/ f6 1 f48"/>
              <a:gd name="f50" fmla="*/ f41 f49 1"/>
              <a:gd name="f51" fmla="*/ f42 f49 1"/>
              <a:gd name="f52" fmla="+- 10800 0 f50"/>
              <a:gd name="f53" fmla="+- 10800 0 f5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22" y="f23"/>
              </a:cxn>
              <a:cxn ang="f33">
                <a:pos x="f24" y="f25"/>
              </a:cxn>
              <a:cxn ang="f33">
                <a:pos x="f26" y="f27"/>
              </a:cxn>
              <a:cxn ang="f33">
                <a:pos x="f24" y="f28"/>
              </a:cxn>
              <a:cxn ang="f33">
                <a:pos x="f22" y="f29"/>
              </a:cxn>
              <a:cxn ang="f33">
                <a:pos x="f30" y="f28"/>
              </a:cxn>
              <a:cxn ang="f33">
                <a:pos x="f31" y="f27"/>
              </a:cxn>
              <a:cxn ang="f33">
                <a:pos x="f30" y="f25"/>
              </a:cxn>
            </a:cxnLst>
            <a:rect l="f15" t="f18" r="f16" b="f17"/>
            <a:pathLst>
              <a:path w="21600" h="21600">
                <a:moveTo>
                  <a:pt x="f52" y="f53"/>
                </a:moveTo>
                <a:arcTo wR="f9" hR="f9" stAng="f33" swAng="f36"/>
                <a:close/>
              </a:path>
            </a:pathLst>
          </a:custGeom>
          <a:noFill/>
          <a:ln w="46800">
            <a:solidFill>
              <a:srgbClr val="FF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9" name="Forme libre 8"/>
          <p:cNvSpPr/>
          <p:nvPr/>
        </p:nvSpPr>
        <p:spPr>
          <a:xfrm>
            <a:off x="4946759" y="2516040"/>
            <a:ext cx="717480" cy="135000"/>
          </a:xfrm>
          <a:custGeom>
            <a:avLst>
              <a:gd name="f0" fmla="val 257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0" name="Forme libre 9"/>
          <p:cNvSpPr/>
          <p:nvPr/>
        </p:nvSpPr>
        <p:spPr>
          <a:xfrm>
            <a:off x="4602240" y="6730920"/>
            <a:ext cx="717480" cy="135000"/>
          </a:xfrm>
          <a:custGeom>
            <a:avLst>
              <a:gd name="f0" fmla="val 257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1" name="Forme libre 10"/>
          <p:cNvSpPr/>
          <p:nvPr/>
        </p:nvSpPr>
        <p:spPr>
          <a:xfrm>
            <a:off x="4202280" y="6338880"/>
            <a:ext cx="3562200" cy="7653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200 f10 1"/>
              <a:gd name="f16" fmla="*/ 18400 f10 1"/>
              <a:gd name="f17" fmla="*/ 18400 f11 1"/>
              <a:gd name="f18" fmla="*/ 3200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3160 f10 1"/>
              <a:gd name="f25" fmla="*/ 3160 f11 1"/>
              <a:gd name="f26" fmla="*/ 0 f10 1"/>
              <a:gd name="f27" fmla="*/ 10800 f11 1"/>
              <a:gd name="f28" fmla="*/ 18440 f11 1"/>
              <a:gd name="f29" fmla="*/ 21600 f11 1"/>
              <a:gd name="f30" fmla="*/ 18440 f10 1"/>
              <a:gd name="f31" fmla="*/ 21600 f10 1"/>
              <a:gd name="f32" fmla="+- 0 0 f19"/>
              <a:gd name="f33" fmla="+- f20 0 f1"/>
              <a:gd name="f34" fmla="+- f21 0 f1"/>
              <a:gd name="f35" fmla="*/ f32 f0 1"/>
              <a:gd name="f36" fmla="+- f34 0 f33"/>
              <a:gd name="f37" fmla="*/ f35 1 f5"/>
              <a:gd name="f38" fmla="+- f37 0 f1"/>
              <a:gd name="f39" fmla="cos 1 f38"/>
              <a:gd name="f40" fmla="sin 1 f38"/>
              <a:gd name="f41" fmla="+- 0 0 f39"/>
              <a:gd name="f42" fmla="+- 0 0 f40"/>
              <a:gd name="f43" fmla="*/ 10800 f41 1"/>
              <a:gd name="f44" fmla="*/ 10800 f42 1"/>
              <a:gd name="f45" fmla="*/ f43 f43 1"/>
              <a:gd name="f46" fmla="*/ f44 f44 1"/>
              <a:gd name="f47" fmla="+- f45 f46 0"/>
              <a:gd name="f48" fmla="sqrt f47"/>
              <a:gd name="f49" fmla="*/ f6 1 f48"/>
              <a:gd name="f50" fmla="*/ f41 f49 1"/>
              <a:gd name="f51" fmla="*/ f42 f49 1"/>
              <a:gd name="f52" fmla="+- 10800 0 f50"/>
              <a:gd name="f53" fmla="+- 10800 0 f5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22" y="f23"/>
              </a:cxn>
              <a:cxn ang="f33">
                <a:pos x="f24" y="f25"/>
              </a:cxn>
              <a:cxn ang="f33">
                <a:pos x="f26" y="f27"/>
              </a:cxn>
              <a:cxn ang="f33">
                <a:pos x="f24" y="f28"/>
              </a:cxn>
              <a:cxn ang="f33">
                <a:pos x="f22" y="f29"/>
              </a:cxn>
              <a:cxn ang="f33">
                <a:pos x="f30" y="f28"/>
              </a:cxn>
              <a:cxn ang="f33">
                <a:pos x="f31" y="f27"/>
              </a:cxn>
              <a:cxn ang="f33">
                <a:pos x="f30" y="f25"/>
              </a:cxn>
            </a:cxnLst>
            <a:rect l="f15" t="f18" r="f16" b="f17"/>
            <a:pathLst>
              <a:path w="21600" h="21600">
                <a:moveTo>
                  <a:pt x="f52" y="f53"/>
                </a:moveTo>
                <a:arcTo wR="f9" hR="f9" stAng="f33" swAng="f36"/>
                <a:close/>
              </a:path>
            </a:pathLst>
          </a:custGeom>
          <a:noFill/>
          <a:ln w="46800">
            <a:solidFill>
              <a:srgbClr val="FF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2" name="Forme libre 11"/>
          <p:cNvSpPr/>
          <p:nvPr/>
        </p:nvSpPr>
        <p:spPr>
          <a:xfrm>
            <a:off x="3649679" y="1928879"/>
            <a:ext cx="2401920" cy="12221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200 f10 1"/>
              <a:gd name="f16" fmla="*/ 18400 f10 1"/>
              <a:gd name="f17" fmla="*/ 18400 f11 1"/>
              <a:gd name="f18" fmla="*/ 3200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3160 f10 1"/>
              <a:gd name="f25" fmla="*/ 3160 f11 1"/>
              <a:gd name="f26" fmla="*/ 0 f10 1"/>
              <a:gd name="f27" fmla="*/ 10800 f11 1"/>
              <a:gd name="f28" fmla="*/ 18440 f11 1"/>
              <a:gd name="f29" fmla="*/ 21600 f11 1"/>
              <a:gd name="f30" fmla="*/ 18440 f10 1"/>
              <a:gd name="f31" fmla="*/ 21600 f10 1"/>
              <a:gd name="f32" fmla="+- 0 0 f19"/>
              <a:gd name="f33" fmla="+- f20 0 f1"/>
              <a:gd name="f34" fmla="+- f21 0 f1"/>
              <a:gd name="f35" fmla="*/ f32 f0 1"/>
              <a:gd name="f36" fmla="+- f34 0 f33"/>
              <a:gd name="f37" fmla="*/ f35 1 f5"/>
              <a:gd name="f38" fmla="+- f37 0 f1"/>
              <a:gd name="f39" fmla="cos 1 f38"/>
              <a:gd name="f40" fmla="sin 1 f38"/>
              <a:gd name="f41" fmla="+- 0 0 f39"/>
              <a:gd name="f42" fmla="+- 0 0 f40"/>
              <a:gd name="f43" fmla="*/ 10800 f41 1"/>
              <a:gd name="f44" fmla="*/ 10800 f42 1"/>
              <a:gd name="f45" fmla="*/ f43 f43 1"/>
              <a:gd name="f46" fmla="*/ f44 f44 1"/>
              <a:gd name="f47" fmla="+- f45 f46 0"/>
              <a:gd name="f48" fmla="sqrt f47"/>
              <a:gd name="f49" fmla="*/ f6 1 f48"/>
              <a:gd name="f50" fmla="*/ f41 f49 1"/>
              <a:gd name="f51" fmla="*/ f42 f49 1"/>
              <a:gd name="f52" fmla="+- 10800 0 f50"/>
              <a:gd name="f53" fmla="+- 10800 0 f5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22" y="f23"/>
              </a:cxn>
              <a:cxn ang="f33">
                <a:pos x="f24" y="f25"/>
              </a:cxn>
              <a:cxn ang="f33">
                <a:pos x="f26" y="f27"/>
              </a:cxn>
              <a:cxn ang="f33">
                <a:pos x="f24" y="f28"/>
              </a:cxn>
              <a:cxn ang="f33">
                <a:pos x="f22" y="f29"/>
              </a:cxn>
              <a:cxn ang="f33">
                <a:pos x="f30" y="f28"/>
              </a:cxn>
              <a:cxn ang="f33">
                <a:pos x="f31" y="f27"/>
              </a:cxn>
              <a:cxn ang="f33">
                <a:pos x="f30" y="f25"/>
              </a:cxn>
            </a:cxnLst>
            <a:rect l="f15" t="f18" r="f16" b="f17"/>
            <a:pathLst>
              <a:path w="21600" h="21600">
                <a:moveTo>
                  <a:pt x="f52" y="f53"/>
                </a:moveTo>
                <a:arcTo wR="f9" hR="f9" stAng="f33" swAng="f36"/>
                <a:close/>
              </a:path>
            </a:pathLst>
          </a:custGeom>
          <a:noFill/>
          <a:ln w="46800">
            <a:solidFill>
              <a:srgbClr val="FF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411760" y="1218960"/>
            <a:ext cx="1962360" cy="119628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/>
          <a:p>
            <a:pPr marL="0" marR="0" lvl="0" indent="0" algn="l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7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anthropiques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66560" y="1230480"/>
            <a:ext cx="1521719" cy="56628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/>
          <a:p>
            <a:pPr marL="0" marR="0" lvl="0" indent="0" algn="l" rtl="0" hangingPunct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7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naturelles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871559" y="93600"/>
            <a:ext cx="8862840" cy="627480"/>
            <a:chOff x="871559" y="93600"/>
            <a:chExt cx="8862840" cy="627480"/>
          </a:xfrm>
        </p:grpSpPr>
        <p:sp>
          <p:nvSpPr>
            <p:cNvPr id="3" name="Forme libre 2"/>
            <p:cNvSpPr/>
            <p:nvPr/>
          </p:nvSpPr>
          <p:spPr>
            <a:xfrm>
              <a:off x="871559" y="276120"/>
              <a:ext cx="8862840" cy="271440"/>
            </a:xfrm>
            <a:custGeom>
              <a:avLst>
                <a:gd name="f0" fmla="val 12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4" name="Forme libre 3"/>
            <p:cNvSpPr/>
            <p:nvPr/>
          </p:nvSpPr>
          <p:spPr>
            <a:xfrm>
              <a:off x="871559" y="93600"/>
              <a:ext cx="8862840" cy="6274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94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800" b="1" i="0" u="none" strike="noStrike" baseline="0">
                  <a:ln>
                    <a:noFill/>
                  </a:ln>
                  <a:solidFill>
                    <a:srgbClr val="3333CC"/>
                  </a:solidFill>
                  <a:latin typeface="Times New Roman" pitchFamily="18"/>
                  <a:ea typeface="HG Mincho Light J" pitchFamily="2"/>
                  <a:cs typeface="HG Mincho Light J" pitchFamily="2"/>
                </a:rPr>
                <a:t>L'homme a-t-il déjà changé le climat ?</a:t>
              </a:r>
            </a:p>
          </p:txBody>
        </p:sp>
      </p:grpSp>
      <p:pic>
        <p:nvPicPr>
          <p:cNvPr id="5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57320" y="3929040"/>
            <a:ext cx="6392880" cy="235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008080" y="826920"/>
            <a:ext cx="6283440" cy="2313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rme libre 6"/>
          <p:cNvSpPr/>
          <p:nvPr/>
        </p:nvSpPr>
        <p:spPr>
          <a:xfrm>
            <a:off x="946080" y="3133800"/>
            <a:ext cx="8972640" cy="676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just" rtl="0" hangingPunc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HG Mincho Light J" pitchFamily="2"/>
                <a:cs typeface="HG Mincho Light J" pitchFamily="2"/>
              </a:rPr>
              <a:t>Anomalie de température de la surface de la Terre observée et calculée en prenant en compte </a:t>
            </a:r>
            <a:r>
              <a:rPr lang="en-GB" sz="1600" b="1" i="1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HG Mincho Light J" pitchFamily="2"/>
                <a:cs typeface="HG Mincho Light J" pitchFamily="2"/>
              </a:rPr>
              <a:t>uniquement les perturbations naturelles</a:t>
            </a: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HG Mincho Light J" pitchFamily="2"/>
                <a:cs typeface="HG Mincho Light J" pitchFamily="2"/>
              </a:rPr>
              <a:t> (éruptions volcaniques, activité solaire...)</a:t>
            </a:r>
          </a:p>
        </p:txBody>
      </p:sp>
      <p:sp>
        <p:nvSpPr>
          <p:cNvPr id="8" name="Forme libre 7"/>
          <p:cNvSpPr/>
          <p:nvPr/>
        </p:nvSpPr>
        <p:spPr>
          <a:xfrm>
            <a:off x="861839" y="6361200"/>
            <a:ext cx="9115560" cy="922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just" rtl="0" hangingPunct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HG Mincho Light J" pitchFamily="2"/>
                <a:cs typeface="HG Mincho Light J" pitchFamily="2"/>
              </a:rPr>
              <a:t>Anomalie de température de la surface de la Terre observée et calculée en prenant en compte les mêmes </a:t>
            </a:r>
            <a:r>
              <a:rPr lang="en-GB" sz="1600" b="1" i="1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HG Mincho Light J" pitchFamily="2"/>
                <a:cs typeface="HG Mincho Light J" pitchFamily="2"/>
              </a:rPr>
              <a:t>perturbations naturelles</a:t>
            </a: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HG Mincho Light J" pitchFamily="2"/>
                <a:cs typeface="HG Mincho Light J" pitchFamily="2"/>
              </a:rPr>
              <a:t> et l'accroissement observé de la quantité de </a:t>
            </a:r>
            <a:r>
              <a:rPr lang="en-GB" sz="1600" b="1" i="1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HG Mincho Light J" pitchFamily="2"/>
                <a:cs typeface="HG Mincho Light J" pitchFamily="2"/>
              </a:rPr>
              <a:t>gaz à effet de serre et des aérosols</a:t>
            </a: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HG Mincho Light J" pitchFamily="2"/>
                <a:cs typeface="HG Mincho Light J" pitchFamily="2"/>
              </a:rPr>
              <a:t> anthropiques</a:t>
            </a:r>
          </a:p>
        </p:txBody>
      </p:sp>
      <p:sp>
        <p:nvSpPr>
          <p:cNvPr id="9" name="Forme libre 8"/>
          <p:cNvSpPr/>
          <p:nvPr/>
        </p:nvSpPr>
        <p:spPr>
          <a:xfrm>
            <a:off x="7435800" y="7161120"/>
            <a:ext cx="3036960" cy="34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r" rtl="0" hangingPunct="1">
              <a:lnSpc>
                <a:spcPct val="94000"/>
              </a:lnSpc>
              <a:spcBef>
                <a:spcPts val="862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HG Mincho Light J" pitchFamily="2"/>
                <a:cs typeface="HG Mincho Light J" pitchFamily="2"/>
              </a:rPr>
              <a:t>Source: GIEC 2001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304920" y="324000"/>
            <a:ext cx="10153440" cy="781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224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6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Plan</a:t>
            </a:r>
          </a:p>
        </p:txBody>
      </p:sp>
      <p:sp>
        <p:nvSpPr>
          <p:cNvPr id="3" name="Forme libre 2"/>
          <p:cNvSpPr/>
          <p:nvPr/>
        </p:nvSpPr>
        <p:spPr>
          <a:xfrm>
            <a:off x="692279" y="1111320"/>
            <a:ext cx="9621720" cy="5121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999999"/>
                </a:solidFill>
                <a:latin typeface="Times New Roman" pitchFamily="18"/>
                <a:ea typeface="Lucida Sans" pitchFamily="2"/>
                <a:cs typeface="Lucida Sans" pitchFamily="2"/>
              </a:rPr>
              <a:t> </a:t>
            </a:r>
            <a:r>
              <a:rPr lang="fr-FR" sz="2400" b="1" i="0" u="none" strike="noStrike" baseline="0">
                <a:ln>
                  <a:noFill/>
                </a:ln>
                <a:solidFill>
                  <a:srgbClr val="999999"/>
                </a:solidFill>
                <a:latin typeface="Times New Roman" pitchFamily="18"/>
                <a:ea typeface="Lucida Sans" pitchFamily="2"/>
                <a:cs typeface="Lucida Sans" pitchFamily="2"/>
              </a:rPr>
              <a:t>Bilan radiatif et </a:t>
            </a:r>
            <a:r>
              <a:rPr lang="en-GB" sz="2400" b="1" i="0" u="none" strike="noStrike" baseline="0">
                <a:ln>
                  <a:noFill/>
                </a:ln>
                <a:solidFill>
                  <a:srgbClr val="999999"/>
                </a:solidFill>
                <a:latin typeface="Times New Roman" pitchFamily="18"/>
                <a:ea typeface="Lucida Sans" pitchFamily="2"/>
                <a:cs typeface="Lucida Sans" pitchFamily="2"/>
              </a:rPr>
              <a:t>circulation générale atmosphérique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999999"/>
                </a:solidFill>
                <a:latin typeface="Times New Roman" pitchFamily="18"/>
                <a:ea typeface="Lucida Sans" pitchFamily="2"/>
                <a:cs typeface="Lucida Sans" pitchFamily="2"/>
              </a:rPr>
              <a:t>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1" i="0" u="none" strike="noStrike" baseline="0">
                <a:ln>
                  <a:noFill/>
                </a:ln>
                <a:solidFill>
                  <a:srgbClr val="999999"/>
                </a:solidFill>
                <a:latin typeface="Times New Roman" pitchFamily="18"/>
                <a:ea typeface="Lucida Sans" pitchFamily="2"/>
                <a:cs typeface="Lucida Sans" pitchFamily="2"/>
              </a:rPr>
              <a:t> Circulation atmosphérique et cycle de l'eau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2400" b="0" i="0" u="none" strike="noStrike" baseline="0">
              <a:ln>
                <a:noFill/>
              </a:ln>
              <a:solidFill>
                <a:srgbClr val="999999"/>
              </a:solidFill>
              <a:latin typeface="Times New Roman" pitchFamily="18"/>
              <a:ea typeface="Lucida Sans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999999"/>
                </a:solidFill>
                <a:latin typeface="Times New Roman" pitchFamily="18"/>
                <a:ea typeface="Lucida Sans" pitchFamily="2"/>
                <a:cs typeface="Lucida Sans" pitchFamily="2"/>
              </a:rPr>
              <a:t> </a:t>
            </a:r>
            <a:r>
              <a:rPr lang="en-GB" sz="2400" b="1" i="0" u="none" strike="noStrike" baseline="0">
                <a:ln>
                  <a:noFill/>
                </a:ln>
                <a:solidFill>
                  <a:srgbClr val="999999"/>
                </a:solidFill>
                <a:latin typeface="Times New Roman" pitchFamily="18"/>
                <a:ea typeface="Lucida Sans" pitchFamily="2"/>
                <a:cs typeface="Lucida Sans" pitchFamily="2"/>
              </a:rPr>
              <a:t>Echanges radiatifs et effet de serre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</a:t>
            </a:r>
            <a:r>
              <a:rPr lang="en-GB" sz="2400" b="1" i="0" u="none" strike="noStrike" baseline="0">
                <a:ln>
                  <a:noFill/>
                </a:ln>
                <a:solidFill>
                  <a:srgbClr val="999999"/>
                </a:solidFill>
                <a:latin typeface="Times New Roman" pitchFamily="18"/>
                <a:ea typeface="Lucida Sans" pitchFamily="2"/>
                <a:cs typeface="Lucida Sans" pitchFamily="2"/>
              </a:rPr>
              <a:t>Modélisation du climat et estimation des changements climatiques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2400" b="1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fr-FR" sz="24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Estimation des changements climatiques dus aux activités humaines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1104840" y="114120"/>
            <a:ext cx="7880400" cy="1592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4400" b="0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msmincho" pitchFamily="2"/>
                <a:cs typeface="msmincho" pitchFamily="2"/>
              </a:rPr>
              <a:t>Les changements climatiques:</a:t>
            </a:r>
          </a:p>
          <a:p>
            <a:pPr marL="0" marR="0" lvl="0" indent="0" algn="ctr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4400" b="0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msmincho" pitchFamily="2"/>
                <a:cs typeface="msmincho" pitchFamily="2"/>
              </a:rPr>
              <a:t>une prévision théorique</a:t>
            </a:r>
          </a:p>
        </p:txBody>
      </p:sp>
      <p:sp>
        <p:nvSpPr>
          <p:cNvPr id="3" name="Forme libre 2"/>
          <p:cNvSpPr/>
          <p:nvPr/>
        </p:nvSpPr>
        <p:spPr>
          <a:xfrm>
            <a:off x="533520" y="1836719"/>
            <a:ext cx="6738840" cy="5594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26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600" b="1" i="1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19</a:t>
            </a:r>
            <a:r>
              <a:rPr lang="en-GB" sz="2600" b="1" i="1" u="none" strike="noStrike" baseline="33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ème</a:t>
            </a:r>
            <a:r>
              <a:rPr lang="en-GB" sz="2600" b="1" i="1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siècle: </a:t>
            </a:r>
            <a:r>
              <a:rPr lang="en-GB" sz="2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découverte de “l'effet de serre” de l'atmosphère</a:t>
            </a:r>
          </a:p>
          <a:p>
            <a:pPr marL="0" marR="0" lvl="0" indent="0" algn="l" rtl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26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26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600" b="1" i="1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Début du 20</a:t>
            </a:r>
            <a:r>
              <a:rPr lang="en-GB" sz="2600" b="1" i="1" u="none" strike="noStrike" baseline="33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ème</a:t>
            </a:r>
            <a:r>
              <a:rPr lang="en-GB" sz="2600" b="1" i="1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siècle</a:t>
            </a:r>
            <a:r>
              <a:rPr lang="en-GB" sz="2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: hypothèses:</a:t>
            </a:r>
          </a:p>
          <a:p>
            <a:pPr marL="457200" marR="0" lvl="1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457200" algn="l"/>
                <a:tab pos="906119" algn="l"/>
                <a:tab pos="1355399" algn="l"/>
                <a:tab pos="1804680" algn="l"/>
                <a:tab pos="2253960" algn="l"/>
                <a:tab pos="2703240" algn="l"/>
                <a:tab pos="3152520" algn="l"/>
                <a:tab pos="3601800" algn="l"/>
                <a:tab pos="4051080" algn="l"/>
                <a:tab pos="4500359" algn="l"/>
                <a:tab pos="4949640" algn="l"/>
                <a:tab pos="5398919" algn="l"/>
                <a:tab pos="5848200" algn="l"/>
                <a:tab pos="6297480" algn="l"/>
                <a:tab pos="6746760" algn="l"/>
                <a:tab pos="7196040" algn="l"/>
                <a:tab pos="7645320" algn="l"/>
                <a:tab pos="8094600" algn="l"/>
                <a:tab pos="8543879" algn="l"/>
                <a:tab pos="8993160" algn="l"/>
                <a:tab pos="9442440" algn="l"/>
              </a:tabLst>
            </a:pPr>
            <a:r>
              <a:rPr lang="en-GB" sz="2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 les changements du CO2 dans le passé ont pu influencer le climat</a:t>
            </a:r>
          </a:p>
          <a:p>
            <a:pPr marL="457200" marR="0" lvl="1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457200" algn="l"/>
                <a:tab pos="906119" algn="l"/>
                <a:tab pos="1355399" algn="l"/>
                <a:tab pos="1804680" algn="l"/>
                <a:tab pos="2253960" algn="l"/>
                <a:tab pos="2703240" algn="l"/>
                <a:tab pos="3152520" algn="l"/>
                <a:tab pos="3601800" algn="l"/>
                <a:tab pos="4051080" algn="l"/>
                <a:tab pos="4500359" algn="l"/>
                <a:tab pos="4949640" algn="l"/>
                <a:tab pos="5398919" algn="l"/>
                <a:tab pos="5848200" algn="l"/>
                <a:tab pos="6297480" algn="l"/>
                <a:tab pos="6746760" algn="l"/>
                <a:tab pos="7196040" algn="l"/>
                <a:tab pos="7645320" algn="l"/>
                <a:tab pos="8094600" algn="l"/>
                <a:tab pos="8543879" algn="l"/>
                <a:tab pos="8993160" algn="l"/>
                <a:tab pos="9442440" algn="l"/>
              </a:tabLst>
            </a:pPr>
            <a:r>
              <a:rPr lang="en-GB" sz="2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 les activités humaines peuvent entrainer un accroissement du CO2 atmosphérique, ce qui modifiera le climat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26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msmincho" pitchFamily="2"/>
              <a:cs typeface="msmincho" pitchFamily="2"/>
            </a:endParaRP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315280" y="1452600"/>
            <a:ext cx="1712880" cy="1967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315280" y="4392720"/>
            <a:ext cx="1770120" cy="22017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rme libre 5"/>
          <p:cNvSpPr/>
          <p:nvPr/>
        </p:nvSpPr>
        <p:spPr>
          <a:xfrm>
            <a:off x="8136000" y="6875640"/>
            <a:ext cx="2160360" cy="512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S. Arrhenius</a:t>
            </a:r>
          </a:p>
        </p:txBody>
      </p:sp>
      <p:sp>
        <p:nvSpPr>
          <p:cNvPr id="7" name="Forme libre 6"/>
          <p:cNvSpPr/>
          <p:nvPr/>
        </p:nvSpPr>
        <p:spPr>
          <a:xfrm>
            <a:off x="8136000" y="3564000"/>
            <a:ext cx="2160360" cy="512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ctr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J. Fourrier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785880" y="154800"/>
            <a:ext cx="9128160" cy="772920"/>
          </a:xfrm>
        </p:spPr>
        <p:txBody>
          <a:bodyPr wrap="none" anchorCtr="0">
            <a:spAutoFit/>
          </a:bodyPr>
          <a:lstStyle/>
          <a:p>
            <a:pPr lvl="0">
              <a:lnSpc>
                <a:spcPct val="94000"/>
              </a:lnSpc>
            </a:pPr>
            <a:r>
              <a:rPr lang="en-GB">
                <a:solidFill>
                  <a:srgbClr val="3333CC"/>
                </a:solidFill>
              </a:rPr>
              <a:t>La pression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04920" y="1895400"/>
            <a:ext cx="10009080" cy="35402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 3"/>
          <p:cNvSpPr/>
          <p:nvPr/>
        </p:nvSpPr>
        <p:spPr>
          <a:xfrm>
            <a:off x="485640" y="1007999"/>
            <a:ext cx="9649080" cy="692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785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200" b="1" i="1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1)Pression hydrostatique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: elle baisse avec l'altitude</a:t>
            </a:r>
          </a:p>
        </p:txBody>
      </p:sp>
      <p:sp>
        <p:nvSpPr>
          <p:cNvPr id="5" name="Forme libre 4"/>
          <p:cNvSpPr/>
          <p:nvPr/>
        </p:nvSpPr>
        <p:spPr>
          <a:xfrm>
            <a:off x="485640" y="5688000"/>
            <a:ext cx="9649080" cy="14864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785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200" b="1" i="1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2)Pression dynamique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: liée au mouvement des fluides. Ils se dirigent des hautes vers les basses pressions (en écart par rapport à l'équilibre hydrostatique). Ex: vases communiquants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971640" y="361079"/>
            <a:ext cx="9218520" cy="627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msmincho" pitchFamily="2"/>
                <a:cs typeface="msmincho" pitchFamily="2"/>
              </a:rPr>
              <a:t>Les perturbations anthropiques: une observation récente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r="49285" b="67378"/>
          <a:stretch>
            <a:fillRect/>
          </a:stretch>
        </p:blipFill>
        <p:spPr>
          <a:xfrm>
            <a:off x="1295280" y="1233360"/>
            <a:ext cx="8496360" cy="60040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e 3"/>
          <p:cNvGrpSpPr/>
          <p:nvPr/>
        </p:nvGrpSpPr>
        <p:grpSpPr>
          <a:xfrm>
            <a:off x="5288040" y="6665760"/>
            <a:ext cx="1396800" cy="422640"/>
            <a:chOff x="5288040" y="6665760"/>
            <a:chExt cx="1396800" cy="422640"/>
          </a:xfrm>
        </p:grpSpPr>
        <p:sp>
          <p:nvSpPr>
            <p:cNvPr id="5" name="Forme libre 4"/>
            <p:cNvSpPr/>
            <p:nvPr/>
          </p:nvSpPr>
          <p:spPr>
            <a:xfrm>
              <a:off x="5288040" y="6665760"/>
              <a:ext cx="1396800" cy="306720"/>
            </a:xfrm>
            <a:custGeom>
              <a:avLst>
                <a:gd name="f0" fmla="val 112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6" name="Forme libre 5"/>
            <p:cNvSpPr/>
            <p:nvPr/>
          </p:nvSpPr>
          <p:spPr>
            <a:xfrm>
              <a:off x="5288040" y="6665760"/>
              <a:ext cx="1396800" cy="4226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Année</a:t>
              </a: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889200" y="6880320"/>
            <a:ext cx="469800" cy="5757840"/>
            <a:chOff x="889200" y="6880320"/>
            <a:chExt cx="469800" cy="5757840"/>
          </a:xfrm>
        </p:grpSpPr>
        <p:sp>
          <p:nvSpPr>
            <p:cNvPr id="8" name="Forme libre 7"/>
            <p:cNvSpPr/>
            <p:nvPr/>
          </p:nvSpPr>
          <p:spPr>
            <a:xfrm rot="5400000">
              <a:off x="-1754820" y="9524340"/>
              <a:ext cx="5757840" cy="469800"/>
            </a:xfrm>
            <a:custGeom>
              <a:avLst>
                <a:gd name="f0" fmla="val 72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9" name="Forme libre 8"/>
            <p:cNvSpPr/>
            <p:nvPr/>
          </p:nvSpPr>
          <p:spPr>
            <a:xfrm rot="5400000">
              <a:off x="-1731240" y="9547920"/>
              <a:ext cx="5757840" cy="4226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Concentration en CO2 (ppmv)</a:t>
              </a:r>
            </a:p>
          </p:txBody>
        </p:sp>
      </p:grpSp>
      <p:sp>
        <p:nvSpPr>
          <p:cNvPr id="10" name="Forme libre 9"/>
          <p:cNvSpPr/>
          <p:nvPr/>
        </p:nvSpPr>
        <p:spPr>
          <a:xfrm>
            <a:off x="7456320" y="7129440"/>
            <a:ext cx="3036960" cy="34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r" rtl="0" hangingPunct="1">
              <a:lnSpc>
                <a:spcPct val="94000"/>
              </a:lnSpc>
              <a:spcBef>
                <a:spcPts val="862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Source: GIEC 2001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739799" y="1289160"/>
            <a:ext cx="9126360" cy="5344920"/>
            <a:chOff x="739799" y="1289160"/>
            <a:chExt cx="9126360" cy="5344920"/>
          </a:xfrm>
        </p:grpSpPr>
        <p:sp>
          <p:nvSpPr>
            <p:cNvPr id="3" name="Forme libre 2"/>
            <p:cNvSpPr/>
            <p:nvPr/>
          </p:nvSpPr>
          <p:spPr>
            <a:xfrm>
              <a:off x="739799" y="1289160"/>
              <a:ext cx="9126360" cy="5344920"/>
            </a:xfrm>
            <a:custGeom>
              <a:avLst>
                <a:gd name="f0" fmla="val 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pic>
          <p:nvPicPr>
            <p:cNvPr id="4" name="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739799" y="1289160"/>
              <a:ext cx="9126360" cy="53449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Forme libre 4"/>
          <p:cNvSpPr/>
          <p:nvPr/>
        </p:nvSpPr>
        <p:spPr>
          <a:xfrm>
            <a:off x="2716560" y="923759"/>
            <a:ext cx="6369840" cy="476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Comparaison à la température sur les précédents 400kY</a:t>
            </a:r>
          </a:p>
        </p:txBody>
      </p:sp>
      <p:sp>
        <p:nvSpPr>
          <p:cNvPr id="6" name="Connecteur droit 5"/>
          <p:cNvSpPr/>
          <p:nvPr/>
        </p:nvSpPr>
        <p:spPr>
          <a:xfrm>
            <a:off x="1890720" y="4619520"/>
            <a:ext cx="6743520" cy="180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7" name="Connecteur droit 6"/>
          <p:cNvSpPr/>
          <p:nvPr/>
        </p:nvSpPr>
        <p:spPr>
          <a:xfrm>
            <a:off x="1890720" y="3108239"/>
            <a:ext cx="6743520" cy="180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8" name="Forme libre 7"/>
          <p:cNvSpPr/>
          <p:nvPr/>
        </p:nvSpPr>
        <p:spPr>
          <a:xfrm>
            <a:off x="1166400" y="4329000"/>
            <a:ext cx="648720" cy="516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-9K</a:t>
            </a:r>
          </a:p>
        </p:txBody>
      </p:sp>
      <p:sp>
        <p:nvSpPr>
          <p:cNvPr id="9" name="Forme libre 8"/>
          <p:cNvSpPr/>
          <p:nvPr/>
        </p:nvSpPr>
        <p:spPr>
          <a:xfrm>
            <a:off x="1186920" y="2855880"/>
            <a:ext cx="718560" cy="516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+3K</a:t>
            </a:r>
          </a:p>
        </p:txBody>
      </p:sp>
      <p:sp>
        <p:nvSpPr>
          <p:cNvPr id="10" name="Forme libre 9"/>
          <p:cNvSpPr/>
          <p:nvPr/>
        </p:nvSpPr>
        <p:spPr>
          <a:xfrm>
            <a:off x="5869440" y="100080"/>
            <a:ext cx="4461480" cy="476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Lien gaz à effet de serre et température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971640" y="110520"/>
            <a:ext cx="9218520" cy="11289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msmincho" pitchFamily="2"/>
                <a:cs typeface="msmincho" pitchFamily="2"/>
              </a:rPr>
              <a:t>Les perturbations anthropiques:</a:t>
            </a:r>
          </a:p>
          <a:p>
            <a:pPr marL="0" marR="0" lvl="0" indent="0" algn="ctr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msmincho" pitchFamily="2"/>
                <a:cs typeface="msmincho" pitchFamily="2"/>
              </a:rPr>
              <a:t>des variations sans précédents récents</a:t>
            </a:r>
          </a:p>
        </p:txBody>
      </p:sp>
      <p:sp>
        <p:nvSpPr>
          <p:cNvPr id="3" name="Forme libre 2"/>
          <p:cNvSpPr/>
          <p:nvPr/>
        </p:nvSpPr>
        <p:spPr>
          <a:xfrm>
            <a:off x="7456320" y="7129440"/>
            <a:ext cx="3036960" cy="34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r" rtl="0" hangingPunct="1">
              <a:lnSpc>
                <a:spcPct val="94000"/>
              </a:lnSpc>
              <a:spcBef>
                <a:spcPts val="862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Source: GIEC 2007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22319" y="1376280"/>
            <a:ext cx="7107479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209520" y="208080"/>
            <a:ext cx="9887040" cy="787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Mise à jour jusqu’à</a:t>
            </a:r>
          </a:p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Juillet 2007</a:t>
            </a:r>
          </a:p>
        </p:txBody>
      </p:sp>
      <p:sp>
        <p:nvSpPr>
          <p:cNvPr id="3" name="Forme libre 2"/>
          <p:cNvSpPr/>
          <p:nvPr/>
        </p:nvSpPr>
        <p:spPr>
          <a:xfrm>
            <a:off x="7374599" y="84240"/>
            <a:ext cx="2917800" cy="552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Température globale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89040" y="1411200"/>
            <a:ext cx="9055080" cy="5513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rme libre 4"/>
          <p:cNvSpPr/>
          <p:nvPr/>
        </p:nvSpPr>
        <p:spPr>
          <a:xfrm>
            <a:off x="7672320" y="1917719"/>
            <a:ext cx="820800" cy="4816440"/>
          </a:xfrm>
          <a:custGeom>
            <a:avLst>
              <a:gd name="f0" fmla="val 41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031" t="1468" r="1283" b="1561"/>
          <a:stretch>
            <a:fillRect/>
          </a:stretch>
        </p:blipFill>
        <p:spPr>
          <a:xfrm>
            <a:off x="574560" y="1176480"/>
            <a:ext cx="7648559" cy="52084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rme libre 2"/>
          <p:cNvSpPr/>
          <p:nvPr/>
        </p:nvSpPr>
        <p:spPr>
          <a:xfrm>
            <a:off x="1674360" y="671400"/>
            <a:ext cx="7863120" cy="516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Distribution spatiale de la tendance séculaire de la température</a:t>
            </a:r>
          </a:p>
        </p:txBody>
      </p:sp>
      <p:sp>
        <p:nvSpPr>
          <p:cNvPr id="4" name="Forme libre 3"/>
          <p:cNvSpPr/>
          <p:nvPr/>
        </p:nvSpPr>
        <p:spPr>
          <a:xfrm>
            <a:off x="1915199" y="6603840"/>
            <a:ext cx="7608600" cy="4460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Différence dans les distributions spatiales des 2 phases de réchauffement</a:t>
            </a:r>
          </a:p>
        </p:txBody>
      </p:sp>
      <p:sp>
        <p:nvSpPr>
          <p:cNvPr id="5" name="Forme libre 4"/>
          <p:cNvSpPr/>
          <p:nvPr/>
        </p:nvSpPr>
        <p:spPr>
          <a:xfrm>
            <a:off x="8523000" y="2082960"/>
            <a:ext cx="1846439" cy="4460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Atlantique Nord</a:t>
            </a:r>
          </a:p>
        </p:txBody>
      </p:sp>
      <p:sp>
        <p:nvSpPr>
          <p:cNvPr id="6" name="Forme libre 5"/>
          <p:cNvSpPr/>
          <p:nvPr/>
        </p:nvSpPr>
        <p:spPr>
          <a:xfrm>
            <a:off x="8377200" y="4602240"/>
            <a:ext cx="2001960" cy="8121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Continent</a:t>
            </a:r>
          </a:p>
          <a:p>
            <a:pPr marL="0" marR="0" lvl="0" indent="0" algn="l" rtl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Hémisphère Nord</a:t>
            </a:r>
          </a:p>
        </p:txBody>
      </p:sp>
      <p:sp>
        <p:nvSpPr>
          <p:cNvPr id="7" name="Forme libre 6"/>
          <p:cNvSpPr/>
          <p:nvPr/>
        </p:nvSpPr>
        <p:spPr>
          <a:xfrm>
            <a:off x="7374599" y="84240"/>
            <a:ext cx="2917800" cy="552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Température globale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7040" y="1792440"/>
            <a:ext cx="5061240" cy="39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724360" y="2079720"/>
            <a:ext cx="4776840" cy="49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 3"/>
          <p:cNvSpPr/>
          <p:nvPr/>
        </p:nvSpPr>
        <p:spPr>
          <a:xfrm>
            <a:off x="7080120" y="7170840"/>
            <a:ext cx="3426120" cy="34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r" rtl="0" hangingPunct="1">
              <a:lnSpc>
                <a:spcPct val="94000"/>
              </a:lnSpc>
              <a:spcBef>
                <a:spcPts val="862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Source: Météo-France</a:t>
            </a:r>
          </a:p>
        </p:txBody>
      </p:sp>
      <p:sp>
        <p:nvSpPr>
          <p:cNvPr id="5" name="Forme libre 4"/>
          <p:cNvSpPr/>
          <p:nvPr/>
        </p:nvSpPr>
        <p:spPr>
          <a:xfrm>
            <a:off x="446039" y="5934239"/>
            <a:ext cx="4921200" cy="844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La température a augmenté d'environ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1°C en 1 siècle</a:t>
            </a:r>
          </a:p>
        </p:txBody>
      </p:sp>
      <p:sp>
        <p:nvSpPr>
          <p:cNvPr id="6" name="Forme libre 5"/>
          <p:cNvSpPr/>
          <p:nvPr/>
        </p:nvSpPr>
        <p:spPr>
          <a:xfrm>
            <a:off x="960480" y="363959"/>
            <a:ext cx="9088560" cy="7264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600" b="0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Changements locaux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1334"/>
          <a:stretch>
            <a:fillRect/>
          </a:stretch>
        </p:blipFill>
        <p:spPr>
          <a:xfrm>
            <a:off x="379440" y="922319"/>
            <a:ext cx="7572240" cy="59594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rme libre 2"/>
          <p:cNvSpPr/>
          <p:nvPr/>
        </p:nvSpPr>
        <p:spPr>
          <a:xfrm>
            <a:off x="7808400" y="6321600"/>
            <a:ext cx="1383119" cy="30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Source: GIEC 2007</a:t>
            </a:r>
          </a:p>
        </p:txBody>
      </p:sp>
      <p:sp>
        <p:nvSpPr>
          <p:cNvPr id="4" name="Forme libre 3"/>
          <p:cNvSpPr/>
          <p:nvPr/>
        </p:nvSpPr>
        <p:spPr>
          <a:xfrm>
            <a:off x="745200" y="360"/>
            <a:ext cx="3914640" cy="627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1" i="0" u="none" strike="noStrike" baseline="0">
                <a:ln>
                  <a:noFill/>
                </a:ln>
                <a:solidFill>
                  <a:srgbClr val="333399"/>
                </a:solidFill>
                <a:latin typeface="Times New Roman" pitchFamily="18"/>
                <a:ea typeface="Lucida Sans" pitchFamily="2"/>
                <a:cs typeface="Lucida Sans" pitchFamily="2"/>
              </a:rPr>
              <a:t>Les observations passées</a:t>
            </a:r>
          </a:p>
        </p:txBody>
      </p:sp>
      <p:sp>
        <p:nvSpPr>
          <p:cNvPr id="5" name="Forme libre 4"/>
          <p:cNvSpPr/>
          <p:nvPr/>
        </p:nvSpPr>
        <p:spPr>
          <a:xfrm>
            <a:off x="774000" y="366839"/>
            <a:ext cx="4902120" cy="476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1" i="0" u="none" strike="noStrike" baseline="0">
                <a:ln>
                  <a:noFill/>
                </a:ln>
                <a:solidFill>
                  <a:srgbClr val="FF0066"/>
                </a:solidFill>
                <a:latin typeface="Times New Roman" pitchFamily="18"/>
                <a:ea typeface="Lucida Sans" pitchFamily="2"/>
                <a:cs typeface="Lucida Sans" pitchFamily="2"/>
              </a:rPr>
              <a:t>Analyses globales: humidité atmosphérique</a:t>
            </a:r>
          </a:p>
        </p:txBody>
      </p:sp>
      <p:sp>
        <p:nvSpPr>
          <p:cNvPr id="6" name="Forme libre 5"/>
          <p:cNvSpPr/>
          <p:nvPr/>
        </p:nvSpPr>
        <p:spPr>
          <a:xfrm>
            <a:off x="8157600" y="2192400"/>
            <a:ext cx="1758239" cy="4460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Basses couches</a:t>
            </a:r>
          </a:p>
        </p:txBody>
      </p:sp>
      <p:sp>
        <p:nvSpPr>
          <p:cNvPr id="7" name="Forme libre 6"/>
          <p:cNvSpPr/>
          <p:nvPr/>
        </p:nvSpPr>
        <p:spPr>
          <a:xfrm>
            <a:off x="8131320" y="4494240"/>
            <a:ext cx="2122200" cy="1502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Moyenne et Haute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Troposphère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(Température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de brillance)</a:t>
            </a:r>
          </a:p>
        </p:txBody>
      </p:sp>
      <p:sp>
        <p:nvSpPr>
          <p:cNvPr id="8" name="Forme libre 7"/>
          <p:cNvSpPr/>
          <p:nvPr/>
        </p:nvSpPr>
        <p:spPr>
          <a:xfrm>
            <a:off x="976319" y="6796080"/>
            <a:ext cx="8408880" cy="4460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BBE0E3"/>
          </a:solidFill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Le contenu en vapeur d’eau dans l’atmosphère augmente depuis les années 1980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 txBox="1">
            <a:spLocks noGrp="1"/>
          </p:cNvSpPr>
          <p:nvPr>
            <p:ph type="body" idx="4294967295"/>
          </p:nvPr>
        </p:nvSpPr>
        <p:spPr>
          <a:xfrm>
            <a:off x="821880" y="1679039"/>
            <a:ext cx="9045720" cy="5040720"/>
          </a:xfrm>
        </p:spPr>
        <p:txBody>
          <a:bodyPr wrap="none" lIns="90360" tIns="44280" rIns="90360" bIns="44280" anchor="t" anchorCtr="0">
            <a:spAutoFit/>
          </a:bodyPr>
          <a:lstStyle>
            <a:defPPr marL="279360" marR="0" lvl="0" indent="-279360" algn="l" hangingPunct="1">
              <a:lnSpc>
                <a:spcPct val="180000"/>
              </a:lnSpc>
              <a:spcBef>
                <a:spcPts val="7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None/>
              <a:tabLst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39" algn="l"/>
                <a:tab pos="7188120" algn="l"/>
                <a:tab pos="7637400" algn="l"/>
                <a:tab pos="8086680" algn="l"/>
                <a:tab pos="8535600" algn="l"/>
                <a:tab pos="8984880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defPPr>
            <a:lvl1pPr marL="279360" marR="0" lvl="0" indent="-279360" algn="l" hangingPunct="1">
              <a:lnSpc>
                <a:spcPct val="180000"/>
              </a:lnSpc>
              <a:spcBef>
                <a:spcPts val="7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39" algn="l"/>
                <a:tab pos="7188120" algn="l"/>
                <a:tab pos="7637400" algn="l"/>
                <a:tab pos="8086680" algn="l"/>
                <a:tab pos="8535600" algn="l"/>
                <a:tab pos="8984880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1pPr>
            <a:lvl2pPr marL="685800" marR="0" lvl="1" indent="-228600" algn="l" hangingPunct="1">
              <a:lnSpc>
                <a:spcPct val="180000"/>
              </a:lnSpc>
              <a:spcBef>
                <a:spcPts val="686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898199" algn="l"/>
                <a:tab pos="1347479" algn="l"/>
                <a:tab pos="1796759" algn="l"/>
                <a:tab pos="2246038" algn="l"/>
                <a:tab pos="2695319" algn="l"/>
                <a:tab pos="3144599" algn="l"/>
                <a:tab pos="3593879" algn="l"/>
                <a:tab pos="4043159" algn="l"/>
                <a:tab pos="4492439" algn="l"/>
                <a:tab pos="4941719" algn="l"/>
                <a:tab pos="5390999" algn="l"/>
                <a:tab pos="5840279" algn="l"/>
                <a:tab pos="6289559" algn="l"/>
                <a:tab pos="6738839" algn="l"/>
                <a:tab pos="7188118" algn="l"/>
                <a:tab pos="7637399" algn="l"/>
                <a:tab pos="8086679" algn="l"/>
                <a:tab pos="8535959" algn="l"/>
                <a:tab pos="8985239" algn="l"/>
                <a:tab pos="9434159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2pPr>
            <a:lvl3pPr marL="1143000" marR="0" lvl="2" indent="-228600" algn="l" hangingPunct="1">
              <a:lnSpc>
                <a:spcPct val="180000"/>
              </a:lnSpc>
              <a:spcBef>
                <a:spcPts val="58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3pPr>
            <a:lvl4pPr marL="1600199" marR="0" lvl="3" indent="-228600" algn="l" hangingPunct="1">
              <a:lnSpc>
                <a:spcPct val="180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4pPr>
            <a:lvl5pPr marL="2057400" marR="0" lvl="4" indent="-228600" algn="l" hangingPunct="1">
              <a:lnSpc>
                <a:spcPct val="180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5pPr>
            <a:lvl6pPr marL="2057400" marR="0" lvl="5" indent="-228600" algn="l" hangingPunct="1">
              <a:lnSpc>
                <a:spcPct val="180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6pPr>
            <a:lvl7pPr marL="2057400" marR="0" lvl="6" indent="-228600" algn="l" hangingPunct="1">
              <a:lnSpc>
                <a:spcPct val="180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7pPr>
            <a:lvl8pPr marL="2057400" marR="0" lvl="7" indent="-228600" algn="l" hangingPunct="1">
              <a:lnSpc>
                <a:spcPct val="180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8pPr>
            <a:lvl9pPr marL="1944000" marR="0" lvl="8" indent="-216000" algn="l" hangingPunct="1">
              <a:lnSpc>
                <a:spcPct val="180000"/>
              </a:lnSpc>
              <a:spcBef>
                <a:spcPts val="485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9pPr>
          </a:lstStyle>
          <a:p>
            <a:pPr marL="338040" lvl="0" indent="-338040">
              <a:lnSpc>
                <a:spcPct val="100000"/>
              </a:lnSpc>
              <a:spcBef>
                <a:spcPts val="697"/>
              </a:spcBef>
              <a:spcAft>
                <a:spcPts val="1049"/>
              </a:spcAft>
              <a:buNone/>
            </a:pPr>
            <a:endParaRPr lang="en-GB" sz="2800"/>
          </a:p>
          <a:p>
            <a:pPr marL="338040" lvl="0" indent="-338040">
              <a:lnSpc>
                <a:spcPct val="100000"/>
              </a:lnSpc>
              <a:spcBef>
                <a:spcPts val="697"/>
              </a:spcBef>
              <a:spcAft>
                <a:spcPts val="1049"/>
              </a:spcAft>
              <a:buNone/>
              <a:tabLst>
                <a:tab pos="338040" algn="l"/>
                <a:tab pos="515520" algn="l"/>
                <a:tab pos="964800" algn="l"/>
                <a:tab pos="1414080" algn="l"/>
                <a:tab pos="1863360" algn="l"/>
                <a:tab pos="2312640" algn="l"/>
                <a:tab pos="2761920" algn="l"/>
                <a:tab pos="3211200" algn="l"/>
                <a:tab pos="3660479" algn="l"/>
                <a:tab pos="4109760" algn="l"/>
                <a:tab pos="4559040" algn="l"/>
                <a:tab pos="5008320" algn="l"/>
                <a:tab pos="5457599" algn="l"/>
                <a:tab pos="5906880" algn="l"/>
                <a:tab pos="6356160" algn="l"/>
                <a:tab pos="6805439" algn="l"/>
                <a:tab pos="7254720" algn="l"/>
                <a:tab pos="7703999" algn="l"/>
                <a:tab pos="8153280" algn="l"/>
                <a:tab pos="8602560" algn="l"/>
                <a:tab pos="905148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GB" sz="2800"/>
              <a:t>					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6469"/>
          <a:stretch>
            <a:fillRect/>
          </a:stretch>
        </p:blipFill>
        <p:spPr>
          <a:xfrm>
            <a:off x="446039" y="755639"/>
            <a:ext cx="7900920" cy="62024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 3"/>
          <p:cNvSpPr/>
          <p:nvPr/>
        </p:nvSpPr>
        <p:spPr>
          <a:xfrm>
            <a:off x="7389720" y="84240"/>
            <a:ext cx="2885760" cy="552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Précipitation globale</a:t>
            </a:r>
          </a:p>
        </p:txBody>
      </p:sp>
      <p:sp>
        <p:nvSpPr>
          <p:cNvPr id="5" name="Forme libre 4"/>
          <p:cNvSpPr/>
          <p:nvPr/>
        </p:nvSpPr>
        <p:spPr>
          <a:xfrm>
            <a:off x="6354360" y="6383160"/>
            <a:ext cx="3785039" cy="552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Tendance difficile à estimer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971640" y="189720"/>
            <a:ext cx="9218520" cy="627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0">
            <a:spAutoFit/>
          </a:bodyPr>
          <a:lstStyle/>
          <a:p>
            <a:pPr marL="0" marR="0" lvl="0" indent="0" algn="ctr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8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msmincho" pitchFamily="2"/>
                <a:cs typeface="msmincho" pitchFamily="2"/>
              </a:rPr>
              <a:t>Variations climatiques à l'échelle globale</a:t>
            </a:r>
          </a:p>
        </p:txBody>
      </p:sp>
      <p:sp>
        <p:nvSpPr>
          <p:cNvPr id="3" name="Forme libre 2"/>
          <p:cNvSpPr/>
          <p:nvPr/>
        </p:nvSpPr>
        <p:spPr>
          <a:xfrm>
            <a:off x="7456320" y="7129440"/>
            <a:ext cx="3036960" cy="34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r" rtl="0" hangingPunct="1">
              <a:lnSpc>
                <a:spcPct val="94000"/>
              </a:lnSpc>
              <a:spcBef>
                <a:spcPts val="862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Source: GIEC 2007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19320" y="946080"/>
            <a:ext cx="5762520" cy="6448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428760" y="-42840"/>
            <a:ext cx="10044000" cy="7602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4000" b="0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Lucida Sans" pitchFamily="2"/>
                <a:cs typeface="Lucida Sans" pitchFamily="2"/>
              </a:rPr>
              <a:t>Changements climatiques:</a:t>
            </a:r>
          </a:p>
          <a:p>
            <a:pPr marL="457200" marR="0" lvl="1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457200" algn="l"/>
                <a:tab pos="906119" algn="l"/>
                <a:tab pos="1355399" algn="l"/>
                <a:tab pos="1804680" algn="l"/>
                <a:tab pos="2253960" algn="l"/>
                <a:tab pos="2703240" algn="l"/>
                <a:tab pos="3152520" algn="l"/>
                <a:tab pos="3601800" algn="l"/>
                <a:tab pos="4051080" algn="l"/>
                <a:tab pos="4500359" algn="l"/>
                <a:tab pos="4949640" algn="l"/>
                <a:tab pos="5398919" algn="l"/>
                <a:tab pos="5848200" algn="l"/>
                <a:tab pos="6297480" algn="l"/>
                <a:tab pos="6746760" algn="l"/>
                <a:tab pos="7196040" algn="l"/>
                <a:tab pos="7645320" algn="l"/>
                <a:tab pos="8094600" algn="l"/>
                <a:tab pos="8543879" algn="l"/>
                <a:tab pos="8993160" algn="l"/>
                <a:tab pos="9442440" algn="l"/>
              </a:tabLst>
            </a:pPr>
            <a:r>
              <a: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 une prévision théorique</a:t>
            </a:r>
          </a:p>
          <a:p>
            <a:pPr marL="457200" marR="0" lvl="1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457200" algn="l"/>
                <a:tab pos="906119" algn="l"/>
                <a:tab pos="1355399" algn="l"/>
                <a:tab pos="1804680" algn="l"/>
                <a:tab pos="2253960" algn="l"/>
                <a:tab pos="2703240" algn="l"/>
                <a:tab pos="3152520" algn="l"/>
                <a:tab pos="3601800" algn="l"/>
                <a:tab pos="4051080" algn="l"/>
                <a:tab pos="4500359" algn="l"/>
                <a:tab pos="4949640" algn="l"/>
                <a:tab pos="5398919" algn="l"/>
                <a:tab pos="5848200" algn="l"/>
                <a:tab pos="6297480" algn="l"/>
                <a:tab pos="6746760" algn="l"/>
                <a:tab pos="7196040" algn="l"/>
                <a:tab pos="7645320" algn="l"/>
                <a:tab pos="8094600" algn="l"/>
                <a:tab pos="8543879" algn="l"/>
                <a:tab pos="8993160" algn="l"/>
                <a:tab pos="9442440" algn="l"/>
              </a:tabLst>
            </a:pPr>
            <a:r>
              <a: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 une indication des observations</a:t>
            </a:r>
          </a:p>
          <a:p>
            <a:pPr marL="457200" marR="0" lvl="1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457200" algn="l"/>
                <a:tab pos="906119" algn="l"/>
                <a:tab pos="1355399" algn="l"/>
                <a:tab pos="1804680" algn="l"/>
                <a:tab pos="2253960" algn="l"/>
                <a:tab pos="2703240" algn="l"/>
                <a:tab pos="3152520" algn="l"/>
                <a:tab pos="3601800" algn="l"/>
                <a:tab pos="4051080" algn="l"/>
                <a:tab pos="4500359" algn="l"/>
                <a:tab pos="4949640" algn="l"/>
                <a:tab pos="5398919" algn="l"/>
                <a:tab pos="5848200" algn="l"/>
                <a:tab pos="6297480" algn="l"/>
                <a:tab pos="6746760" algn="l"/>
                <a:tab pos="7196040" algn="l"/>
                <a:tab pos="7645320" algn="l"/>
                <a:tab pos="8094600" algn="l"/>
                <a:tab pos="8543879" algn="l"/>
                <a:tab pos="8993160" algn="l"/>
                <a:tab pos="9442440" algn="l"/>
              </a:tabLst>
            </a:pPr>
            <a:r>
              <a: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 y a-t-il encore vraiment des questions?</a:t>
            </a:r>
          </a:p>
          <a:p>
            <a:pPr marL="457200" marR="0" lvl="1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  <a:tab pos="906119" algn="l"/>
                <a:tab pos="1355399" algn="l"/>
                <a:tab pos="1804680" algn="l"/>
                <a:tab pos="2253960" algn="l"/>
                <a:tab pos="2703240" algn="l"/>
                <a:tab pos="3152520" algn="l"/>
                <a:tab pos="3601800" algn="l"/>
                <a:tab pos="4051080" algn="l"/>
                <a:tab pos="4500359" algn="l"/>
                <a:tab pos="4949640" algn="l"/>
                <a:tab pos="5398919" algn="l"/>
                <a:tab pos="5848200" algn="l"/>
                <a:tab pos="6297480" algn="l"/>
                <a:tab pos="6746760" algn="l"/>
                <a:tab pos="7196040" algn="l"/>
                <a:tab pos="7645320" algn="l"/>
                <a:tab pos="8094600" algn="l"/>
                <a:tab pos="8543879" algn="l"/>
                <a:tab pos="8993160" algn="l"/>
                <a:tab pos="9442440" algn="l"/>
              </a:tabLst>
            </a:pPr>
            <a:endParaRPr lang="en-GB" sz="28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msmincho" pitchFamily="2"/>
              <a:cs typeface="msmincho" pitchFamily="2"/>
            </a:endParaRPr>
          </a:p>
          <a:p>
            <a:pPr marL="457200" marR="0" lvl="1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  <a:tab pos="906119" algn="l"/>
                <a:tab pos="1355399" algn="l"/>
                <a:tab pos="1804680" algn="l"/>
                <a:tab pos="2253960" algn="l"/>
                <a:tab pos="2703240" algn="l"/>
                <a:tab pos="3152520" algn="l"/>
                <a:tab pos="3601800" algn="l"/>
                <a:tab pos="4051080" algn="l"/>
                <a:tab pos="4500359" algn="l"/>
                <a:tab pos="4949640" algn="l"/>
                <a:tab pos="5398919" algn="l"/>
                <a:tab pos="5848200" algn="l"/>
                <a:tab pos="6297480" algn="l"/>
                <a:tab pos="6746760" algn="l"/>
                <a:tab pos="7196040" algn="l"/>
                <a:tab pos="7645320" algn="l"/>
                <a:tab pos="8094600" algn="l"/>
                <a:tab pos="8543879" algn="l"/>
                <a:tab pos="8993160" algn="l"/>
                <a:tab pos="9442440" algn="l"/>
              </a:tabLst>
            </a:pPr>
            <a:r>
              <a: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Quels changements climatiques accompagnent ces changement de température?</a:t>
            </a:r>
          </a:p>
          <a:p>
            <a:pPr marL="457200" marR="0" lvl="1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  <a:tab pos="906119" algn="l"/>
                <a:tab pos="1355399" algn="l"/>
                <a:tab pos="1804680" algn="l"/>
                <a:tab pos="2253960" algn="l"/>
                <a:tab pos="2703240" algn="l"/>
                <a:tab pos="3152520" algn="l"/>
                <a:tab pos="3601800" algn="l"/>
                <a:tab pos="4051080" algn="l"/>
                <a:tab pos="4500359" algn="l"/>
                <a:tab pos="4949640" algn="l"/>
                <a:tab pos="5398919" algn="l"/>
                <a:tab pos="5848200" algn="l"/>
                <a:tab pos="6297480" algn="l"/>
                <a:tab pos="6746760" algn="l"/>
                <a:tab pos="7196040" algn="l"/>
                <a:tab pos="7645320" algn="l"/>
                <a:tab pos="8094600" algn="l"/>
                <a:tab pos="8543879" algn="l"/>
                <a:tab pos="8993160" algn="l"/>
                <a:tab pos="9442440" algn="l"/>
              </a:tabLst>
            </a:pPr>
            <a:endParaRPr lang="en-GB" sz="28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msmincho" pitchFamily="2"/>
              <a:cs typeface="msmincho" pitchFamily="2"/>
            </a:endParaRPr>
          </a:p>
          <a:p>
            <a:pPr marL="457200" marR="0" lvl="1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  <a:tab pos="906119" algn="l"/>
                <a:tab pos="1355399" algn="l"/>
                <a:tab pos="1804680" algn="l"/>
                <a:tab pos="2253960" algn="l"/>
                <a:tab pos="2703240" algn="l"/>
                <a:tab pos="3152520" algn="l"/>
                <a:tab pos="3601800" algn="l"/>
                <a:tab pos="4051080" algn="l"/>
                <a:tab pos="4500359" algn="l"/>
                <a:tab pos="4949640" algn="l"/>
                <a:tab pos="5398919" algn="l"/>
                <a:tab pos="5848200" algn="l"/>
                <a:tab pos="6297480" algn="l"/>
                <a:tab pos="6746760" algn="l"/>
                <a:tab pos="7196040" algn="l"/>
                <a:tab pos="7645320" algn="l"/>
                <a:tab pos="8094600" algn="l"/>
                <a:tab pos="8543879" algn="l"/>
                <a:tab pos="8993160" algn="l"/>
                <a:tab pos="9442440" algn="l"/>
              </a:tabLst>
            </a:pPr>
            <a:r>
              <a: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La théorie de l'effet de serre est simple... si le climat ne change pas.</a:t>
            </a:r>
          </a:p>
          <a:p>
            <a:pPr marL="457200" marR="0" lvl="1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  <a:tab pos="906119" algn="l"/>
                <a:tab pos="1355399" algn="l"/>
                <a:tab pos="1804680" algn="l"/>
                <a:tab pos="2253960" algn="l"/>
                <a:tab pos="2703240" algn="l"/>
                <a:tab pos="3152520" algn="l"/>
                <a:tab pos="3601800" algn="l"/>
                <a:tab pos="4051080" algn="l"/>
                <a:tab pos="4500359" algn="l"/>
                <a:tab pos="4949640" algn="l"/>
                <a:tab pos="5398919" algn="l"/>
                <a:tab pos="5848200" algn="l"/>
                <a:tab pos="6297480" algn="l"/>
                <a:tab pos="6746760" algn="l"/>
                <a:tab pos="7196040" algn="l"/>
                <a:tab pos="7645320" algn="l"/>
                <a:tab pos="8094600" algn="l"/>
                <a:tab pos="8543879" algn="l"/>
                <a:tab pos="8993160" algn="l"/>
                <a:tab pos="9442440" algn="l"/>
              </a:tabLst>
            </a:pPr>
            <a:endParaRPr lang="en-GB" sz="28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msmincho" pitchFamily="2"/>
              <a:cs typeface="msmincho" pitchFamily="2"/>
            </a:endParaRPr>
          </a:p>
          <a:p>
            <a:pPr marL="457200" marR="0" lvl="1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  <a:tab pos="906119" algn="l"/>
                <a:tab pos="1355399" algn="l"/>
                <a:tab pos="1804680" algn="l"/>
                <a:tab pos="2253960" algn="l"/>
                <a:tab pos="2703240" algn="l"/>
                <a:tab pos="3152520" algn="l"/>
                <a:tab pos="3601800" algn="l"/>
                <a:tab pos="4051080" algn="l"/>
                <a:tab pos="4500359" algn="l"/>
                <a:tab pos="4949640" algn="l"/>
                <a:tab pos="5398919" algn="l"/>
                <a:tab pos="5848200" algn="l"/>
                <a:tab pos="6297480" algn="l"/>
                <a:tab pos="6746760" algn="l"/>
                <a:tab pos="7196040" algn="l"/>
                <a:tab pos="7645320" algn="l"/>
                <a:tab pos="8094600" algn="l"/>
                <a:tab pos="8543879" algn="l"/>
                <a:tab pos="8993160" algn="l"/>
                <a:tab pos="9442440" algn="l"/>
              </a:tabLst>
            </a:pPr>
            <a:r>
              <a: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Par exemple, accroissement de température d</a:t>
            </a:r>
            <a:r>
              <a: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Bitstream Charter" pitchFamily="18"/>
                <a:ea typeface="Bitstream Charter" pitchFamily="2"/>
                <a:cs typeface="Bitstream Charter" pitchFamily="2"/>
              </a:rPr>
              <a:t>û</a:t>
            </a:r>
            <a:r>
              <a: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 à une doublement de CO2:</a:t>
            </a:r>
          </a:p>
          <a:p>
            <a:pPr marL="457200" marR="0" lvl="2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457200" algn="l"/>
                <a:tab pos="906119" algn="l"/>
                <a:tab pos="1355399" algn="l"/>
                <a:tab pos="1804680" algn="l"/>
                <a:tab pos="2253960" algn="l"/>
                <a:tab pos="2703240" algn="l"/>
                <a:tab pos="3152520" algn="l"/>
                <a:tab pos="3601800" algn="l"/>
                <a:tab pos="4051080" algn="l"/>
                <a:tab pos="4500359" algn="l"/>
                <a:tab pos="4949640" algn="l"/>
                <a:tab pos="5398919" algn="l"/>
                <a:tab pos="5848200" algn="l"/>
                <a:tab pos="6297480" algn="l"/>
                <a:tab pos="6746760" algn="l"/>
                <a:tab pos="7196040" algn="l"/>
                <a:tab pos="7645320" algn="l"/>
                <a:tab pos="8094600" algn="l"/>
                <a:tab pos="8543879" algn="l"/>
                <a:tab pos="8993160" algn="l"/>
                <a:tab pos="9442440" algn="l"/>
              </a:tabLst>
            </a:pPr>
            <a:r>
              <a: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 si l'humidité </a:t>
            </a:r>
            <a:r>
              <a:rPr lang="en-GB" sz="2800" b="0" i="1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absolue</a:t>
            </a:r>
            <a:r>
              <a: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 de l'atmosphère reste constante: 1.2°C</a:t>
            </a:r>
          </a:p>
          <a:p>
            <a:pPr marL="457200" marR="0" lvl="2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457200" algn="l"/>
                <a:tab pos="906119" algn="l"/>
                <a:tab pos="1355399" algn="l"/>
                <a:tab pos="1804680" algn="l"/>
                <a:tab pos="2253960" algn="l"/>
                <a:tab pos="2703240" algn="l"/>
                <a:tab pos="3152520" algn="l"/>
                <a:tab pos="3601800" algn="l"/>
                <a:tab pos="4051080" algn="l"/>
                <a:tab pos="4500359" algn="l"/>
                <a:tab pos="4949640" algn="l"/>
                <a:tab pos="5398919" algn="l"/>
                <a:tab pos="5848200" algn="l"/>
                <a:tab pos="6297480" algn="l"/>
                <a:tab pos="6746760" algn="l"/>
                <a:tab pos="7196040" algn="l"/>
                <a:tab pos="7645320" algn="l"/>
                <a:tab pos="8094600" algn="l"/>
                <a:tab pos="8543879" algn="l"/>
                <a:tab pos="8993160" algn="l"/>
                <a:tab pos="9442440" algn="l"/>
              </a:tabLst>
            </a:pPr>
            <a:r>
              <a: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 si l'humidité </a:t>
            </a:r>
            <a:r>
              <a:rPr lang="en-GB" sz="2800" b="0" i="1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relative</a:t>
            </a:r>
            <a:r>
              <a: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 de l'atmosphère reste constante: </a:t>
            </a:r>
            <a:r>
              <a: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OpenSymbol" pitchFamily="18"/>
                <a:ea typeface="OpenSymbol" pitchFamily="2"/>
                <a:cs typeface="OpenSymbol" pitchFamily="2"/>
              </a:rPr>
              <a:t>≃</a:t>
            </a:r>
            <a:r>
              <a:rPr lang="en-GB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2.5°C</a:t>
            </a:r>
          </a:p>
          <a:p>
            <a:pPr marL="457200" marR="0" lvl="1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57200" algn="l"/>
                <a:tab pos="906119" algn="l"/>
                <a:tab pos="1355399" algn="l"/>
                <a:tab pos="1804680" algn="l"/>
                <a:tab pos="2253960" algn="l"/>
                <a:tab pos="2703240" algn="l"/>
                <a:tab pos="3152520" algn="l"/>
                <a:tab pos="3601800" algn="l"/>
                <a:tab pos="4051080" algn="l"/>
                <a:tab pos="4500359" algn="l"/>
                <a:tab pos="4949640" algn="l"/>
                <a:tab pos="5398919" algn="l"/>
                <a:tab pos="5848200" algn="l"/>
                <a:tab pos="6297480" algn="l"/>
                <a:tab pos="6746760" algn="l"/>
                <a:tab pos="7196040" algn="l"/>
                <a:tab pos="7645320" algn="l"/>
                <a:tab pos="8094600" algn="l"/>
                <a:tab pos="8543879" algn="l"/>
                <a:tab pos="8993160" algn="l"/>
                <a:tab pos="9442440" algn="l"/>
              </a:tabLst>
            </a:pPr>
            <a:endParaRPr lang="en-GB" sz="28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msmincho" pitchFamily="2"/>
              <a:cs typeface="msmincho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785880" y="153360"/>
            <a:ext cx="9128160" cy="772920"/>
          </a:xfrm>
        </p:spPr>
        <p:txBody>
          <a:bodyPr wrap="none" anchorCtr="0">
            <a:spAutoFit/>
          </a:bodyPr>
          <a:lstStyle/>
          <a:p>
            <a:pPr lvl="0">
              <a:lnSpc>
                <a:spcPct val="94000"/>
              </a:lnSpc>
            </a:pPr>
            <a:r>
              <a:rPr lang="en-GB">
                <a:solidFill>
                  <a:srgbClr val="3333CC"/>
                </a:solidFill>
              </a:rPr>
              <a:t>La circulation de Hadley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3640" y="539640"/>
            <a:ext cx="9361440" cy="45579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 3"/>
          <p:cNvSpPr/>
          <p:nvPr/>
        </p:nvSpPr>
        <p:spPr>
          <a:xfrm>
            <a:off x="304920" y="5276880"/>
            <a:ext cx="5113080" cy="21031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Variations latitudinales du flux radiatif net (en haut), courbes à pression constante ou isobares (les droites penchées), force de gradient de pression créée par l'inclinaison de ces isobares.</a:t>
            </a:r>
          </a:p>
        </p:txBody>
      </p:sp>
      <p:sp>
        <p:nvSpPr>
          <p:cNvPr id="5" name="Forme libre 4"/>
          <p:cNvSpPr/>
          <p:nvPr/>
        </p:nvSpPr>
        <p:spPr>
          <a:xfrm>
            <a:off x="6281639" y="6126120"/>
            <a:ext cx="3976919" cy="9129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150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Représentation schématique de la cellule de Hadley</a:t>
            </a:r>
          </a:p>
        </p:txBody>
      </p:sp>
      <p:sp>
        <p:nvSpPr>
          <p:cNvPr id="6" name="Forme libre 5"/>
          <p:cNvSpPr/>
          <p:nvPr/>
        </p:nvSpPr>
        <p:spPr>
          <a:xfrm>
            <a:off x="8513640" y="5219640"/>
            <a:ext cx="1729080" cy="1007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1123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Haute pression en surface (anticylone)</a:t>
            </a:r>
          </a:p>
        </p:txBody>
      </p:sp>
      <p:sp>
        <p:nvSpPr>
          <p:cNvPr id="7" name="Forme libre 6"/>
          <p:cNvSpPr/>
          <p:nvPr/>
        </p:nvSpPr>
        <p:spPr>
          <a:xfrm>
            <a:off x="5994360" y="5292720"/>
            <a:ext cx="1728719" cy="709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1123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Basse pression en surface</a:t>
            </a:r>
          </a:p>
        </p:txBody>
      </p:sp>
      <p:sp>
        <p:nvSpPr>
          <p:cNvPr id="8" name="Forme libre 7"/>
          <p:cNvSpPr/>
          <p:nvPr/>
        </p:nvSpPr>
        <p:spPr>
          <a:xfrm>
            <a:off x="8442360" y="7020000"/>
            <a:ext cx="1800360" cy="375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998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[Hourdin]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836280" y="57240"/>
            <a:ext cx="9218520" cy="938520"/>
          </a:xfrm>
        </p:spPr>
        <p:txBody>
          <a:bodyPr wrap="none" lIns="90000" tIns="46800" rIns="90000" bIns="46800" anchorCtr="0">
            <a:spAutoFit/>
          </a:bodyPr>
          <a:lstStyle/>
          <a:p>
            <a:pPr lvl="0">
              <a:lnSpc>
                <a:spcPct val="94000"/>
              </a:lnSpc>
            </a:pPr>
            <a:r>
              <a:rPr lang="en-GB">
                <a:solidFill>
                  <a:srgbClr val="3333CC"/>
                </a:solidFill>
              </a:rPr>
              <a:t>Modélisation numérique 3D du climat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-695"/>
          <a:stretch>
            <a:fillRect/>
          </a:stretch>
        </p:blipFill>
        <p:spPr>
          <a:xfrm>
            <a:off x="1936800" y="816120"/>
            <a:ext cx="6638760" cy="65386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 3"/>
          <p:cNvSpPr/>
          <p:nvPr/>
        </p:nvSpPr>
        <p:spPr>
          <a:xfrm>
            <a:off x="6880320" y="6815160"/>
            <a:ext cx="3036960" cy="34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r" rtl="0" hangingPunct="1">
              <a:lnSpc>
                <a:spcPct val="94000"/>
              </a:lnSpc>
              <a:spcBef>
                <a:spcPts val="862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Source: L. Fairhead, LMD/IPSL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1244520" y="137880"/>
            <a:ext cx="8483760" cy="871919"/>
          </a:xfrm>
        </p:spPr>
        <p:txBody>
          <a:bodyPr wrap="none" lIns="90000" tIns="46800" rIns="90000" bIns="46800" anchorCtr="0">
            <a:spAutoFit/>
          </a:bodyPr>
          <a:lstStyle/>
          <a:p>
            <a:pPr lvl="0">
              <a:lnSpc>
                <a:spcPct val="116000"/>
              </a:lnSpc>
            </a:pPr>
            <a:r>
              <a:rPr lang="en-GB">
                <a:solidFill>
                  <a:srgbClr val="3333CC"/>
                </a:solidFill>
              </a:rPr>
              <a:t>Les perturbations du climat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76400" y="2204999"/>
            <a:ext cx="8521560" cy="49593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orme libre 3"/>
          <p:cNvSpPr/>
          <p:nvPr/>
        </p:nvSpPr>
        <p:spPr>
          <a:xfrm>
            <a:off x="7080120" y="7216920"/>
            <a:ext cx="3427559" cy="34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r" rtl="0" hangingPunct="1">
              <a:lnSpc>
                <a:spcPct val="180000"/>
              </a:lnSpc>
              <a:spcBef>
                <a:spcPts val="862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Source: GIEC, 2001</a:t>
            </a:r>
          </a:p>
        </p:txBody>
      </p:sp>
      <p:sp>
        <p:nvSpPr>
          <p:cNvPr id="5" name="Forme libre 4"/>
          <p:cNvSpPr/>
          <p:nvPr/>
        </p:nvSpPr>
        <p:spPr>
          <a:xfrm>
            <a:off x="1155600" y="2295360"/>
            <a:ext cx="1790640" cy="12225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200 f10 1"/>
              <a:gd name="f16" fmla="*/ 18400 f10 1"/>
              <a:gd name="f17" fmla="*/ 18400 f11 1"/>
              <a:gd name="f18" fmla="*/ 3200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3160 f10 1"/>
              <a:gd name="f25" fmla="*/ 3160 f11 1"/>
              <a:gd name="f26" fmla="*/ 0 f10 1"/>
              <a:gd name="f27" fmla="*/ 10800 f11 1"/>
              <a:gd name="f28" fmla="*/ 18440 f11 1"/>
              <a:gd name="f29" fmla="*/ 21600 f11 1"/>
              <a:gd name="f30" fmla="*/ 18440 f10 1"/>
              <a:gd name="f31" fmla="*/ 21600 f10 1"/>
              <a:gd name="f32" fmla="+- 0 0 f19"/>
              <a:gd name="f33" fmla="+- f20 0 f1"/>
              <a:gd name="f34" fmla="+- f21 0 f1"/>
              <a:gd name="f35" fmla="*/ f32 f0 1"/>
              <a:gd name="f36" fmla="+- f34 0 f33"/>
              <a:gd name="f37" fmla="*/ f35 1 f5"/>
              <a:gd name="f38" fmla="+- f37 0 f1"/>
              <a:gd name="f39" fmla="cos 1 f38"/>
              <a:gd name="f40" fmla="sin 1 f38"/>
              <a:gd name="f41" fmla="+- 0 0 f39"/>
              <a:gd name="f42" fmla="+- 0 0 f40"/>
              <a:gd name="f43" fmla="*/ 10800 f41 1"/>
              <a:gd name="f44" fmla="*/ 10800 f42 1"/>
              <a:gd name="f45" fmla="*/ f43 f43 1"/>
              <a:gd name="f46" fmla="*/ f44 f44 1"/>
              <a:gd name="f47" fmla="+- f45 f46 0"/>
              <a:gd name="f48" fmla="sqrt f47"/>
              <a:gd name="f49" fmla="*/ f6 1 f48"/>
              <a:gd name="f50" fmla="*/ f41 f49 1"/>
              <a:gd name="f51" fmla="*/ f42 f49 1"/>
              <a:gd name="f52" fmla="+- 10800 0 f50"/>
              <a:gd name="f53" fmla="+- 10800 0 f5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22" y="f23"/>
              </a:cxn>
              <a:cxn ang="f33">
                <a:pos x="f24" y="f25"/>
              </a:cxn>
              <a:cxn ang="f33">
                <a:pos x="f26" y="f27"/>
              </a:cxn>
              <a:cxn ang="f33">
                <a:pos x="f24" y="f28"/>
              </a:cxn>
              <a:cxn ang="f33">
                <a:pos x="f22" y="f29"/>
              </a:cxn>
              <a:cxn ang="f33">
                <a:pos x="f30" y="f28"/>
              </a:cxn>
              <a:cxn ang="f33">
                <a:pos x="f31" y="f27"/>
              </a:cxn>
              <a:cxn ang="f33">
                <a:pos x="f30" y="f25"/>
              </a:cxn>
            </a:cxnLst>
            <a:rect l="f15" t="f18" r="f16" b="f17"/>
            <a:pathLst>
              <a:path w="21600" h="21600">
                <a:moveTo>
                  <a:pt x="f52" y="f53"/>
                </a:moveTo>
                <a:arcTo wR="f9" hR="f9" stAng="f33" swAng="f36"/>
                <a:close/>
              </a:path>
            </a:pathLst>
          </a:custGeom>
          <a:noFill/>
          <a:ln w="46800">
            <a:solidFill>
              <a:srgbClr val="0000FF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5315040" y="3591000"/>
            <a:ext cx="1449360" cy="78084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200 f10 1"/>
              <a:gd name="f16" fmla="*/ 18400 f10 1"/>
              <a:gd name="f17" fmla="*/ 18400 f11 1"/>
              <a:gd name="f18" fmla="*/ 3200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3160 f10 1"/>
              <a:gd name="f25" fmla="*/ 3160 f11 1"/>
              <a:gd name="f26" fmla="*/ 0 f10 1"/>
              <a:gd name="f27" fmla="*/ 10800 f11 1"/>
              <a:gd name="f28" fmla="*/ 18440 f11 1"/>
              <a:gd name="f29" fmla="*/ 21600 f11 1"/>
              <a:gd name="f30" fmla="*/ 18440 f10 1"/>
              <a:gd name="f31" fmla="*/ 21600 f10 1"/>
              <a:gd name="f32" fmla="+- 0 0 f19"/>
              <a:gd name="f33" fmla="+- f20 0 f1"/>
              <a:gd name="f34" fmla="+- f21 0 f1"/>
              <a:gd name="f35" fmla="*/ f32 f0 1"/>
              <a:gd name="f36" fmla="+- f34 0 f33"/>
              <a:gd name="f37" fmla="*/ f35 1 f5"/>
              <a:gd name="f38" fmla="+- f37 0 f1"/>
              <a:gd name="f39" fmla="cos 1 f38"/>
              <a:gd name="f40" fmla="sin 1 f38"/>
              <a:gd name="f41" fmla="+- 0 0 f39"/>
              <a:gd name="f42" fmla="+- 0 0 f40"/>
              <a:gd name="f43" fmla="*/ 10800 f41 1"/>
              <a:gd name="f44" fmla="*/ 10800 f42 1"/>
              <a:gd name="f45" fmla="*/ f43 f43 1"/>
              <a:gd name="f46" fmla="*/ f44 f44 1"/>
              <a:gd name="f47" fmla="+- f45 f46 0"/>
              <a:gd name="f48" fmla="sqrt f47"/>
              <a:gd name="f49" fmla="*/ f6 1 f48"/>
              <a:gd name="f50" fmla="*/ f41 f49 1"/>
              <a:gd name="f51" fmla="*/ f42 f49 1"/>
              <a:gd name="f52" fmla="+- 10800 0 f50"/>
              <a:gd name="f53" fmla="+- 10800 0 f5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22" y="f23"/>
              </a:cxn>
              <a:cxn ang="f33">
                <a:pos x="f24" y="f25"/>
              </a:cxn>
              <a:cxn ang="f33">
                <a:pos x="f26" y="f27"/>
              </a:cxn>
              <a:cxn ang="f33">
                <a:pos x="f24" y="f28"/>
              </a:cxn>
              <a:cxn ang="f33">
                <a:pos x="f22" y="f29"/>
              </a:cxn>
              <a:cxn ang="f33">
                <a:pos x="f30" y="f28"/>
              </a:cxn>
              <a:cxn ang="f33">
                <a:pos x="f31" y="f27"/>
              </a:cxn>
              <a:cxn ang="f33">
                <a:pos x="f30" y="f25"/>
              </a:cxn>
            </a:cxnLst>
            <a:rect l="f15" t="f18" r="f16" b="f17"/>
            <a:pathLst>
              <a:path w="21600" h="21600">
                <a:moveTo>
                  <a:pt x="f52" y="f53"/>
                </a:moveTo>
                <a:arcTo wR="f9" hR="f9" stAng="f33" swAng="f36"/>
                <a:close/>
              </a:path>
            </a:pathLst>
          </a:custGeom>
          <a:noFill/>
          <a:ln w="46800">
            <a:solidFill>
              <a:srgbClr val="0000FF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619200" y="1057320"/>
            <a:ext cx="1455839" cy="430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200 f10 1"/>
              <a:gd name="f16" fmla="*/ 18400 f10 1"/>
              <a:gd name="f17" fmla="*/ 18400 f11 1"/>
              <a:gd name="f18" fmla="*/ 3200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3160 f10 1"/>
              <a:gd name="f25" fmla="*/ 3160 f11 1"/>
              <a:gd name="f26" fmla="*/ 0 f10 1"/>
              <a:gd name="f27" fmla="*/ 10800 f11 1"/>
              <a:gd name="f28" fmla="*/ 18440 f11 1"/>
              <a:gd name="f29" fmla="*/ 21600 f11 1"/>
              <a:gd name="f30" fmla="*/ 18440 f10 1"/>
              <a:gd name="f31" fmla="*/ 21600 f10 1"/>
              <a:gd name="f32" fmla="+- 0 0 f19"/>
              <a:gd name="f33" fmla="+- f20 0 f1"/>
              <a:gd name="f34" fmla="+- f21 0 f1"/>
              <a:gd name="f35" fmla="*/ f32 f0 1"/>
              <a:gd name="f36" fmla="+- f34 0 f33"/>
              <a:gd name="f37" fmla="*/ f35 1 f5"/>
              <a:gd name="f38" fmla="+- f37 0 f1"/>
              <a:gd name="f39" fmla="cos 1 f38"/>
              <a:gd name="f40" fmla="sin 1 f38"/>
              <a:gd name="f41" fmla="+- 0 0 f39"/>
              <a:gd name="f42" fmla="+- 0 0 f40"/>
              <a:gd name="f43" fmla="*/ 10800 f41 1"/>
              <a:gd name="f44" fmla="*/ 10800 f42 1"/>
              <a:gd name="f45" fmla="*/ f43 f43 1"/>
              <a:gd name="f46" fmla="*/ f44 f44 1"/>
              <a:gd name="f47" fmla="+- f45 f46 0"/>
              <a:gd name="f48" fmla="sqrt f47"/>
              <a:gd name="f49" fmla="*/ f6 1 f48"/>
              <a:gd name="f50" fmla="*/ f41 f49 1"/>
              <a:gd name="f51" fmla="*/ f42 f49 1"/>
              <a:gd name="f52" fmla="+- 10800 0 f50"/>
              <a:gd name="f53" fmla="+- 10800 0 f5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22" y="f23"/>
              </a:cxn>
              <a:cxn ang="f33">
                <a:pos x="f24" y="f25"/>
              </a:cxn>
              <a:cxn ang="f33">
                <a:pos x="f26" y="f27"/>
              </a:cxn>
              <a:cxn ang="f33">
                <a:pos x="f24" y="f28"/>
              </a:cxn>
              <a:cxn ang="f33">
                <a:pos x="f22" y="f29"/>
              </a:cxn>
              <a:cxn ang="f33">
                <a:pos x="f30" y="f28"/>
              </a:cxn>
              <a:cxn ang="f33">
                <a:pos x="f31" y="f27"/>
              </a:cxn>
              <a:cxn ang="f33">
                <a:pos x="f30" y="f25"/>
              </a:cxn>
            </a:cxnLst>
            <a:rect l="f15" t="f18" r="f16" b="f17"/>
            <a:pathLst>
              <a:path w="21600" h="21600">
                <a:moveTo>
                  <a:pt x="f52" y="f53"/>
                </a:moveTo>
                <a:arcTo wR="f9" hR="f9" stAng="f33" swAng="f36"/>
                <a:close/>
              </a:path>
            </a:pathLst>
          </a:custGeom>
          <a:noFill/>
          <a:ln w="46800">
            <a:solidFill>
              <a:srgbClr val="0000FF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8" name="Forme libre 7"/>
          <p:cNvSpPr/>
          <p:nvPr/>
        </p:nvSpPr>
        <p:spPr>
          <a:xfrm>
            <a:off x="666720" y="1595520"/>
            <a:ext cx="1403280" cy="4269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200 f10 1"/>
              <a:gd name="f16" fmla="*/ 18400 f10 1"/>
              <a:gd name="f17" fmla="*/ 18400 f11 1"/>
              <a:gd name="f18" fmla="*/ 3200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3160 f10 1"/>
              <a:gd name="f25" fmla="*/ 3160 f11 1"/>
              <a:gd name="f26" fmla="*/ 0 f10 1"/>
              <a:gd name="f27" fmla="*/ 10800 f11 1"/>
              <a:gd name="f28" fmla="*/ 18440 f11 1"/>
              <a:gd name="f29" fmla="*/ 21600 f11 1"/>
              <a:gd name="f30" fmla="*/ 18440 f10 1"/>
              <a:gd name="f31" fmla="*/ 21600 f10 1"/>
              <a:gd name="f32" fmla="+- 0 0 f19"/>
              <a:gd name="f33" fmla="+- f20 0 f1"/>
              <a:gd name="f34" fmla="+- f21 0 f1"/>
              <a:gd name="f35" fmla="*/ f32 f0 1"/>
              <a:gd name="f36" fmla="+- f34 0 f33"/>
              <a:gd name="f37" fmla="*/ f35 1 f5"/>
              <a:gd name="f38" fmla="+- f37 0 f1"/>
              <a:gd name="f39" fmla="cos 1 f38"/>
              <a:gd name="f40" fmla="sin 1 f38"/>
              <a:gd name="f41" fmla="+- 0 0 f39"/>
              <a:gd name="f42" fmla="+- 0 0 f40"/>
              <a:gd name="f43" fmla="*/ 10800 f41 1"/>
              <a:gd name="f44" fmla="*/ 10800 f42 1"/>
              <a:gd name="f45" fmla="*/ f43 f43 1"/>
              <a:gd name="f46" fmla="*/ f44 f44 1"/>
              <a:gd name="f47" fmla="+- f45 f46 0"/>
              <a:gd name="f48" fmla="sqrt f47"/>
              <a:gd name="f49" fmla="*/ f6 1 f48"/>
              <a:gd name="f50" fmla="*/ f41 f49 1"/>
              <a:gd name="f51" fmla="*/ f42 f49 1"/>
              <a:gd name="f52" fmla="+- 10800 0 f50"/>
              <a:gd name="f53" fmla="+- 10800 0 f5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22" y="f23"/>
              </a:cxn>
              <a:cxn ang="f33">
                <a:pos x="f24" y="f25"/>
              </a:cxn>
              <a:cxn ang="f33">
                <a:pos x="f26" y="f27"/>
              </a:cxn>
              <a:cxn ang="f33">
                <a:pos x="f24" y="f28"/>
              </a:cxn>
              <a:cxn ang="f33">
                <a:pos x="f22" y="f29"/>
              </a:cxn>
              <a:cxn ang="f33">
                <a:pos x="f30" y="f28"/>
              </a:cxn>
              <a:cxn ang="f33">
                <a:pos x="f31" y="f27"/>
              </a:cxn>
              <a:cxn ang="f33">
                <a:pos x="f30" y="f25"/>
              </a:cxn>
            </a:cxnLst>
            <a:rect l="f15" t="f18" r="f16" b="f17"/>
            <a:pathLst>
              <a:path w="21600" h="21600">
                <a:moveTo>
                  <a:pt x="f52" y="f53"/>
                </a:moveTo>
                <a:arcTo wR="f9" hR="f9" stAng="f33" swAng="f36"/>
                <a:close/>
              </a:path>
            </a:pathLst>
          </a:custGeom>
          <a:noFill/>
          <a:ln w="46800">
            <a:solidFill>
              <a:srgbClr val="FF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9" name="Forme libre 8"/>
          <p:cNvSpPr/>
          <p:nvPr/>
        </p:nvSpPr>
        <p:spPr>
          <a:xfrm>
            <a:off x="2313000" y="1038240"/>
            <a:ext cx="2897279" cy="475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7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naturelles</a:t>
            </a:r>
          </a:p>
        </p:txBody>
      </p:sp>
      <p:sp>
        <p:nvSpPr>
          <p:cNvPr id="10" name="Forme libre 9"/>
          <p:cNvSpPr/>
          <p:nvPr/>
        </p:nvSpPr>
        <p:spPr>
          <a:xfrm>
            <a:off x="2313000" y="1554119"/>
            <a:ext cx="2897279" cy="475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7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anthropiques</a:t>
            </a:r>
          </a:p>
        </p:txBody>
      </p:sp>
      <p:sp>
        <p:nvSpPr>
          <p:cNvPr id="11" name="Forme libre 10"/>
          <p:cNvSpPr/>
          <p:nvPr/>
        </p:nvSpPr>
        <p:spPr>
          <a:xfrm>
            <a:off x="4946759" y="2516040"/>
            <a:ext cx="717480" cy="135000"/>
          </a:xfrm>
          <a:custGeom>
            <a:avLst>
              <a:gd name="f0" fmla="val 257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2" name="Forme libre 11"/>
          <p:cNvSpPr/>
          <p:nvPr/>
        </p:nvSpPr>
        <p:spPr>
          <a:xfrm>
            <a:off x="4602240" y="6730920"/>
            <a:ext cx="717480" cy="135000"/>
          </a:xfrm>
          <a:custGeom>
            <a:avLst>
              <a:gd name="f0" fmla="val 257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3" name="Forme libre 12"/>
          <p:cNvSpPr/>
          <p:nvPr/>
        </p:nvSpPr>
        <p:spPr>
          <a:xfrm>
            <a:off x="4202280" y="6338880"/>
            <a:ext cx="3562200" cy="7653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200 f10 1"/>
              <a:gd name="f16" fmla="*/ 18400 f10 1"/>
              <a:gd name="f17" fmla="*/ 18400 f11 1"/>
              <a:gd name="f18" fmla="*/ 3200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3160 f10 1"/>
              <a:gd name="f25" fmla="*/ 3160 f11 1"/>
              <a:gd name="f26" fmla="*/ 0 f10 1"/>
              <a:gd name="f27" fmla="*/ 10800 f11 1"/>
              <a:gd name="f28" fmla="*/ 18440 f11 1"/>
              <a:gd name="f29" fmla="*/ 21600 f11 1"/>
              <a:gd name="f30" fmla="*/ 18440 f10 1"/>
              <a:gd name="f31" fmla="*/ 21600 f10 1"/>
              <a:gd name="f32" fmla="+- 0 0 f19"/>
              <a:gd name="f33" fmla="+- f20 0 f1"/>
              <a:gd name="f34" fmla="+- f21 0 f1"/>
              <a:gd name="f35" fmla="*/ f32 f0 1"/>
              <a:gd name="f36" fmla="+- f34 0 f33"/>
              <a:gd name="f37" fmla="*/ f35 1 f5"/>
              <a:gd name="f38" fmla="+- f37 0 f1"/>
              <a:gd name="f39" fmla="cos 1 f38"/>
              <a:gd name="f40" fmla="sin 1 f38"/>
              <a:gd name="f41" fmla="+- 0 0 f39"/>
              <a:gd name="f42" fmla="+- 0 0 f40"/>
              <a:gd name="f43" fmla="*/ 10800 f41 1"/>
              <a:gd name="f44" fmla="*/ 10800 f42 1"/>
              <a:gd name="f45" fmla="*/ f43 f43 1"/>
              <a:gd name="f46" fmla="*/ f44 f44 1"/>
              <a:gd name="f47" fmla="+- f45 f46 0"/>
              <a:gd name="f48" fmla="sqrt f47"/>
              <a:gd name="f49" fmla="*/ f6 1 f48"/>
              <a:gd name="f50" fmla="*/ f41 f49 1"/>
              <a:gd name="f51" fmla="*/ f42 f49 1"/>
              <a:gd name="f52" fmla="+- 10800 0 f50"/>
              <a:gd name="f53" fmla="+- 10800 0 f5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22" y="f23"/>
              </a:cxn>
              <a:cxn ang="f33">
                <a:pos x="f24" y="f25"/>
              </a:cxn>
              <a:cxn ang="f33">
                <a:pos x="f26" y="f27"/>
              </a:cxn>
              <a:cxn ang="f33">
                <a:pos x="f24" y="f28"/>
              </a:cxn>
              <a:cxn ang="f33">
                <a:pos x="f22" y="f29"/>
              </a:cxn>
              <a:cxn ang="f33">
                <a:pos x="f30" y="f28"/>
              </a:cxn>
              <a:cxn ang="f33">
                <a:pos x="f31" y="f27"/>
              </a:cxn>
              <a:cxn ang="f33">
                <a:pos x="f30" y="f25"/>
              </a:cxn>
            </a:cxnLst>
            <a:rect l="f15" t="f18" r="f16" b="f17"/>
            <a:pathLst>
              <a:path w="21600" h="21600">
                <a:moveTo>
                  <a:pt x="f52" y="f53"/>
                </a:moveTo>
                <a:arcTo wR="f9" hR="f9" stAng="f33" swAng="f36"/>
                <a:close/>
              </a:path>
            </a:pathLst>
          </a:custGeom>
          <a:noFill/>
          <a:ln w="46800">
            <a:solidFill>
              <a:srgbClr val="FF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4" name="Forme libre 13"/>
          <p:cNvSpPr/>
          <p:nvPr/>
        </p:nvSpPr>
        <p:spPr>
          <a:xfrm>
            <a:off x="3649679" y="1928879"/>
            <a:ext cx="2401920" cy="12221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200 f10 1"/>
              <a:gd name="f16" fmla="*/ 18400 f10 1"/>
              <a:gd name="f17" fmla="*/ 18400 f11 1"/>
              <a:gd name="f18" fmla="*/ 3200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3160 f10 1"/>
              <a:gd name="f25" fmla="*/ 3160 f11 1"/>
              <a:gd name="f26" fmla="*/ 0 f10 1"/>
              <a:gd name="f27" fmla="*/ 10800 f11 1"/>
              <a:gd name="f28" fmla="*/ 18440 f11 1"/>
              <a:gd name="f29" fmla="*/ 21600 f11 1"/>
              <a:gd name="f30" fmla="*/ 18440 f10 1"/>
              <a:gd name="f31" fmla="*/ 21600 f10 1"/>
              <a:gd name="f32" fmla="+- 0 0 f19"/>
              <a:gd name="f33" fmla="+- f20 0 f1"/>
              <a:gd name="f34" fmla="+- f21 0 f1"/>
              <a:gd name="f35" fmla="*/ f32 f0 1"/>
              <a:gd name="f36" fmla="+- f34 0 f33"/>
              <a:gd name="f37" fmla="*/ f35 1 f5"/>
              <a:gd name="f38" fmla="+- f37 0 f1"/>
              <a:gd name="f39" fmla="cos 1 f38"/>
              <a:gd name="f40" fmla="sin 1 f38"/>
              <a:gd name="f41" fmla="+- 0 0 f39"/>
              <a:gd name="f42" fmla="+- 0 0 f40"/>
              <a:gd name="f43" fmla="*/ 10800 f41 1"/>
              <a:gd name="f44" fmla="*/ 10800 f42 1"/>
              <a:gd name="f45" fmla="*/ f43 f43 1"/>
              <a:gd name="f46" fmla="*/ f44 f44 1"/>
              <a:gd name="f47" fmla="+- f45 f46 0"/>
              <a:gd name="f48" fmla="sqrt f47"/>
              <a:gd name="f49" fmla="*/ f6 1 f48"/>
              <a:gd name="f50" fmla="*/ f41 f49 1"/>
              <a:gd name="f51" fmla="*/ f42 f49 1"/>
              <a:gd name="f52" fmla="+- 10800 0 f50"/>
              <a:gd name="f53" fmla="+- 10800 0 f5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22" y="f23"/>
              </a:cxn>
              <a:cxn ang="f33">
                <a:pos x="f24" y="f25"/>
              </a:cxn>
              <a:cxn ang="f33">
                <a:pos x="f26" y="f27"/>
              </a:cxn>
              <a:cxn ang="f33">
                <a:pos x="f24" y="f28"/>
              </a:cxn>
              <a:cxn ang="f33">
                <a:pos x="f22" y="f29"/>
              </a:cxn>
              <a:cxn ang="f33">
                <a:pos x="f30" y="f28"/>
              </a:cxn>
              <a:cxn ang="f33">
                <a:pos x="f31" y="f27"/>
              </a:cxn>
              <a:cxn ang="f33">
                <a:pos x="f30" y="f25"/>
              </a:cxn>
            </a:cxnLst>
            <a:rect l="f15" t="f18" r="f16" b="f17"/>
            <a:pathLst>
              <a:path w="21600" h="21600">
                <a:moveTo>
                  <a:pt x="f52" y="f53"/>
                </a:moveTo>
                <a:arcTo wR="f9" hR="f9" stAng="f33" swAng="f36"/>
                <a:close/>
              </a:path>
            </a:pathLst>
          </a:custGeom>
          <a:noFill/>
          <a:ln w="46800">
            <a:solidFill>
              <a:srgbClr val="FF0000"/>
            </a:solidFill>
            <a:prstDash val="solid"/>
            <a:miter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293760" y="3382920"/>
            <a:ext cx="2566800" cy="32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2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Source : GIEC 2001</a:t>
            </a:r>
          </a:p>
        </p:txBody>
      </p:sp>
      <p:sp>
        <p:nvSpPr>
          <p:cNvPr id="3" name="Forme libre 2"/>
          <p:cNvSpPr/>
          <p:nvPr/>
        </p:nvSpPr>
        <p:spPr>
          <a:xfrm>
            <a:off x="0" y="6364440"/>
            <a:ext cx="216000" cy="572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b="19727"/>
          <a:stretch>
            <a:fillRect/>
          </a:stretch>
        </p:blipFill>
        <p:spPr>
          <a:xfrm>
            <a:off x="312840" y="3854519"/>
            <a:ext cx="10105920" cy="26985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rme libre 4"/>
          <p:cNvSpPr/>
          <p:nvPr/>
        </p:nvSpPr>
        <p:spPr>
          <a:xfrm>
            <a:off x="8124840" y="5288040"/>
            <a:ext cx="2566800" cy="30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Source : GIEC 2007</a:t>
            </a:r>
          </a:p>
        </p:txBody>
      </p:sp>
      <p:sp>
        <p:nvSpPr>
          <p:cNvPr id="6" name="Connecteur droit 5"/>
          <p:cNvSpPr/>
          <p:nvPr/>
        </p:nvSpPr>
        <p:spPr>
          <a:xfrm>
            <a:off x="2987640" y="3382920"/>
            <a:ext cx="1800" cy="1746359"/>
          </a:xfrm>
          <a:prstGeom prst="line">
            <a:avLst/>
          </a:prstGeom>
          <a:noFill/>
          <a:ln w="19080">
            <a:solidFill>
              <a:srgbClr val="333399"/>
            </a:solidFill>
            <a:custDash>
              <a:ds d="4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7" name="Forme libre 6"/>
          <p:cNvSpPr/>
          <p:nvPr/>
        </p:nvSpPr>
        <p:spPr>
          <a:xfrm>
            <a:off x="8124840" y="2271600"/>
            <a:ext cx="2566800" cy="30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Source : GIEC 2001</a:t>
            </a:r>
          </a:p>
        </p:txBody>
      </p:sp>
      <p:sp>
        <p:nvSpPr>
          <p:cNvPr id="8" name="Forme libre 7"/>
          <p:cNvSpPr/>
          <p:nvPr/>
        </p:nvSpPr>
        <p:spPr>
          <a:xfrm>
            <a:off x="9029160" y="3193920"/>
            <a:ext cx="1096560" cy="30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200" b="0" i="0" u="none" strike="noStrike" baseline="0">
                <a:ln>
                  <a:noFill/>
                </a:ln>
                <a:solidFill>
                  <a:srgbClr val="333399"/>
                </a:solidFill>
                <a:latin typeface="Times New Roman" pitchFamily="18"/>
                <a:ea typeface="Lucida Sans" pitchFamily="2"/>
                <a:cs typeface="Lucida Sans" pitchFamily="2"/>
              </a:rPr>
              <a:t>Ref 1901-1950</a:t>
            </a:r>
          </a:p>
        </p:txBody>
      </p:sp>
      <p:sp>
        <p:nvSpPr>
          <p:cNvPr id="9" name="Connecteur droit 8"/>
          <p:cNvSpPr/>
          <p:nvPr/>
        </p:nvSpPr>
        <p:spPr>
          <a:xfrm>
            <a:off x="6188040" y="3382920"/>
            <a:ext cx="1800" cy="1746359"/>
          </a:xfrm>
          <a:prstGeom prst="line">
            <a:avLst/>
          </a:prstGeom>
          <a:noFill/>
          <a:ln w="19080">
            <a:solidFill>
              <a:srgbClr val="333399"/>
            </a:solidFill>
            <a:custDash>
              <a:ds d="4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0" name="Connecteur droit 9"/>
          <p:cNvSpPr/>
          <p:nvPr/>
        </p:nvSpPr>
        <p:spPr>
          <a:xfrm>
            <a:off x="9387000" y="3382920"/>
            <a:ext cx="1440" cy="1746359"/>
          </a:xfrm>
          <a:prstGeom prst="line">
            <a:avLst/>
          </a:prstGeom>
          <a:noFill/>
          <a:ln w="19080">
            <a:solidFill>
              <a:srgbClr val="333399"/>
            </a:solidFill>
            <a:custDash>
              <a:ds d="400000" sp="100000"/>
            </a:custDash>
            <a:miter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pic>
        <p:nvPicPr>
          <p:cNvPr id="11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b="50986"/>
          <a:stretch>
            <a:fillRect/>
          </a:stretch>
        </p:blipFill>
        <p:spPr>
          <a:xfrm>
            <a:off x="4978440" y="800280"/>
            <a:ext cx="5273640" cy="2592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33360" y="763560"/>
            <a:ext cx="4443480" cy="26319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e 12"/>
          <p:cNvGrpSpPr/>
          <p:nvPr/>
        </p:nvGrpSpPr>
        <p:grpSpPr>
          <a:xfrm>
            <a:off x="871559" y="0"/>
            <a:ext cx="8862840" cy="627480"/>
            <a:chOff x="871559" y="0"/>
            <a:chExt cx="8862840" cy="627480"/>
          </a:xfrm>
        </p:grpSpPr>
        <p:sp>
          <p:nvSpPr>
            <p:cNvPr id="14" name="Forme libre 13"/>
            <p:cNvSpPr/>
            <p:nvPr/>
          </p:nvSpPr>
          <p:spPr>
            <a:xfrm>
              <a:off x="871559" y="181800"/>
              <a:ext cx="8862840" cy="271440"/>
            </a:xfrm>
            <a:custGeom>
              <a:avLst>
                <a:gd name="f0" fmla="val 12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5" name="Forme libre 14"/>
            <p:cNvSpPr/>
            <p:nvPr/>
          </p:nvSpPr>
          <p:spPr>
            <a:xfrm>
              <a:off x="871559" y="0"/>
              <a:ext cx="8862840" cy="6274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94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800" b="1" i="0" u="none" strike="noStrike" baseline="0">
                  <a:ln>
                    <a:noFill/>
                  </a:ln>
                  <a:solidFill>
                    <a:srgbClr val="3333CC"/>
                  </a:solidFill>
                  <a:latin typeface="Times New Roman" pitchFamily="18"/>
                  <a:ea typeface="msmincho" pitchFamily="2"/>
                  <a:cs typeface="msmincho" pitchFamily="2"/>
                </a:rPr>
                <a:t>L'homme a-t-il déjà changé le climat ?</a:t>
              </a:r>
            </a:p>
          </p:txBody>
        </p:sp>
      </p:grpSp>
      <p:sp>
        <p:nvSpPr>
          <p:cNvPr id="16" name="Forme libre 15"/>
          <p:cNvSpPr/>
          <p:nvPr/>
        </p:nvSpPr>
        <p:spPr>
          <a:xfrm>
            <a:off x="598320" y="6826319"/>
            <a:ext cx="9709200" cy="385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Noir: observations; </a:t>
            </a:r>
            <a:r>
              <a:rPr lang="en-GB" sz="2200" b="0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Lucida Sans" pitchFamily="2"/>
                <a:cs typeface="Lucida Sans" pitchFamily="2"/>
              </a:rPr>
              <a:t>bleu: forçages naturels; </a:t>
            </a:r>
            <a:r>
              <a:rPr lang="en-GB" sz="2200" b="0" i="0" u="none" strike="noStrike" baseline="0">
                <a:ln>
                  <a:noFill/>
                </a:ln>
                <a:solidFill>
                  <a:srgbClr val="FF00FF"/>
                </a:solidFill>
                <a:latin typeface="Times New Roman" pitchFamily="18"/>
                <a:ea typeface="Lucida Sans" pitchFamily="2"/>
                <a:cs typeface="Lucida Sans" pitchFamily="2"/>
              </a:rPr>
              <a:t>magenta: forçages anthropiques+naturels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871559" y="94320"/>
            <a:ext cx="8862840" cy="627480"/>
            <a:chOff x="871559" y="94320"/>
            <a:chExt cx="8862840" cy="627480"/>
          </a:xfrm>
        </p:grpSpPr>
        <p:sp>
          <p:nvSpPr>
            <p:cNvPr id="3" name="Forme libre 2"/>
            <p:cNvSpPr/>
            <p:nvPr/>
          </p:nvSpPr>
          <p:spPr>
            <a:xfrm>
              <a:off x="871559" y="276120"/>
              <a:ext cx="8862840" cy="271440"/>
            </a:xfrm>
            <a:custGeom>
              <a:avLst>
                <a:gd name="f0" fmla="val 127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4" name="Forme libre 3"/>
            <p:cNvSpPr/>
            <p:nvPr/>
          </p:nvSpPr>
          <p:spPr>
            <a:xfrm>
              <a:off x="871559" y="94320"/>
              <a:ext cx="8862840" cy="6274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94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800" b="1" i="0" u="none" strike="noStrike" baseline="0">
                  <a:ln>
                    <a:noFill/>
                  </a:ln>
                  <a:solidFill>
                    <a:srgbClr val="3333CC"/>
                  </a:solidFill>
                  <a:latin typeface="Times New Roman" pitchFamily="18"/>
                  <a:ea typeface="msmincho" pitchFamily="2"/>
                  <a:cs typeface="msmincho" pitchFamily="2"/>
                </a:rPr>
                <a:t>L'homme a-t-il déjà changé le climat ?</a:t>
              </a:r>
            </a:p>
          </p:txBody>
        </p:sp>
      </p:grpSp>
      <p:sp>
        <p:nvSpPr>
          <p:cNvPr id="5" name="Forme libre 4"/>
          <p:cNvSpPr/>
          <p:nvPr/>
        </p:nvSpPr>
        <p:spPr>
          <a:xfrm>
            <a:off x="7435800" y="7161120"/>
            <a:ext cx="3036960" cy="34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r" rtl="0" hangingPunct="1">
              <a:lnSpc>
                <a:spcPct val="94000"/>
              </a:lnSpc>
              <a:spcBef>
                <a:spcPts val="862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Source: GIEC 2007</a:t>
            </a:r>
          </a:p>
        </p:txBody>
      </p:sp>
      <p:pic>
        <p:nvPicPr>
          <p:cNvPr id="6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330200" y="793800"/>
            <a:ext cx="7864560" cy="60577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rme libre 6"/>
          <p:cNvSpPr/>
          <p:nvPr/>
        </p:nvSpPr>
        <p:spPr>
          <a:xfrm>
            <a:off x="598320" y="6826319"/>
            <a:ext cx="9709200" cy="385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Noir: observations; </a:t>
            </a:r>
            <a:r>
              <a:rPr lang="en-GB" sz="2200" b="0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Lucida Sans" pitchFamily="2"/>
                <a:cs typeface="Lucida Sans" pitchFamily="2"/>
              </a:rPr>
              <a:t>bleu: forçages naturels; </a:t>
            </a:r>
            <a:r>
              <a:rPr lang="en-GB" sz="2200" b="0" i="0" u="none" strike="noStrike" baseline="0">
                <a:ln>
                  <a:noFill/>
                </a:ln>
                <a:solidFill>
                  <a:srgbClr val="FF00FF"/>
                </a:solidFill>
                <a:latin typeface="Times New Roman" pitchFamily="18"/>
                <a:ea typeface="Lucida Sans" pitchFamily="2"/>
                <a:cs typeface="Lucida Sans" pitchFamily="2"/>
              </a:rPr>
              <a:t>magenta: forçages anthropiques+naturels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699840" y="76320"/>
            <a:ext cx="9304200" cy="798840"/>
          </a:xfrm>
        </p:spPr>
        <p:txBody>
          <a:bodyPr wrap="none" lIns="90000" tIns="46800" rIns="90000" bIns="46800" anchorCtr="0">
            <a:spAutoFit/>
          </a:bodyPr>
          <a:lstStyle/>
          <a:p>
            <a:pPr lvl="0">
              <a:lnSpc>
                <a:spcPct val="94000"/>
              </a:lnSpc>
            </a:pPr>
            <a:r>
              <a:rPr lang="en-GB" sz="3600" b="1">
                <a:solidFill>
                  <a:srgbClr val="3333CC"/>
                </a:solidFill>
              </a:rPr>
              <a:t>Les contributions à l'effet de serre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511200" y="4537080"/>
            <a:ext cx="5106960" cy="2909520"/>
            <a:chOff x="511200" y="4537080"/>
            <a:chExt cx="5106960" cy="2909520"/>
          </a:xfrm>
        </p:grpSpPr>
        <p:sp>
          <p:nvSpPr>
            <p:cNvPr id="4" name="Forme libre 3"/>
            <p:cNvSpPr/>
            <p:nvPr/>
          </p:nvSpPr>
          <p:spPr>
            <a:xfrm>
              <a:off x="511200" y="4537080"/>
              <a:ext cx="5106960" cy="1387439"/>
            </a:xfrm>
            <a:custGeom>
              <a:avLst>
                <a:gd name="f0" fmla="val 24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5" name="Forme libre 4"/>
            <p:cNvSpPr/>
            <p:nvPr/>
          </p:nvSpPr>
          <p:spPr>
            <a:xfrm>
              <a:off x="511200" y="4537080"/>
              <a:ext cx="5106960" cy="29095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80000"/>
                </a:lnSpc>
                <a:spcBef>
                  <a:spcPts val="437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msmincho" pitchFamily="2"/>
                  <a:cs typeface="msmincho" pitchFamily="2"/>
                </a:rPr>
                <a:t>Contributions à l'accroissement de l'effet dus aux activités humaines:</a:t>
              </a:r>
            </a:p>
            <a:p>
              <a:pPr marL="457200" marR="0" lvl="1" indent="0" algn="l" rtl="0" hangingPunct="1">
                <a:lnSpc>
                  <a:spcPct val="80000"/>
                </a:lnSpc>
                <a:spcBef>
                  <a:spcPts val="386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/>
                <a:buChar char="•"/>
                <a:tabLst>
                  <a:tab pos="896759" algn="l"/>
                  <a:tab pos="1346040" algn="l"/>
                  <a:tab pos="1795320" algn="l"/>
                  <a:tab pos="2244600" algn="l"/>
                  <a:tab pos="2693880" algn="l"/>
                  <a:tab pos="3143160" algn="l"/>
                  <a:tab pos="3592440" algn="l"/>
                  <a:tab pos="4041720" algn="l"/>
                  <a:tab pos="4491000" algn="l"/>
                  <a:tab pos="4940280" algn="l"/>
                  <a:tab pos="5389560" algn="l"/>
                  <a:tab pos="5838479" algn="l"/>
                  <a:tab pos="6287760" algn="l"/>
                  <a:tab pos="6737040" algn="l"/>
                  <a:tab pos="7186320" algn="l"/>
                  <a:tab pos="7635599" algn="l"/>
                  <a:tab pos="8084880" algn="l"/>
                  <a:tab pos="8534160" algn="l"/>
                  <a:tab pos="8983440" algn="l"/>
                  <a:tab pos="8985240" algn="l"/>
                  <a:tab pos="9434160" algn="l"/>
                  <a:tab pos="9883440" algn="l"/>
                  <a:tab pos="10332720" algn="l"/>
                  <a:tab pos="1078200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msmincho" pitchFamily="2"/>
                  <a:cs typeface="msmincho" pitchFamily="2"/>
                </a:rPr>
                <a:t>CO2 				56%</a:t>
              </a:r>
            </a:p>
            <a:p>
              <a:pPr marL="457200" marR="0" lvl="1" indent="0" algn="l" rtl="0" hangingPunct="1">
                <a:lnSpc>
                  <a:spcPct val="80000"/>
                </a:lnSpc>
                <a:spcBef>
                  <a:spcPts val="386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/>
                <a:buChar char="•"/>
                <a:tabLst>
                  <a:tab pos="896759" algn="l"/>
                  <a:tab pos="1346040" algn="l"/>
                  <a:tab pos="1795320" algn="l"/>
                  <a:tab pos="2244600" algn="l"/>
                  <a:tab pos="2693880" algn="l"/>
                  <a:tab pos="3143160" algn="l"/>
                  <a:tab pos="3592440" algn="l"/>
                  <a:tab pos="4041720" algn="l"/>
                  <a:tab pos="4491000" algn="l"/>
                  <a:tab pos="4940280" algn="l"/>
                  <a:tab pos="5389560" algn="l"/>
                  <a:tab pos="5838479" algn="l"/>
                  <a:tab pos="6287760" algn="l"/>
                  <a:tab pos="6737040" algn="l"/>
                  <a:tab pos="7186320" algn="l"/>
                  <a:tab pos="7635599" algn="l"/>
                  <a:tab pos="8084880" algn="l"/>
                  <a:tab pos="8534160" algn="l"/>
                  <a:tab pos="8983440" algn="l"/>
                  <a:tab pos="8985240" algn="l"/>
                  <a:tab pos="9434160" algn="l"/>
                  <a:tab pos="9883440" algn="l"/>
                  <a:tab pos="10332720" algn="l"/>
                  <a:tab pos="1078200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msmincho" pitchFamily="2"/>
                  <a:cs typeface="msmincho" pitchFamily="2"/>
                </a:rPr>
                <a:t>CFCs				12%</a:t>
              </a:r>
            </a:p>
            <a:p>
              <a:pPr marL="457200" marR="0" lvl="1" indent="0" algn="l" rtl="0" hangingPunct="1">
                <a:lnSpc>
                  <a:spcPct val="80000"/>
                </a:lnSpc>
                <a:spcBef>
                  <a:spcPts val="386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/>
                <a:buChar char="•"/>
                <a:tabLst>
                  <a:tab pos="896759" algn="l"/>
                  <a:tab pos="1346040" algn="l"/>
                  <a:tab pos="1795320" algn="l"/>
                  <a:tab pos="2244600" algn="l"/>
                  <a:tab pos="2693880" algn="l"/>
                  <a:tab pos="3143160" algn="l"/>
                  <a:tab pos="3592440" algn="l"/>
                  <a:tab pos="4041720" algn="l"/>
                  <a:tab pos="4491000" algn="l"/>
                  <a:tab pos="4940280" algn="l"/>
                  <a:tab pos="5389560" algn="l"/>
                  <a:tab pos="5838479" algn="l"/>
                  <a:tab pos="6287760" algn="l"/>
                  <a:tab pos="6737040" algn="l"/>
                  <a:tab pos="7186320" algn="l"/>
                  <a:tab pos="7635599" algn="l"/>
                  <a:tab pos="8084880" algn="l"/>
                  <a:tab pos="8534160" algn="l"/>
                  <a:tab pos="8983440" algn="l"/>
                  <a:tab pos="8985240" algn="l"/>
                  <a:tab pos="9434160" algn="l"/>
                  <a:tab pos="9883440" algn="l"/>
                  <a:tab pos="10332720" algn="l"/>
                  <a:tab pos="1078200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msmincho" pitchFamily="2"/>
                  <a:cs typeface="msmincho" pitchFamily="2"/>
                </a:rPr>
                <a:t>méthane</a:t>
              </a:r>
              <a:r>
                <a: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msmincho" pitchFamily="2"/>
                  <a:cs typeface="msmincho" pitchFamily="2"/>
                </a:rPr>
                <a:t> (CH</a:t>
              </a:r>
              <a:r>
                <a:rPr lang="en-GB" sz="1800" b="0" i="0" u="none" strike="noStrike" baseline="-3300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msmincho" pitchFamily="2"/>
                  <a:cs typeface="msmincho" pitchFamily="2"/>
                </a:rPr>
                <a:t>4</a:t>
              </a:r>
              <a:r>
                <a:rPr lang="en-GB" sz="18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msmincho" pitchFamily="2"/>
                  <a:cs typeface="msmincho" pitchFamily="2"/>
                </a:rPr>
                <a:t>)		</a:t>
              </a: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msmincho" pitchFamily="2"/>
                  <a:cs typeface="msmincho" pitchFamily="2"/>
                </a:rPr>
                <a:t>16%</a:t>
              </a:r>
            </a:p>
            <a:p>
              <a:pPr marL="457200" marR="0" lvl="1" indent="0" algn="l" rtl="0" hangingPunct="1">
                <a:lnSpc>
                  <a:spcPct val="80000"/>
                </a:lnSpc>
                <a:spcBef>
                  <a:spcPts val="386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/>
                <a:buChar char="•"/>
                <a:tabLst>
                  <a:tab pos="896759" algn="l"/>
                  <a:tab pos="1346040" algn="l"/>
                  <a:tab pos="1795320" algn="l"/>
                  <a:tab pos="2244600" algn="l"/>
                  <a:tab pos="2693880" algn="l"/>
                  <a:tab pos="3143160" algn="l"/>
                  <a:tab pos="3592440" algn="l"/>
                  <a:tab pos="4041720" algn="l"/>
                  <a:tab pos="4491000" algn="l"/>
                  <a:tab pos="4940280" algn="l"/>
                  <a:tab pos="5389560" algn="l"/>
                  <a:tab pos="5838479" algn="l"/>
                  <a:tab pos="6287760" algn="l"/>
                  <a:tab pos="6737040" algn="l"/>
                  <a:tab pos="7186320" algn="l"/>
                  <a:tab pos="7635599" algn="l"/>
                  <a:tab pos="8084880" algn="l"/>
                  <a:tab pos="8534160" algn="l"/>
                  <a:tab pos="8983440" algn="l"/>
                  <a:tab pos="8985240" algn="l"/>
                  <a:tab pos="9434160" algn="l"/>
                  <a:tab pos="9883440" algn="l"/>
                  <a:tab pos="10332720" algn="l"/>
                  <a:tab pos="1078200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msmincho" pitchFamily="2"/>
                  <a:cs typeface="msmincho" pitchFamily="2"/>
                </a:rPr>
                <a:t> ozone (O</a:t>
              </a:r>
              <a:r>
                <a:rPr lang="en-GB" sz="2400" b="0" i="0" u="none" strike="noStrike" baseline="-3300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msmincho" pitchFamily="2"/>
                  <a:cs typeface="msmincho" pitchFamily="2"/>
                </a:rPr>
                <a:t>3</a:t>
              </a: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msmincho" pitchFamily="2"/>
                  <a:cs typeface="msmincho" pitchFamily="2"/>
                </a:rPr>
                <a:t>)		11%</a:t>
              </a:r>
            </a:p>
            <a:p>
              <a:pPr marL="457200" marR="0" lvl="1" indent="0" algn="l" rtl="0" hangingPunct="1">
                <a:lnSpc>
                  <a:spcPct val="80000"/>
                </a:lnSpc>
                <a:spcBef>
                  <a:spcPts val="386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/>
                <a:buChar char="•"/>
                <a:tabLst>
                  <a:tab pos="896759" algn="l"/>
                  <a:tab pos="1346040" algn="l"/>
                  <a:tab pos="1795320" algn="l"/>
                  <a:tab pos="2244600" algn="l"/>
                  <a:tab pos="2693880" algn="l"/>
                  <a:tab pos="3143160" algn="l"/>
                  <a:tab pos="3592440" algn="l"/>
                  <a:tab pos="4041720" algn="l"/>
                  <a:tab pos="4491000" algn="l"/>
                  <a:tab pos="4940280" algn="l"/>
                  <a:tab pos="5389560" algn="l"/>
                  <a:tab pos="5838479" algn="l"/>
                  <a:tab pos="6287760" algn="l"/>
                  <a:tab pos="6737040" algn="l"/>
                  <a:tab pos="7186320" algn="l"/>
                  <a:tab pos="7635599" algn="l"/>
                  <a:tab pos="8084880" algn="l"/>
                  <a:tab pos="8534160" algn="l"/>
                  <a:tab pos="8983440" algn="l"/>
                  <a:tab pos="8985240" algn="l"/>
                  <a:tab pos="9434160" algn="l"/>
                  <a:tab pos="9883440" algn="l"/>
                  <a:tab pos="10332720" algn="l"/>
                  <a:tab pos="1078200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msmincho" pitchFamily="2"/>
                  <a:cs typeface="msmincho" pitchFamily="2"/>
                </a:rPr>
                <a:t>N</a:t>
              </a:r>
              <a:r>
                <a:rPr lang="en-GB" sz="2400" b="0" i="0" u="none" strike="noStrike" baseline="-3300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msmincho" pitchFamily="2"/>
                  <a:cs typeface="msmincho" pitchFamily="2"/>
                </a:rPr>
                <a:t>2</a:t>
              </a: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msmincho" pitchFamily="2"/>
                  <a:cs typeface="msmincho" pitchFamily="2"/>
                </a:rPr>
                <a:t>O		 		  5%</a:t>
              </a:r>
            </a:p>
          </p:txBody>
        </p:sp>
      </p:grpSp>
      <p:sp>
        <p:nvSpPr>
          <p:cNvPr id="6" name="Forme libre 5"/>
          <p:cNvSpPr/>
          <p:nvPr/>
        </p:nvSpPr>
        <p:spPr>
          <a:xfrm>
            <a:off x="6850079" y="5770440"/>
            <a:ext cx="852480" cy="422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CO2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8710560" y="6648479"/>
            <a:ext cx="703440" cy="422640"/>
            <a:chOff x="8710560" y="6648479"/>
            <a:chExt cx="703440" cy="422640"/>
          </a:xfrm>
        </p:grpSpPr>
        <p:sp>
          <p:nvSpPr>
            <p:cNvPr id="8" name="Forme libre 7"/>
            <p:cNvSpPr/>
            <p:nvPr/>
          </p:nvSpPr>
          <p:spPr>
            <a:xfrm>
              <a:off x="8710560" y="6648479"/>
              <a:ext cx="703440" cy="417600"/>
            </a:xfrm>
            <a:custGeom>
              <a:avLst>
                <a:gd name="f0" fmla="val 82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9" name="Forme libre 8"/>
            <p:cNvSpPr/>
            <p:nvPr/>
          </p:nvSpPr>
          <p:spPr>
            <a:xfrm>
              <a:off x="8710560" y="6648479"/>
              <a:ext cx="703440" cy="42264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CFCs</a:t>
              </a: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8101080" y="4591080"/>
            <a:ext cx="382680" cy="509399"/>
            <a:chOff x="8101080" y="4591080"/>
            <a:chExt cx="382680" cy="509399"/>
          </a:xfrm>
        </p:grpSpPr>
        <p:sp>
          <p:nvSpPr>
            <p:cNvPr id="11" name="Forme libre 10"/>
            <p:cNvSpPr/>
            <p:nvPr/>
          </p:nvSpPr>
          <p:spPr>
            <a:xfrm>
              <a:off x="8101080" y="4591080"/>
              <a:ext cx="382680" cy="509399"/>
            </a:xfrm>
            <a:custGeom>
              <a:avLst>
                <a:gd name="f0" fmla="val 9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2" name="Forme libre 11"/>
            <p:cNvSpPr/>
            <p:nvPr/>
          </p:nvSpPr>
          <p:spPr>
            <a:xfrm>
              <a:off x="8101080" y="4591080"/>
              <a:ext cx="382680" cy="486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0" tIns="0" rIns="0" bIns="0" anchor="t" anchorCtr="0" compatLnSpc="0">
              <a:spAutoFit/>
            </a:bodyPr>
            <a:lstStyle/>
            <a:p>
              <a:pPr marL="0" marR="0" lvl="0" indent="0" algn="l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O</a:t>
              </a:r>
              <a:r>
                <a:rPr lang="en-GB" sz="2400" b="0" i="0" u="none" strike="noStrike" baseline="-33000">
                  <a:ln>
                    <a:noFill/>
                  </a:ln>
                  <a:solidFill>
                    <a:srgbClr val="000000"/>
                  </a:solidFill>
                  <a:latin typeface="Times New Roman" pitchFamily="18"/>
                  <a:ea typeface="Lucida Sans" pitchFamily="2"/>
                  <a:cs typeface="Lucida Sans" pitchFamily="2"/>
                </a:rPr>
                <a:t>3</a:t>
              </a:r>
            </a:p>
          </p:txBody>
        </p:sp>
      </p:grpSp>
      <p:sp>
        <p:nvSpPr>
          <p:cNvPr id="13" name="Forme libre 12"/>
          <p:cNvSpPr/>
          <p:nvPr/>
        </p:nvSpPr>
        <p:spPr>
          <a:xfrm>
            <a:off x="8605800" y="5580000"/>
            <a:ext cx="852480" cy="422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CH4</a:t>
            </a:r>
          </a:p>
        </p:txBody>
      </p:sp>
      <p:sp>
        <p:nvSpPr>
          <p:cNvPr id="14" name="Espace réservé du texte 13"/>
          <p:cNvSpPr txBox="1">
            <a:spLocks noGrp="1"/>
          </p:cNvSpPr>
          <p:nvPr>
            <p:ph type="body" idx="4294967295"/>
          </p:nvPr>
        </p:nvSpPr>
        <p:spPr>
          <a:xfrm>
            <a:off x="590040" y="1614600"/>
            <a:ext cx="4799160" cy="2217960"/>
          </a:xfrm>
        </p:spPr>
        <p:txBody>
          <a:bodyPr wrap="none" lIns="90000" tIns="46800" rIns="90000" bIns="46800" anchor="t" anchorCtr="0">
            <a:spAutoFit/>
          </a:bodyPr>
          <a:lstStyle>
            <a:defPPr marL="279360" marR="0" lvl="0" indent="-279360" algn="l" hangingPunct="1">
              <a:lnSpc>
                <a:spcPct val="180000"/>
              </a:lnSpc>
              <a:spcBef>
                <a:spcPts val="7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None/>
              <a:tabLst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39" algn="l"/>
                <a:tab pos="7188120" algn="l"/>
                <a:tab pos="7637400" algn="l"/>
                <a:tab pos="8086680" algn="l"/>
                <a:tab pos="8535600" algn="l"/>
                <a:tab pos="8984880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defPPr>
            <a:lvl1pPr marL="279360" marR="0" lvl="0" indent="-279360" algn="l" hangingPunct="1">
              <a:lnSpc>
                <a:spcPct val="180000"/>
              </a:lnSpc>
              <a:spcBef>
                <a:spcPts val="7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79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39" algn="l"/>
                <a:tab pos="7188120" algn="l"/>
                <a:tab pos="7637400" algn="l"/>
                <a:tab pos="8086680" algn="l"/>
                <a:tab pos="8535600" algn="l"/>
                <a:tab pos="8984880" algn="l"/>
              </a:tabLst>
              <a:defRPr lang="en-US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1pPr>
            <a:lvl2pPr marL="685800" marR="0" lvl="1" indent="-228600" algn="l" hangingPunct="1">
              <a:lnSpc>
                <a:spcPct val="180000"/>
              </a:lnSpc>
              <a:spcBef>
                <a:spcPts val="686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898199" algn="l"/>
                <a:tab pos="1347479" algn="l"/>
                <a:tab pos="1796759" algn="l"/>
                <a:tab pos="2246038" algn="l"/>
                <a:tab pos="2695319" algn="l"/>
                <a:tab pos="3144599" algn="l"/>
                <a:tab pos="3593879" algn="l"/>
                <a:tab pos="4043159" algn="l"/>
                <a:tab pos="4492439" algn="l"/>
                <a:tab pos="4941719" algn="l"/>
                <a:tab pos="5390999" algn="l"/>
                <a:tab pos="5840279" algn="l"/>
                <a:tab pos="6289559" algn="l"/>
                <a:tab pos="6738839" algn="l"/>
                <a:tab pos="7188118" algn="l"/>
                <a:tab pos="7637399" algn="l"/>
                <a:tab pos="8086679" algn="l"/>
                <a:tab pos="8535959" algn="l"/>
                <a:tab pos="8985239" algn="l"/>
                <a:tab pos="9434159" algn="l"/>
              </a:tabLst>
              <a:defRPr lang="en-US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2pPr>
            <a:lvl3pPr marL="1143000" marR="0" lvl="2" indent="-228600" algn="l" hangingPunct="1">
              <a:lnSpc>
                <a:spcPct val="180000"/>
              </a:lnSpc>
              <a:spcBef>
                <a:spcPts val="58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1347480" algn="l"/>
                <a:tab pos="1796760" algn="l"/>
                <a:tab pos="2246040" algn="l"/>
                <a:tab pos="2695319" algn="l"/>
                <a:tab pos="3144599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19" algn="l"/>
                <a:tab pos="7637400" algn="l"/>
                <a:tab pos="8086679" algn="l"/>
                <a:tab pos="8535960" algn="l"/>
                <a:tab pos="8985240" algn="l"/>
                <a:tab pos="9434160" algn="l"/>
                <a:tab pos="9883440" algn="l"/>
              </a:tabLst>
              <a:def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3pPr>
            <a:lvl4pPr marL="1600199" marR="0" lvl="3" indent="-228600" algn="l" hangingPunct="1">
              <a:lnSpc>
                <a:spcPct val="180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59" algn="l"/>
                <a:tab pos="8985240" algn="l"/>
                <a:tab pos="9434160" algn="l"/>
                <a:tab pos="9883440" algn="l"/>
                <a:tab pos="1033272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4pPr>
            <a:lvl5pPr marL="2057400" marR="0" lvl="4" indent="-228600" algn="l" hangingPunct="1">
              <a:lnSpc>
                <a:spcPct val="180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5pPr>
            <a:lvl6pPr marL="2057400" marR="0" lvl="5" indent="-228600" algn="l" hangingPunct="1">
              <a:lnSpc>
                <a:spcPct val="180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6pPr>
            <a:lvl7pPr marL="2057400" marR="0" lvl="6" indent="-228600" algn="l" hangingPunct="1">
              <a:lnSpc>
                <a:spcPct val="180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7pPr>
            <a:lvl8pPr marL="2057400" marR="0" lvl="7" indent="-228600" algn="l" hangingPunct="1">
              <a:lnSpc>
                <a:spcPct val="180000"/>
              </a:lnSpc>
              <a:spcBef>
                <a:spcPts val="48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8pPr>
            <a:lvl9pPr marL="1944000" marR="0" lvl="8" indent="-216000" algn="l" hangingPunct="1">
              <a:lnSpc>
                <a:spcPct val="180000"/>
              </a:lnSpc>
              <a:spcBef>
                <a:spcPts val="485"/>
              </a:spcBef>
              <a:spcAft>
                <a:spcPts val="0"/>
              </a:spcAft>
              <a:buSzPct val="45000"/>
              <a:buFont typeface="StarSymbol"/>
              <a:buChar char="●"/>
              <a:tabLst>
                <a:tab pos="2246040" algn="l"/>
                <a:tab pos="2695320" algn="l"/>
                <a:tab pos="3144600" algn="l"/>
                <a:tab pos="3593880" algn="l"/>
                <a:tab pos="4043160" algn="l"/>
                <a:tab pos="4492439" algn="l"/>
                <a:tab pos="4941720" algn="l"/>
                <a:tab pos="5391000" algn="l"/>
                <a:tab pos="5840279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59" algn="l"/>
                <a:tab pos="8985240" algn="l"/>
                <a:tab pos="9434160" algn="l"/>
                <a:tab pos="9883440" algn="l"/>
                <a:tab pos="10332719" algn="l"/>
                <a:tab pos="10782000" algn="l"/>
              </a:tabLst>
              <a:defRPr lang="en-US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defRPr>
            </a:lvl9pPr>
          </a:lstStyle>
          <a:p>
            <a:pPr marL="274320" lvl="0" indent="-274320">
              <a:lnSpc>
                <a:spcPct val="80000"/>
              </a:lnSpc>
              <a:spcBef>
                <a:spcPts val="437"/>
              </a:spcBef>
              <a:buNone/>
            </a:pPr>
            <a:r>
              <a:rPr lang="en-GB" sz="2400"/>
              <a:t>Effet de serre  (W.m</a:t>
            </a:r>
            <a:r>
              <a:rPr lang="en-GB" sz="2400" baseline="30000"/>
              <a:t>-2</a:t>
            </a:r>
            <a:r>
              <a:rPr lang="en-GB" sz="2400"/>
              <a:t>):</a:t>
            </a:r>
          </a:p>
          <a:p>
            <a:pPr marL="274320" lvl="0" indent="-274320">
              <a:lnSpc>
                <a:spcPct val="80000"/>
              </a:lnSpc>
              <a:spcBef>
                <a:spcPts val="386"/>
              </a:spcBef>
              <a:buNone/>
              <a:tabLst>
                <a:tab pos="274320" algn="l"/>
                <a:tab pos="451800" algn="l"/>
                <a:tab pos="901080" algn="l"/>
                <a:tab pos="1350360" algn="l"/>
                <a:tab pos="1799640" algn="l"/>
                <a:tab pos="2248920" algn="l"/>
                <a:tab pos="2698200" algn="l"/>
                <a:tab pos="3147480" algn="l"/>
                <a:tab pos="3596759" algn="l"/>
                <a:tab pos="4046040" algn="l"/>
                <a:tab pos="4495320" algn="l"/>
                <a:tab pos="4944600" algn="l"/>
                <a:tab pos="5393879" algn="l"/>
                <a:tab pos="5843160" algn="l"/>
                <a:tab pos="6292440" algn="l"/>
                <a:tab pos="6741719" algn="l"/>
                <a:tab pos="7191000" algn="l"/>
                <a:tab pos="7640279" algn="l"/>
                <a:tab pos="8089560" algn="l"/>
                <a:tab pos="8538840" algn="l"/>
                <a:tab pos="8987760" algn="l"/>
                <a:tab pos="9434160" algn="l"/>
                <a:tab pos="9883440" algn="l"/>
                <a:tab pos="10332720" algn="l"/>
                <a:tab pos="10781640" algn="l"/>
              </a:tabLst>
            </a:pPr>
            <a:r>
              <a:rPr lang="en-GB" sz="2400"/>
              <a:t>	  Vapeur d'eau	      75		60%</a:t>
            </a:r>
          </a:p>
          <a:p>
            <a:pPr marL="685799" lvl="1" rtl="0">
              <a:lnSpc>
                <a:spcPct val="80000"/>
              </a:lnSpc>
              <a:spcBef>
                <a:spcPts val="386"/>
              </a:spcBef>
              <a:buNone/>
              <a:tabLst>
                <a:tab pos="685799" algn="l"/>
                <a:tab pos="901439" algn="l"/>
                <a:tab pos="1350719" algn="l"/>
                <a:tab pos="1799999" algn="l"/>
                <a:tab pos="2249279" algn="l"/>
                <a:tab pos="2698559" algn="l"/>
                <a:tab pos="3147839" algn="l"/>
                <a:tab pos="3597119" algn="l"/>
                <a:tab pos="4046399" algn="l"/>
                <a:tab pos="4495679" algn="l"/>
                <a:tab pos="4944959" algn="l"/>
                <a:tab pos="5394239" algn="l"/>
                <a:tab pos="5843519" algn="l"/>
                <a:tab pos="6292799" algn="l"/>
                <a:tab pos="6742079" algn="l"/>
                <a:tab pos="7191359" algn="l"/>
                <a:tab pos="7640279" algn="l"/>
                <a:tab pos="8089559" algn="l"/>
                <a:tab pos="8538839" algn="l"/>
                <a:tab pos="8988118" algn="l"/>
                <a:tab pos="9434159" algn="l"/>
                <a:tab pos="9883439" algn="l"/>
                <a:tab pos="10332719" algn="l"/>
                <a:tab pos="10781999" algn="l"/>
              </a:tabLst>
            </a:pPr>
            <a:r>
              <a:rPr lang="en-GB" sz="2400"/>
              <a:t>CO2 				32		26%</a:t>
            </a:r>
          </a:p>
          <a:p>
            <a:pPr marL="685799" lvl="1" rtl="0">
              <a:lnSpc>
                <a:spcPct val="80000"/>
              </a:lnSpc>
              <a:spcBef>
                <a:spcPts val="386"/>
              </a:spcBef>
              <a:buNone/>
              <a:tabLst>
                <a:tab pos="685799" algn="l"/>
                <a:tab pos="901439" algn="l"/>
                <a:tab pos="1350719" algn="l"/>
                <a:tab pos="1799999" algn="l"/>
                <a:tab pos="2249279" algn="l"/>
                <a:tab pos="2698559" algn="l"/>
                <a:tab pos="3147839" algn="l"/>
                <a:tab pos="3597119" algn="l"/>
                <a:tab pos="4046399" algn="l"/>
                <a:tab pos="4495679" algn="l"/>
                <a:tab pos="4944959" algn="l"/>
                <a:tab pos="5394239" algn="l"/>
                <a:tab pos="5843519" algn="l"/>
                <a:tab pos="6292799" algn="l"/>
                <a:tab pos="6742079" algn="l"/>
                <a:tab pos="7191359" algn="l"/>
                <a:tab pos="7640279" algn="l"/>
                <a:tab pos="8089559" algn="l"/>
                <a:tab pos="8538839" algn="l"/>
                <a:tab pos="8988118" algn="l"/>
                <a:tab pos="9434159" algn="l"/>
                <a:tab pos="9883439" algn="l"/>
                <a:tab pos="10332719" algn="l"/>
                <a:tab pos="10781999" algn="l"/>
              </a:tabLst>
            </a:pPr>
            <a:r>
              <a:rPr lang="en-GB" sz="2400"/>
              <a:t>ozone 				10		  8%</a:t>
            </a:r>
          </a:p>
          <a:p>
            <a:pPr marL="685799" lvl="1" rtl="0">
              <a:lnSpc>
                <a:spcPct val="80000"/>
              </a:lnSpc>
              <a:spcBef>
                <a:spcPts val="386"/>
              </a:spcBef>
              <a:buNone/>
              <a:tabLst>
                <a:tab pos="685799" algn="l"/>
                <a:tab pos="901439" algn="l"/>
                <a:tab pos="1350719" algn="l"/>
                <a:tab pos="1799999" algn="l"/>
                <a:tab pos="2249279" algn="l"/>
                <a:tab pos="2698559" algn="l"/>
                <a:tab pos="3147839" algn="l"/>
                <a:tab pos="3597119" algn="l"/>
                <a:tab pos="4046399" algn="l"/>
                <a:tab pos="4495679" algn="l"/>
                <a:tab pos="4944959" algn="l"/>
                <a:tab pos="5394239" algn="l"/>
                <a:tab pos="5843519" algn="l"/>
                <a:tab pos="6292799" algn="l"/>
                <a:tab pos="6742079" algn="l"/>
                <a:tab pos="7191359" algn="l"/>
                <a:tab pos="7640279" algn="l"/>
                <a:tab pos="8089559" algn="l"/>
                <a:tab pos="8538839" algn="l"/>
                <a:tab pos="8988118" algn="l"/>
                <a:tab pos="9434159" algn="l"/>
                <a:tab pos="9883439" algn="l"/>
                <a:tab pos="10332719" algn="l"/>
                <a:tab pos="10781999" algn="l"/>
              </a:tabLst>
            </a:pPr>
            <a:r>
              <a:rPr lang="en-GB" sz="2400"/>
              <a:t>N2O+CH4	 	  	8		  6%</a:t>
            </a:r>
          </a:p>
        </p:txBody>
      </p:sp>
      <p:graphicFrame>
        <p:nvGraphicFramePr>
          <p:cNvPr id="15" name="Objet 14"/>
          <p:cNvGraphicFramePr/>
          <p:nvPr/>
        </p:nvGraphicFramePr>
        <p:xfrm>
          <a:off x="3889440" y="3699000"/>
          <a:ext cx="3251159" cy="88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r:id="rId4" imgW="120644653" imgH="31410442" progId="Excel.Sheet.8">
                  <p:embed/>
                </p:oleObj>
              </mc:Choice>
              <mc:Fallback>
                <p:oleObj r:id="rId4" imgW="120644653" imgH="31410442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89440" y="3699000"/>
                        <a:ext cx="3251159" cy="885600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 w="0">
                        <a:solidFill>
                          <a:srgbClr val="000000"/>
                        </a:solidFill>
                        <a:prstDash val="solid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orme libre 15"/>
          <p:cNvSpPr/>
          <p:nvPr/>
        </p:nvSpPr>
        <p:spPr>
          <a:xfrm>
            <a:off x="6729480" y="2532240"/>
            <a:ext cx="1057320" cy="422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H2O</a:t>
            </a:r>
          </a:p>
        </p:txBody>
      </p:sp>
      <p:sp>
        <p:nvSpPr>
          <p:cNvPr id="17" name="Forme libre 16"/>
          <p:cNvSpPr/>
          <p:nvPr/>
        </p:nvSpPr>
        <p:spPr>
          <a:xfrm>
            <a:off x="8134200" y="2513160"/>
            <a:ext cx="852480" cy="422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CO2</a:t>
            </a:r>
          </a:p>
        </p:txBody>
      </p:sp>
      <p:sp>
        <p:nvSpPr>
          <p:cNvPr id="18" name="Forme libre 17"/>
          <p:cNvSpPr/>
          <p:nvPr/>
        </p:nvSpPr>
        <p:spPr>
          <a:xfrm>
            <a:off x="8288280" y="1574639"/>
            <a:ext cx="747720" cy="422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O3</a:t>
            </a:r>
          </a:p>
        </p:txBody>
      </p:sp>
      <p:sp>
        <p:nvSpPr>
          <p:cNvPr id="19" name="Forme libre 18"/>
          <p:cNvSpPr/>
          <p:nvPr/>
        </p:nvSpPr>
        <p:spPr>
          <a:xfrm>
            <a:off x="7797960" y="1279440"/>
            <a:ext cx="852480" cy="634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CH4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N2O</a:t>
            </a:r>
          </a:p>
        </p:txBody>
      </p:sp>
      <p:sp>
        <p:nvSpPr>
          <p:cNvPr id="20" name="Forme libre 19"/>
          <p:cNvSpPr/>
          <p:nvPr/>
        </p:nvSpPr>
        <p:spPr>
          <a:xfrm>
            <a:off x="8953560" y="4545000"/>
            <a:ext cx="633240" cy="48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N</a:t>
            </a:r>
            <a:r>
              <a:rPr lang="en-GB" sz="2400" b="0" i="0" u="none" strike="noStrike" baseline="-33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2</a:t>
            </a: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O</a:t>
            </a:r>
          </a:p>
        </p:txBody>
      </p:sp>
      <p:sp>
        <p:nvSpPr>
          <p:cNvPr id="21" name="Forme libre 20"/>
          <p:cNvSpPr/>
          <p:nvPr/>
        </p:nvSpPr>
        <p:spPr>
          <a:xfrm>
            <a:off x="7435800" y="7161120"/>
            <a:ext cx="3036960" cy="34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r" rtl="0" hangingPunct="1">
              <a:lnSpc>
                <a:spcPct val="94000"/>
              </a:lnSpc>
              <a:spcBef>
                <a:spcPts val="862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Source: GIEC 2007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196" t="1364" r="768" b="594"/>
          <a:stretch>
            <a:fillRect/>
          </a:stretch>
        </p:blipFill>
        <p:spPr>
          <a:xfrm>
            <a:off x="165240" y="923759"/>
            <a:ext cx="6607080" cy="60487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rme libre 2"/>
          <p:cNvSpPr/>
          <p:nvPr/>
        </p:nvSpPr>
        <p:spPr>
          <a:xfrm>
            <a:off x="2374920" y="4351320"/>
            <a:ext cx="1582919" cy="476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Stratosphère</a:t>
            </a:r>
          </a:p>
        </p:txBody>
      </p:sp>
      <p:sp>
        <p:nvSpPr>
          <p:cNvPr id="4" name="Forme libre 3"/>
          <p:cNvSpPr/>
          <p:nvPr/>
        </p:nvSpPr>
        <p:spPr>
          <a:xfrm>
            <a:off x="2237400" y="1344600"/>
            <a:ext cx="1015919" cy="476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Surface</a:t>
            </a:r>
          </a:p>
        </p:txBody>
      </p:sp>
      <p:sp>
        <p:nvSpPr>
          <p:cNvPr id="5" name="Forme libre 4"/>
          <p:cNvSpPr/>
          <p:nvPr/>
        </p:nvSpPr>
        <p:spPr>
          <a:xfrm>
            <a:off x="7078680" y="1679399"/>
            <a:ext cx="3160079" cy="5250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La surface se réchauffe</a:t>
            </a:r>
          </a:p>
          <a:p>
            <a:pPr marL="0" marR="0" lvl="0" indent="0" algn="l" rtl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2000" b="1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2000" b="1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2000" b="1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2000" b="1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Mais</a:t>
            </a:r>
          </a:p>
          <a:p>
            <a:pPr marL="0" marR="0" lvl="0" indent="0" algn="l" rtl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2000" b="1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2000" b="1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2000" b="1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La stratosphère se refroidit</a:t>
            </a:r>
          </a:p>
          <a:p>
            <a:pPr marL="0" marR="0" lvl="0" indent="0" algn="l" rtl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2000" b="1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2000" b="1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POURQUOI ??????</a:t>
            </a:r>
          </a:p>
        </p:txBody>
      </p:sp>
      <p:sp>
        <p:nvSpPr>
          <p:cNvPr id="6" name="Forme libre 5"/>
          <p:cNvSpPr/>
          <p:nvPr/>
        </p:nvSpPr>
        <p:spPr>
          <a:xfrm>
            <a:off x="7187039" y="117360"/>
            <a:ext cx="3094560" cy="512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200" b="1" i="0" u="none" strike="noStrike" baseline="0">
                <a:ln>
                  <a:noFill/>
                </a:ln>
                <a:solidFill>
                  <a:srgbClr val="3333CC"/>
                </a:solidFill>
                <a:latin typeface="Times New Roman" pitchFamily="18"/>
                <a:ea typeface="Lucida Sans" pitchFamily="2"/>
                <a:cs typeface="Lucida Sans" pitchFamily="2"/>
              </a:rPr>
              <a:t>Température en altitude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rme libre 1"/>
          <p:cNvSpPr/>
          <p:nvPr/>
        </p:nvSpPr>
        <p:spPr>
          <a:xfrm>
            <a:off x="358920" y="198360"/>
            <a:ext cx="10198080" cy="982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ctr" rtl="0" hangingPunc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200" b="1" i="0" u="none" strike="noStrike" baseline="0">
                <a:ln>
                  <a:noFill/>
                </a:ln>
                <a:solidFill>
                  <a:srgbClr val="0000FF"/>
                </a:solidFill>
                <a:latin typeface="Times New Roman" pitchFamily="18"/>
                <a:ea typeface="Lucida Sans" pitchFamily="2"/>
                <a:cs typeface="Lucida Sans" pitchFamily="2"/>
              </a:rPr>
              <a:t>Décomposition des contributions respectives des absorbants et des domaines spectraux</a:t>
            </a:r>
          </a:p>
        </p:txBody>
      </p:sp>
      <p:sp>
        <p:nvSpPr>
          <p:cNvPr id="3" name="Forme libre 2"/>
          <p:cNvSpPr/>
          <p:nvPr/>
        </p:nvSpPr>
        <p:spPr>
          <a:xfrm>
            <a:off x="822240" y="6031080"/>
            <a:ext cx="9298080" cy="8733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just" rtl="0" hangingPunct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La troposphère se refroidit radiativement, H</a:t>
            </a:r>
            <a:r>
              <a:rPr lang="en-GB" sz="20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2</a:t>
            </a: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O y joue un rôle central. Ce refroidissement  entraîne des zones instables  (ajustement convectif)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1697039" y="1973160"/>
            <a:ext cx="4878360" cy="3946680"/>
            <a:chOff x="1697039" y="1973160"/>
            <a:chExt cx="4878360" cy="3946680"/>
          </a:xfrm>
        </p:grpSpPr>
        <p:pic>
          <p:nvPicPr>
            <p:cNvPr id="5" name="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1697039" y="1973160"/>
              <a:ext cx="4878360" cy="39466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Forme libre 5"/>
            <p:cNvSpPr/>
            <p:nvPr/>
          </p:nvSpPr>
          <p:spPr>
            <a:xfrm>
              <a:off x="3213000" y="2168639"/>
              <a:ext cx="525600" cy="3138479"/>
            </a:xfrm>
            <a:custGeom>
              <a:avLst/>
              <a:gdLst>
                <a:gd name="f0" fmla="val 0"/>
                <a:gd name="f1" fmla="val 514"/>
                <a:gd name="f2" fmla="val 602"/>
                <a:gd name="f3" fmla="val 515"/>
                <a:gd name="f4" fmla="val 919"/>
                <a:gd name="f5" fmla="val 2389"/>
                <a:gd name="f6" fmla="val 1042"/>
                <a:gd name="f7" fmla="val 3094"/>
                <a:gd name="f8" fmla="val 1165"/>
                <a:gd name="f9" fmla="val 3799"/>
                <a:gd name="f10" fmla="val 1218"/>
                <a:gd name="f11" fmla="val 3918"/>
                <a:gd name="f12" fmla="val 1266"/>
                <a:gd name="f13" fmla="val 4244"/>
                <a:gd name="f14" fmla="val 1314"/>
                <a:gd name="f15" fmla="val 4570"/>
                <a:gd name="f16" fmla="val 1354"/>
                <a:gd name="f17" fmla="val 4830"/>
                <a:gd name="f18" fmla="val 1332"/>
                <a:gd name="f19" fmla="val 5051"/>
                <a:gd name="f20" fmla="val 1310"/>
                <a:gd name="f21" fmla="val 5272"/>
                <a:gd name="f22" fmla="val 1249"/>
                <a:gd name="f23" fmla="val 5412"/>
                <a:gd name="f24" fmla="val 1134"/>
                <a:gd name="f25" fmla="val 5567"/>
                <a:gd name="f26" fmla="val 1019"/>
                <a:gd name="f27" fmla="val 5722"/>
                <a:gd name="f28" fmla="val 831"/>
                <a:gd name="f29" fmla="val 5871"/>
                <a:gd name="f30" fmla="val 659"/>
                <a:gd name="f31" fmla="val 5990"/>
                <a:gd name="f32" fmla="val 487"/>
                <a:gd name="f33" fmla="val 6109"/>
                <a:gd name="f34" fmla="val 184"/>
                <a:gd name="f35" fmla="val 6175"/>
                <a:gd name="f36" fmla="val 92"/>
                <a:gd name="f37" fmla="val 6281"/>
                <a:gd name="f38" fmla="val 6387"/>
                <a:gd name="f39" fmla="val 61"/>
                <a:gd name="f40" fmla="val 6536"/>
                <a:gd name="f41" fmla="val 6638"/>
                <a:gd name="f42" fmla="val 123"/>
                <a:gd name="f43" fmla="val 6740"/>
                <a:gd name="f44" fmla="val 246"/>
                <a:gd name="f45" fmla="val 6757"/>
                <a:gd name="f46" fmla="val 290"/>
                <a:gd name="f47" fmla="val 6889"/>
                <a:gd name="f48" fmla="val 334"/>
                <a:gd name="f49" fmla="val 7021"/>
                <a:gd name="f50" fmla="val 7264"/>
                <a:gd name="f51" fmla="val 356"/>
                <a:gd name="f52" fmla="val 7431"/>
                <a:gd name="f53" fmla="val 378"/>
                <a:gd name="f54" fmla="val 7598"/>
                <a:gd name="f55" fmla="val 409"/>
                <a:gd name="f56" fmla="val 7810"/>
                <a:gd name="f57" fmla="val 422"/>
                <a:gd name="f58" fmla="val 790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1355" h="7908">
                  <a:moveTo>
                    <a:pt x="f1" y="f0"/>
                  </a:moveTo>
                  <a:cubicBezTo>
                    <a:pt x="f2" y="f3"/>
                    <a:pt x="f4" y="f5"/>
                    <a:pt x="f6" y="f7"/>
                  </a:cubicBezTo>
                  <a:cubicBezTo>
                    <a:pt x="f8" y="f9"/>
                    <a:pt x="f10" y="f11"/>
                    <a:pt x="f12" y="f13"/>
                  </a:cubicBezTo>
                  <a:cubicBezTo>
                    <a:pt x="f14" y="f15"/>
                    <a:pt x="f16" y="f17"/>
                    <a:pt x="f18" y="f19"/>
                  </a:cubicBezTo>
                  <a:cubicBezTo>
                    <a:pt x="f20" y="f21"/>
                    <a:pt x="f22" y="f23"/>
                    <a:pt x="f24" y="f25"/>
                  </a:cubicBezTo>
                  <a:cubicBezTo>
                    <a:pt x="f26" y="f27"/>
                    <a:pt x="f28" y="f29"/>
                    <a:pt x="f30" y="f31"/>
                  </a:cubicBezTo>
                  <a:cubicBezTo>
                    <a:pt x="f32" y="f33"/>
                    <a:pt x="f34" y="f35"/>
                    <a:pt x="f36" y="f37"/>
                  </a:cubicBezTo>
                  <a:cubicBezTo>
                    <a:pt x="f0" y="f38"/>
                    <a:pt x="f39" y="f40"/>
                    <a:pt x="f36" y="f41"/>
                  </a:cubicBezTo>
                  <a:cubicBezTo>
                    <a:pt x="f42" y="f43"/>
                    <a:pt x="f44" y="f45"/>
                    <a:pt x="f46" y="f47"/>
                  </a:cubicBezTo>
                  <a:cubicBezTo>
                    <a:pt x="f48" y="f49"/>
                    <a:pt x="f48" y="f50"/>
                    <a:pt x="f51" y="f52"/>
                  </a:cubicBezTo>
                  <a:cubicBezTo>
                    <a:pt x="f53" y="f54"/>
                    <a:pt x="f55" y="f56"/>
                    <a:pt x="f57" y="f58"/>
                  </a:cubicBezTo>
                </a:path>
              </a:pathLst>
            </a:custGeom>
            <a:noFill/>
            <a:ln w="28440">
              <a:solidFill>
                <a:srgbClr val="FF3300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7" name="Forme libre 6"/>
            <p:cNvSpPr/>
            <p:nvPr/>
          </p:nvSpPr>
          <p:spPr>
            <a:xfrm>
              <a:off x="3768840" y="2184480"/>
              <a:ext cx="1622160" cy="3216239"/>
            </a:xfrm>
            <a:custGeom>
              <a:avLst/>
              <a:gdLst>
                <a:gd name="f0" fmla="val 0"/>
                <a:gd name="f1" fmla="val 105"/>
                <a:gd name="f2" fmla="val 8106"/>
                <a:gd name="f3" fmla="val 13"/>
                <a:gd name="f4" fmla="val 8014"/>
                <a:gd name="f5" fmla="val 7709"/>
                <a:gd name="f6" fmla="val 35"/>
                <a:gd name="f7" fmla="val 6634"/>
                <a:gd name="f8" fmla="val 39"/>
                <a:gd name="f9" fmla="val 6281"/>
                <a:gd name="f10" fmla="val 43"/>
                <a:gd name="f11" fmla="val 5928"/>
                <a:gd name="f12" fmla="val 44"/>
                <a:gd name="f13" fmla="val 6109"/>
                <a:gd name="f14" fmla="val 52"/>
                <a:gd name="f15" fmla="val 5884"/>
                <a:gd name="f16" fmla="val 60"/>
                <a:gd name="f17" fmla="val 5659"/>
                <a:gd name="f18" fmla="val 66"/>
                <a:gd name="f19" fmla="val 5214"/>
                <a:gd name="f20" fmla="val 4932"/>
                <a:gd name="f21" fmla="val 144"/>
                <a:gd name="f22" fmla="val 4650"/>
                <a:gd name="f23" fmla="val 167"/>
                <a:gd name="f24" fmla="val 4513"/>
                <a:gd name="f25" fmla="val 290"/>
                <a:gd name="f26" fmla="val 4205"/>
                <a:gd name="f27" fmla="val 413"/>
                <a:gd name="f28" fmla="val 3897"/>
                <a:gd name="f29" fmla="val 607"/>
                <a:gd name="f30" fmla="val 3433"/>
                <a:gd name="f31" fmla="val 845"/>
                <a:gd name="f32" fmla="val 3068"/>
                <a:gd name="f33" fmla="val 1083"/>
                <a:gd name="f34" fmla="val 2703"/>
                <a:gd name="f35" fmla="val 1374"/>
                <a:gd name="f36" fmla="val 2384"/>
                <a:gd name="f37" fmla="val 1731"/>
                <a:gd name="f38" fmla="val 2023"/>
                <a:gd name="f39" fmla="val 2088"/>
                <a:gd name="f40" fmla="val 1662"/>
                <a:gd name="f41" fmla="val 2564"/>
                <a:gd name="f42" fmla="val 1221"/>
                <a:gd name="f43" fmla="val 2973"/>
                <a:gd name="f44" fmla="val 886"/>
                <a:gd name="f45" fmla="val 3382"/>
                <a:gd name="f46" fmla="val 551"/>
                <a:gd name="f47" fmla="val 3925"/>
                <a:gd name="f48" fmla="val 185"/>
                <a:gd name="f49" fmla="val 4176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4177" h="8107">
                  <a:moveTo>
                    <a:pt x="f1" y="f2"/>
                  </a:moveTo>
                  <a:lnTo>
                    <a:pt x="f3" y="f4"/>
                  </a:lnTo>
                  <a:cubicBezTo>
                    <a:pt x="f0" y="f5"/>
                    <a:pt x="f6" y="f7"/>
                    <a:pt x="f8" y="f9"/>
                  </a:cubicBez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19"/>
                    <a:pt x="f1" y="f20"/>
                  </a:cubicBezTo>
                  <a:cubicBezTo>
                    <a:pt x="f21" y="f22"/>
                    <a:pt x="f23" y="f24"/>
                    <a:pt x="f25" y="f26"/>
                  </a:cubicBezTo>
                  <a:cubicBezTo>
                    <a:pt x="f27" y="f28"/>
                    <a:pt x="f29" y="f30"/>
                    <a:pt x="f31" y="f32"/>
                  </a:cubicBezTo>
                  <a:cubicBezTo>
                    <a:pt x="f33" y="f34"/>
                    <a:pt x="f35" y="f36"/>
                    <a:pt x="f37" y="f38"/>
                  </a:cubicBezTo>
                  <a:cubicBezTo>
                    <a:pt x="f39" y="f40"/>
                    <a:pt x="f41" y="f42"/>
                    <a:pt x="f43" y="f44"/>
                  </a:cubicBezTo>
                  <a:cubicBezTo>
                    <a:pt x="f45" y="f46"/>
                    <a:pt x="f47" y="f48"/>
                    <a:pt x="f49" y="f0"/>
                  </a:cubicBezTo>
                </a:path>
              </a:pathLst>
            </a:custGeom>
            <a:noFill/>
            <a:ln w="28440">
              <a:solidFill>
                <a:srgbClr val="00CC99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8" name="Forme libre 7"/>
            <p:cNvSpPr/>
            <p:nvPr/>
          </p:nvSpPr>
          <p:spPr>
            <a:xfrm>
              <a:off x="2671920" y="2181240"/>
              <a:ext cx="1126800" cy="3193920"/>
            </a:xfrm>
            <a:custGeom>
              <a:avLst/>
              <a:gdLst>
                <a:gd name="f0" fmla="val 0"/>
                <a:gd name="f1" fmla="val 445"/>
                <a:gd name="f2" fmla="val 523"/>
                <a:gd name="f3" fmla="val 835"/>
                <a:gd name="f4" fmla="val 1102"/>
                <a:gd name="f5" fmla="val 1225"/>
                <a:gd name="f6" fmla="val 1626"/>
                <a:gd name="f7" fmla="val 1448"/>
                <a:gd name="f8" fmla="val 1984"/>
                <a:gd name="f9" fmla="val 1726"/>
                <a:gd name="f10" fmla="val 2480"/>
                <a:gd name="f11" fmla="val 2005"/>
                <a:gd name="f12" fmla="val 2921"/>
                <a:gd name="f13" fmla="val 2228"/>
                <a:gd name="f14" fmla="val 3445"/>
                <a:gd name="f15" fmla="val 2450"/>
                <a:gd name="f16" fmla="val 3968"/>
                <a:gd name="f17" fmla="val 2590"/>
                <a:gd name="f18" fmla="val 4575"/>
                <a:gd name="f19" fmla="val 2729"/>
                <a:gd name="f20" fmla="val 5071"/>
                <a:gd name="f21" fmla="val 2840"/>
                <a:gd name="f22" fmla="val 5291"/>
                <a:gd name="f23" fmla="val 2896"/>
                <a:gd name="f24" fmla="val 5622"/>
                <a:gd name="f25" fmla="val 5925"/>
                <a:gd name="f26" fmla="val 2645"/>
                <a:gd name="f27" fmla="val 6311"/>
                <a:gd name="f28" fmla="val 6614"/>
                <a:gd name="f29" fmla="val 2562"/>
                <a:gd name="f30" fmla="val 6862"/>
                <a:gd name="f31" fmla="val 7138"/>
                <a:gd name="f32" fmla="val 2506"/>
                <a:gd name="f33" fmla="val 7358"/>
                <a:gd name="f34" fmla="val 2478"/>
                <a:gd name="f35" fmla="val 7551"/>
                <a:gd name="f36" fmla="val 2395"/>
                <a:gd name="f37" fmla="val 7661"/>
                <a:gd name="f38" fmla="val 7799"/>
                <a:gd name="f39" fmla="val 2423"/>
                <a:gd name="f40" fmla="val 7992"/>
                <a:gd name="f41" fmla="val 2367"/>
                <a:gd name="f42" fmla="val 8047"/>
                <a:gd name="f43" fmla="val 802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897" h="8048">
                  <a:moveTo>
                    <a:pt x="f0" y="f0"/>
                  </a:moveTo>
                  <a:lnTo>
                    <a:pt x="f1" y="f2"/>
                  </a:lnTo>
                  <a:lnTo>
                    <a:pt x="f3" y="f4"/>
                  </a:lnTo>
                  <a:lnTo>
                    <a:pt x="f5" y="f6"/>
                  </a:lnTo>
                  <a:lnTo>
                    <a:pt x="f7" y="f8"/>
                  </a:lnTo>
                  <a:lnTo>
                    <a:pt x="f9" y="f10"/>
                  </a:lnTo>
                  <a:lnTo>
                    <a:pt x="f11" y="f12"/>
                  </a:lnTo>
                  <a:lnTo>
                    <a:pt x="f13" y="f14"/>
                  </a:lnTo>
                  <a:lnTo>
                    <a:pt x="f15" y="f16"/>
                  </a:lnTo>
                  <a:lnTo>
                    <a:pt x="f17" y="f18"/>
                  </a:lnTo>
                  <a:lnTo>
                    <a:pt x="f19" y="f20"/>
                  </a:lnTo>
                  <a:lnTo>
                    <a:pt x="f21" y="f22"/>
                  </a:lnTo>
                  <a:lnTo>
                    <a:pt x="f23" y="f24"/>
                  </a:lnTo>
                  <a:lnTo>
                    <a:pt x="f21" y="f25"/>
                  </a:lnTo>
                  <a:lnTo>
                    <a:pt x="f26" y="f27"/>
                  </a:lnTo>
                  <a:lnTo>
                    <a:pt x="f17" y="f28"/>
                  </a:lnTo>
                  <a:lnTo>
                    <a:pt x="f29" y="f30"/>
                  </a:lnTo>
                  <a:lnTo>
                    <a:pt x="f29" y="f31"/>
                  </a:lnTo>
                  <a:lnTo>
                    <a:pt x="f32" y="f33"/>
                  </a:lnTo>
                  <a:lnTo>
                    <a:pt x="f34" y="f35"/>
                  </a:lnTo>
                  <a:lnTo>
                    <a:pt x="f36" y="f37"/>
                  </a:lnTo>
                  <a:lnTo>
                    <a:pt x="f34" y="f38"/>
                  </a:lnTo>
                  <a:lnTo>
                    <a:pt x="f39" y="f40"/>
                  </a:lnTo>
                  <a:lnTo>
                    <a:pt x="f41" y="f42"/>
                  </a:lnTo>
                  <a:lnTo>
                    <a:pt x="f34" y="f43"/>
                  </a:lnTo>
                </a:path>
              </a:pathLst>
            </a:custGeom>
            <a:noFill/>
            <a:ln w="18000">
              <a:solidFill>
                <a:srgbClr val="0047FF"/>
              </a:solidFill>
              <a:prstDash val="solid"/>
              <a:round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  <p:sp>
        <p:nvSpPr>
          <p:cNvPr id="9" name="Forme libre 8"/>
          <p:cNvSpPr/>
          <p:nvPr/>
        </p:nvSpPr>
        <p:spPr>
          <a:xfrm>
            <a:off x="5410079" y="1309680"/>
            <a:ext cx="3651479" cy="512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l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S: rayonnement solaire</a:t>
            </a:r>
          </a:p>
        </p:txBody>
      </p:sp>
      <p:sp>
        <p:nvSpPr>
          <p:cNvPr id="10" name="Forme libre 9"/>
          <p:cNvSpPr/>
          <p:nvPr/>
        </p:nvSpPr>
        <p:spPr>
          <a:xfrm>
            <a:off x="1054080" y="1309680"/>
            <a:ext cx="3651120" cy="512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l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L: rayonnement IR</a:t>
            </a:r>
          </a:p>
        </p:txBody>
      </p:sp>
      <p:sp>
        <p:nvSpPr>
          <p:cNvPr id="11" name="Forme libre 10"/>
          <p:cNvSpPr/>
          <p:nvPr/>
        </p:nvSpPr>
        <p:spPr>
          <a:xfrm>
            <a:off x="6746760" y="2552760"/>
            <a:ext cx="3452759" cy="2359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/>
          <a:lstStyle/>
          <a:p>
            <a:pPr marL="0" marR="0" lvl="0" indent="0" algn="l" rtl="0" hangingPunct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La stratosphère:</a:t>
            </a:r>
          </a:p>
          <a:p>
            <a:pPr marL="0" marR="0" lvl="0" indent="0" algn="l" rtl="0" hangingPunct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chauffage radiatif absorption ray. Solaire par O3 et O2</a:t>
            </a:r>
          </a:p>
          <a:p>
            <a:pPr marL="0" marR="0" lvl="0" indent="0" algn="l" rtl="0" hangingPunct="0">
              <a:lnSpc>
                <a:spcPct val="15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refroidissement radiatif emission IR par CO2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 idx="4294967295"/>
          </p:nvPr>
        </p:nvSpPr>
        <p:spPr>
          <a:xfrm>
            <a:off x="461520" y="0"/>
            <a:ext cx="9742680" cy="1274760"/>
          </a:xfrm>
        </p:spPr>
        <p:txBody>
          <a:bodyPr wrap="none" lIns="90000" tIns="46800" rIns="90000" bIns="46800" anchor="t" anchorCtr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GB" sz="3200">
                <a:solidFill>
                  <a:srgbClr val="333399"/>
                </a:solidFill>
              </a:rPr>
              <a:t>Refroidissement de la stratosphère quand la concentration de CO</a:t>
            </a:r>
            <a:r>
              <a:rPr lang="en-GB" sz="3200" baseline="-25000">
                <a:solidFill>
                  <a:srgbClr val="333399"/>
                </a:solidFill>
              </a:rPr>
              <a:t>2</a:t>
            </a:r>
            <a:r>
              <a:rPr lang="en-GB" sz="3200">
                <a:solidFill>
                  <a:srgbClr val="333399"/>
                </a:solidFill>
              </a:rPr>
              <a:t> augmente</a:t>
            </a:r>
          </a:p>
        </p:txBody>
      </p:sp>
      <p:sp>
        <p:nvSpPr>
          <p:cNvPr id="3" name="Forme libre 2"/>
          <p:cNvSpPr/>
          <p:nvPr/>
        </p:nvSpPr>
        <p:spPr>
          <a:xfrm>
            <a:off x="4581000" y="3259080"/>
            <a:ext cx="421560" cy="4460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dz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860399" y="2666880"/>
            <a:ext cx="3948121" cy="1602000"/>
            <a:chOff x="860399" y="2666880"/>
            <a:chExt cx="3948121" cy="1602000"/>
          </a:xfrm>
        </p:grpSpPr>
        <p:sp>
          <p:nvSpPr>
            <p:cNvPr id="5" name="Connecteur droit 4"/>
            <p:cNvSpPr/>
            <p:nvPr/>
          </p:nvSpPr>
          <p:spPr>
            <a:xfrm>
              <a:off x="860399" y="3174840"/>
              <a:ext cx="3948121" cy="18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6" name="Connecteur droit 5"/>
            <p:cNvSpPr/>
            <p:nvPr/>
          </p:nvSpPr>
          <p:spPr>
            <a:xfrm>
              <a:off x="860399" y="3762360"/>
              <a:ext cx="3948121" cy="144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7" name="Connecteur droit 6"/>
            <p:cNvSpPr/>
            <p:nvPr/>
          </p:nvSpPr>
          <p:spPr>
            <a:xfrm>
              <a:off x="1355760" y="2670120"/>
              <a:ext cx="1440" cy="50328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8" name="Connecteur droit 7"/>
            <p:cNvSpPr/>
            <p:nvPr/>
          </p:nvSpPr>
          <p:spPr>
            <a:xfrm flipV="1">
              <a:off x="1355760" y="3757679"/>
              <a:ext cx="1440" cy="51120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9" name="Connecteur droit 8"/>
            <p:cNvSpPr/>
            <p:nvPr/>
          </p:nvSpPr>
          <p:spPr>
            <a:xfrm flipV="1">
              <a:off x="3822840" y="2666880"/>
              <a:ext cx="1439" cy="5112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10" name="Connecteur droit 9"/>
            <p:cNvSpPr/>
            <p:nvPr/>
          </p:nvSpPr>
          <p:spPr>
            <a:xfrm>
              <a:off x="3822840" y="3762360"/>
              <a:ext cx="1439" cy="50328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t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</p:grpSp>
      <p:sp>
        <p:nvSpPr>
          <p:cNvPr id="11" name="Connecteur droit 10"/>
          <p:cNvSpPr/>
          <p:nvPr/>
        </p:nvSpPr>
        <p:spPr>
          <a:xfrm flipV="1">
            <a:off x="4562640" y="3170160"/>
            <a:ext cx="1440" cy="595440"/>
          </a:xfrm>
          <a:prstGeom prst="line">
            <a:avLst/>
          </a:prstGeom>
          <a:noFill/>
          <a:ln w="9360">
            <a:solidFill>
              <a:srgbClr val="000000"/>
            </a:solidFill>
            <a:prstDash val="solid"/>
            <a:miter/>
            <a:headEnd type="arrow"/>
            <a:tailEnd type="arrow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</p:txBody>
      </p:sp>
      <p:sp>
        <p:nvSpPr>
          <p:cNvPr id="12" name="Forme libre 11"/>
          <p:cNvSpPr/>
          <p:nvPr/>
        </p:nvSpPr>
        <p:spPr>
          <a:xfrm>
            <a:off x="1412640" y="3273480"/>
            <a:ext cx="2076840" cy="479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ε≈ρ</a:t>
            </a:r>
            <a:r>
              <a:rPr lang="en-GB" sz="20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CO2</a:t>
            </a: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k</a:t>
            </a:r>
            <a:r>
              <a:rPr lang="en-GB" sz="20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CO2</a:t>
            </a: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dz &lt;&lt;1</a:t>
            </a:r>
          </a:p>
        </p:txBody>
      </p:sp>
      <p:sp>
        <p:nvSpPr>
          <p:cNvPr id="13" name="Forme libre 12"/>
          <p:cNvSpPr/>
          <p:nvPr/>
        </p:nvSpPr>
        <p:spPr>
          <a:xfrm>
            <a:off x="1044000" y="4265640"/>
            <a:ext cx="793440" cy="479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εσT</a:t>
            </a:r>
            <a:r>
              <a:rPr lang="en-GB" sz="20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E</a:t>
            </a:r>
            <a:r>
              <a:rPr lang="en-GB" sz="2000" b="0" i="0" u="none" strike="noStrike" baseline="30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4</a:t>
            </a:r>
          </a:p>
        </p:txBody>
      </p:sp>
      <p:sp>
        <p:nvSpPr>
          <p:cNvPr id="14" name="Forme libre 13"/>
          <p:cNvSpPr/>
          <p:nvPr/>
        </p:nvSpPr>
        <p:spPr>
          <a:xfrm>
            <a:off x="3561480" y="4248000"/>
            <a:ext cx="1276560" cy="479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εσT</a:t>
            </a:r>
            <a:r>
              <a:rPr lang="en-GB" sz="20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STRATO</a:t>
            </a:r>
            <a:r>
              <a:rPr lang="en-GB" sz="2000" b="0" i="0" u="none" strike="noStrike" baseline="30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4</a:t>
            </a:r>
          </a:p>
        </p:txBody>
      </p:sp>
      <p:sp>
        <p:nvSpPr>
          <p:cNvPr id="15" name="Forme libre 14"/>
          <p:cNvSpPr/>
          <p:nvPr/>
        </p:nvSpPr>
        <p:spPr>
          <a:xfrm>
            <a:off x="3566160" y="2251080"/>
            <a:ext cx="1276560" cy="479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εσT</a:t>
            </a:r>
            <a:r>
              <a:rPr lang="en-GB" sz="20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STRATO</a:t>
            </a:r>
            <a:r>
              <a:rPr lang="en-GB" sz="2000" b="0" i="0" u="none" strike="noStrike" baseline="30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4</a:t>
            </a:r>
          </a:p>
        </p:txBody>
      </p:sp>
      <p:sp>
        <p:nvSpPr>
          <p:cNvPr id="16" name="Forme libre 15"/>
          <p:cNvSpPr/>
          <p:nvPr/>
        </p:nvSpPr>
        <p:spPr>
          <a:xfrm>
            <a:off x="1071359" y="2232000"/>
            <a:ext cx="503999" cy="479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S</a:t>
            </a:r>
            <a:r>
              <a:rPr lang="en-GB" sz="20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O3</a:t>
            </a:r>
          </a:p>
        </p:txBody>
      </p:sp>
      <p:sp>
        <p:nvSpPr>
          <p:cNvPr id="17" name="Forme libre 16"/>
          <p:cNvSpPr/>
          <p:nvPr/>
        </p:nvSpPr>
        <p:spPr>
          <a:xfrm>
            <a:off x="6169320" y="2228760"/>
            <a:ext cx="1838879" cy="516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A l’équilibre:</a:t>
            </a:r>
          </a:p>
        </p:txBody>
      </p:sp>
      <p:sp>
        <p:nvSpPr>
          <p:cNvPr id="18" name="Forme libre 17"/>
          <p:cNvSpPr/>
          <p:nvPr/>
        </p:nvSpPr>
        <p:spPr>
          <a:xfrm>
            <a:off x="6702120" y="3068639"/>
            <a:ext cx="3625920" cy="2401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9360">
            <a:solidFill>
              <a:srgbClr val="000000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S</a:t>
            </a:r>
            <a:r>
              <a:rPr lang="en-GB" sz="20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O3</a:t>
            </a: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+ εσT</a:t>
            </a:r>
            <a:r>
              <a:rPr lang="en-GB" sz="20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E</a:t>
            </a:r>
            <a:r>
              <a:rPr lang="en-GB" sz="2000" b="0" i="0" u="none" strike="noStrike" baseline="30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4</a:t>
            </a:r>
            <a:r>
              <a:rPr lang="en-GB" sz="20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   </a:t>
            </a: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= 2εσT</a:t>
            </a:r>
            <a:r>
              <a:rPr lang="en-GB" sz="20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STRATO</a:t>
            </a:r>
            <a:r>
              <a:rPr lang="en-GB" sz="2000" b="0" i="0" u="none" strike="noStrike" baseline="30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4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2000" b="0" i="0" u="none" strike="noStrike" baseline="30000">
              <a:ln>
                <a:noFill/>
              </a:ln>
              <a:solidFill>
                <a:srgbClr val="000000"/>
              </a:solidFill>
              <a:latin typeface="Times New Roman" pitchFamily="18"/>
              <a:ea typeface="Times New Roman" pitchFamily="18"/>
              <a:cs typeface="Times New Roman" pitchFamily="18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Donc</a:t>
            </a:r>
          </a:p>
        </p:txBody>
      </p:sp>
      <p:graphicFrame>
        <p:nvGraphicFramePr>
          <p:cNvPr id="19" name="Objet 18"/>
          <p:cNvGraphicFramePr/>
          <p:nvPr/>
        </p:nvGraphicFramePr>
        <p:xfrm>
          <a:off x="7054920" y="3575159"/>
          <a:ext cx="2979719" cy="1717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r:id="rId4" imgW="30030821" imgH="16940463" progId="Equation.3">
                  <p:embed/>
                </p:oleObj>
              </mc:Choice>
              <mc:Fallback>
                <p:oleObj r:id="rId4" imgW="30030821" imgH="16940463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54920" y="3575159"/>
                        <a:ext cx="2979719" cy="1717560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 w="0">
                        <a:solidFill>
                          <a:srgbClr val="000000"/>
                        </a:solidFill>
                        <a:prstDash val="solid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Forme libre 19"/>
          <p:cNvSpPr/>
          <p:nvPr/>
        </p:nvSpPr>
        <p:spPr>
          <a:xfrm>
            <a:off x="1049399" y="5459400"/>
            <a:ext cx="7286040" cy="1601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Si la concentration de CO2 augmente, alors </a:t>
            </a: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ε≈ρ</a:t>
            </a:r>
            <a:r>
              <a:rPr lang="en-GB" sz="20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CO2</a:t>
            </a: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k</a:t>
            </a:r>
            <a:r>
              <a:rPr lang="en-GB" sz="20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CO2</a:t>
            </a: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dz, augmente.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En supposant : 	que la concentration d’ozone reste constante,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7479" algn="l"/>
                <a:tab pos="896759" algn="l"/>
                <a:tab pos="1346040" algn="l"/>
                <a:tab pos="1795320" algn="l"/>
                <a:tab pos="2244600" algn="l"/>
                <a:tab pos="2693880" algn="l"/>
                <a:tab pos="3143159" algn="l"/>
                <a:tab pos="3592440" algn="l"/>
                <a:tab pos="4041719" algn="l"/>
                <a:tab pos="4491000" algn="l"/>
                <a:tab pos="4940280" algn="l"/>
                <a:tab pos="5389560" algn="l"/>
                <a:tab pos="5838480" algn="l"/>
                <a:tab pos="6287759" algn="l"/>
                <a:tab pos="6737040" algn="l"/>
                <a:tab pos="7186319" algn="l"/>
                <a:tab pos="7635600" algn="l"/>
                <a:tab pos="8084879" algn="l"/>
                <a:tab pos="8534160" algn="l"/>
                <a:tab pos="8983440" algn="l"/>
                <a:tab pos="8985240" algn="l"/>
                <a:tab pos="9434160" algn="l"/>
                <a:tab pos="9883440" algn="l"/>
                <a:tab pos="10332720" algn="l"/>
                <a:tab pos="1078200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		que l’albédo planétaire reste constant (donc T</a:t>
            </a:r>
            <a:r>
              <a:rPr lang="en-GB" sz="20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E</a:t>
            </a: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 aussi)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alors T</a:t>
            </a:r>
            <a:r>
              <a:rPr lang="en-GB" sz="20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STRATO</a:t>
            </a: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Times New Roman" pitchFamily="18"/>
                <a:cs typeface="Times New Roman" pitchFamily="18"/>
              </a:rPr>
              <a:t> diminue.</a:t>
            </a:r>
          </a:p>
        </p:txBody>
      </p:sp>
      <p:sp>
        <p:nvSpPr>
          <p:cNvPr id="21" name="Forme libre 20"/>
          <p:cNvSpPr/>
          <p:nvPr/>
        </p:nvSpPr>
        <p:spPr>
          <a:xfrm>
            <a:off x="0" y="1182600"/>
            <a:ext cx="10691640" cy="1183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just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La stratosphère est en équilibre radiatif pur où l’absorption des ondes courtes (principalement due à l’ozone) est compensée par l’émission ondes longues vers l’espace et vers la troposphère (principalement due au CO</a:t>
            </a:r>
            <a:r>
              <a:rPr lang="en-GB" sz="2000" b="0" i="0" u="none" strike="noStrike" baseline="-2500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2</a:t>
            </a:r>
            <a:r>
              <a:rPr lang="en-GB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186000" y="914400"/>
            <a:ext cx="7505640" cy="6119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rme libre 2"/>
          <p:cNvSpPr/>
          <p:nvPr/>
        </p:nvSpPr>
        <p:spPr>
          <a:xfrm>
            <a:off x="9164160" y="6954840"/>
            <a:ext cx="1340640" cy="30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Source GIEC 2007</a:t>
            </a:r>
          </a:p>
        </p:txBody>
      </p:sp>
      <p:sp>
        <p:nvSpPr>
          <p:cNvPr id="4" name="Forme libre 3"/>
          <p:cNvSpPr/>
          <p:nvPr/>
        </p:nvSpPr>
        <p:spPr>
          <a:xfrm>
            <a:off x="9112320" y="4811760"/>
            <a:ext cx="901440" cy="476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TOUT</a:t>
            </a:r>
          </a:p>
        </p:txBody>
      </p:sp>
      <p:sp>
        <p:nvSpPr>
          <p:cNvPr id="5" name="Forme libre 4"/>
          <p:cNvSpPr/>
          <p:nvPr/>
        </p:nvSpPr>
        <p:spPr>
          <a:xfrm>
            <a:off x="9461880" y="2906640"/>
            <a:ext cx="506879" cy="476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O3</a:t>
            </a:r>
          </a:p>
        </p:txBody>
      </p:sp>
      <p:sp>
        <p:nvSpPr>
          <p:cNvPr id="6" name="Forme libre 5"/>
          <p:cNvSpPr/>
          <p:nvPr/>
        </p:nvSpPr>
        <p:spPr>
          <a:xfrm>
            <a:off x="5769360" y="2906640"/>
            <a:ext cx="689760" cy="476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GES</a:t>
            </a:r>
          </a:p>
        </p:txBody>
      </p:sp>
      <p:sp>
        <p:nvSpPr>
          <p:cNvPr id="7" name="Forme libre 6"/>
          <p:cNvSpPr/>
          <p:nvPr/>
        </p:nvSpPr>
        <p:spPr>
          <a:xfrm>
            <a:off x="0" y="5169600"/>
            <a:ext cx="3537000" cy="2390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L’ozone refroidit la basse stratosphère aux hautes latitudes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en-GB" sz="2000" b="1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Lucida Sans" pitchFamily="2"/>
              <a:cs typeface="Lucida Sans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Les GES refroidissent la stratosphère globalement</a:t>
            </a:r>
          </a:p>
        </p:txBody>
      </p:sp>
      <p:sp>
        <p:nvSpPr>
          <p:cNvPr id="8" name="Forme libre 7"/>
          <p:cNvSpPr/>
          <p:nvPr/>
        </p:nvSpPr>
        <p:spPr>
          <a:xfrm>
            <a:off x="4598280" y="631800"/>
            <a:ext cx="4798440" cy="400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600" b="1" i="0" u="none" strike="noStrike" baseline="0">
                <a:ln>
                  <a:noFill/>
                </a:ln>
                <a:solidFill>
                  <a:srgbClr val="333399"/>
                </a:solidFill>
                <a:latin typeface="Times New Roman" pitchFamily="18"/>
                <a:ea typeface="Lucida Sans" pitchFamily="2"/>
                <a:cs typeface="Lucida Sans" pitchFamily="2"/>
              </a:rPr>
              <a:t>Moyenne zonale de la différence 1999-1980 en °/siècle</a:t>
            </a:r>
          </a:p>
        </p:txBody>
      </p:sp>
      <p:sp>
        <p:nvSpPr>
          <p:cNvPr id="9" name="Forme libre 8"/>
          <p:cNvSpPr/>
          <p:nvPr/>
        </p:nvSpPr>
        <p:spPr>
          <a:xfrm>
            <a:off x="5699520" y="1081080"/>
            <a:ext cx="761399" cy="476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Solar</a:t>
            </a:r>
          </a:p>
        </p:txBody>
      </p:sp>
      <p:sp>
        <p:nvSpPr>
          <p:cNvPr id="10" name="Forme libre 9"/>
          <p:cNvSpPr/>
          <p:nvPr/>
        </p:nvSpPr>
        <p:spPr>
          <a:xfrm>
            <a:off x="8768160" y="1081080"/>
            <a:ext cx="1044719" cy="476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Volcans</a:t>
            </a:r>
          </a:p>
        </p:txBody>
      </p:sp>
      <p:sp>
        <p:nvSpPr>
          <p:cNvPr id="11" name="Forme libre 10"/>
          <p:cNvSpPr/>
          <p:nvPr/>
        </p:nvSpPr>
        <p:spPr>
          <a:xfrm>
            <a:off x="4300560" y="4811760"/>
            <a:ext cx="2085839" cy="476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000" b="1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Sulphate aerosols</a:t>
            </a:r>
          </a:p>
        </p:txBody>
      </p:sp>
      <p:sp>
        <p:nvSpPr>
          <p:cNvPr id="12" name="Forme libre 11"/>
          <p:cNvSpPr/>
          <p:nvPr/>
        </p:nvSpPr>
        <p:spPr>
          <a:xfrm>
            <a:off x="41400" y="360"/>
            <a:ext cx="9742320" cy="10018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3200" b="0" i="0" u="none" strike="noStrike" baseline="0">
                <a:ln>
                  <a:noFill/>
                </a:ln>
                <a:solidFill>
                  <a:srgbClr val="333399"/>
                </a:solidFill>
                <a:latin typeface="Times New Roman" pitchFamily="18"/>
                <a:ea typeface="Lucida Sans" pitchFamily="2"/>
                <a:cs typeface="Lucida Sans" pitchFamily="2"/>
              </a:rPr>
              <a:t>Refroidissement de la stratosphère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841319" y="205560"/>
            <a:ext cx="3890880" cy="627480"/>
            <a:chOff x="841319" y="205560"/>
            <a:chExt cx="3890880" cy="627480"/>
          </a:xfrm>
        </p:grpSpPr>
        <p:sp>
          <p:nvSpPr>
            <p:cNvPr id="3" name="Forme libre 2"/>
            <p:cNvSpPr/>
            <p:nvPr/>
          </p:nvSpPr>
          <p:spPr>
            <a:xfrm>
              <a:off x="841319" y="320760"/>
              <a:ext cx="3890880" cy="433440"/>
            </a:xfrm>
            <a:custGeom>
              <a:avLst>
                <a:gd name="f0" fmla="val 79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square" lIns="90000" tIns="46800" rIns="90000" bIns="46800" anchor="ctr" anchorCtr="0" compatLnSpc="0"/>
            <a:lstStyle/>
            <a:p>
              <a:pPr marL="0" marR="0" lvl="0" indent="0" algn="l" rtl="0" hangingPunct="0">
                <a:lnSpc>
                  <a:spcPct val="18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endParaRPr>
            </a:p>
          </p:txBody>
        </p:sp>
        <p:sp>
          <p:nvSpPr>
            <p:cNvPr id="4" name="Forme libre 3"/>
            <p:cNvSpPr/>
            <p:nvPr/>
          </p:nvSpPr>
          <p:spPr>
            <a:xfrm>
              <a:off x="841319" y="205560"/>
              <a:ext cx="3890880" cy="62748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ctr" anchorCtr="0" compatLnSpc="0">
              <a:spAutoFit/>
            </a:bodyPr>
            <a:lstStyle/>
            <a:p>
              <a:pPr marL="0" marR="0" lvl="0" indent="0" algn="ctr" rtl="0" hangingPunct="1">
                <a:lnSpc>
                  <a:spcPct val="94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en-GB" sz="2800" b="1" i="0" u="none" strike="noStrike" baseline="0">
                  <a:ln>
                    <a:noFill/>
                  </a:ln>
                  <a:solidFill>
                    <a:srgbClr val="3333CC"/>
                  </a:solidFill>
                  <a:latin typeface="Times New Roman" pitchFamily="18"/>
                  <a:ea typeface="msmincho" pitchFamily="2"/>
                  <a:cs typeface="msmincho" pitchFamily="2"/>
                </a:rPr>
                <a:t>Aérosols anthropiques</a:t>
              </a:r>
            </a:p>
          </p:txBody>
        </p:sp>
      </p:grpSp>
      <p:pic>
        <p:nvPicPr>
          <p:cNvPr id="5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326200" y="209520"/>
            <a:ext cx="5087880" cy="4017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b="43165"/>
          <a:stretch>
            <a:fillRect/>
          </a:stretch>
        </p:blipFill>
        <p:spPr>
          <a:xfrm>
            <a:off x="378000" y="4137120"/>
            <a:ext cx="9585000" cy="31669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Forme libre 6"/>
          <p:cNvSpPr/>
          <p:nvPr/>
        </p:nvSpPr>
        <p:spPr>
          <a:xfrm>
            <a:off x="6732719" y="7211880"/>
            <a:ext cx="3836880" cy="340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algn="r" rtl="0" hangingPunct="1">
              <a:lnSpc>
                <a:spcPct val="94000"/>
              </a:lnSpc>
              <a:spcBef>
                <a:spcPts val="862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smincho" pitchFamily="2"/>
                <a:cs typeface="msmincho" pitchFamily="2"/>
              </a:rPr>
              <a:t>Source: Kaufman et al. 2002, Bréon et al. 2002</a:t>
            </a:r>
          </a:p>
        </p:txBody>
      </p:sp>
      <p:sp>
        <p:nvSpPr>
          <p:cNvPr id="8" name="Forme libre 7"/>
          <p:cNvSpPr/>
          <p:nvPr/>
        </p:nvSpPr>
        <p:spPr>
          <a:xfrm>
            <a:off x="428760" y="1297080"/>
            <a:ext cx="3875039" cy="29563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0" tIns="0" rIns="0" bIns="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Les aérosols :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Réflechissent le rayonnement solaire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Modifient la taille des goutes des nuages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pitchFamily="2"/>
              <a:buChar char="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en-GB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Lucida Sans" pitchFamily="2"/>
                <a:cs typeface="Lucida Sans" pitchFamily="2"/>
              </a:rPr>
              <a:t> Modifient la formation des précipitations 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andar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</TotalTime>
  <Words>4021</Words>
  <Application>Microsoft Office PowerPoint</Application>
  <PresentationFormat>Affichage à l'écran (4:3)</PresentationFormat>
  <Paragraphs>972</Paragraphs>
  <Slides>130</Slides>
  <Notes>130</Notes>
  <HiddenSlides>0</HiddenSlides>
  <MMClips>0</MMClips>
  <ScaleCrop>false</ScaleCrop>
  <HeadingPairs>
    <vt:vector size="6" baseType="variant">
      <vt:variant>
        <vt:lpstr>Thème</vt:lpstr>
      </vt:variant>
      <vt:variant>
        <vt:i4>3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130</vt:i4>
      </vt:variant>
    </vt:vector>
  </HeadingPairs>
  <TitlesOfParts>
    <vt:vector size="135" baseType="lpstr">
      <vt:lpstr>Default</vt:lpstr>
      <vt:lpstr>Title1</vt:lpstr>
      <vt:lpstr>Standard</vt:lpstr>
      <vt:lpstr>Microsoft Éditeur d'équations 3.0</vt:lpstr>
      <vt:lpstr>Feuille Microsoft Excel 97-2003</vt:lpstr>
      <vt:lpstr>Présentation PowerPoint</vt:lpstr>
      <vt:lpstr>Présentation PowerPoint</vt:lpstr>
      <vt:lpstr>Les redistributions d'énergie en latitude</vt:lpstr>
      <vt:lpstr>Les redistributions d'énergie en latitude</vt:lpstr>
      <vt:lpstr>Variation latitudinale de la température... sur Terre</vt:lpstr>
      <vt:lpstr>Variation latitudinale de la température... sur Mars et sur Terre</vt:lpstr>
      <vt:lpstr>Les redistributions d'énergie en latitude</vt:lpstr>
      <vt:lpstr>La pression</vt:lpstr>
      <vt:lpstr>La circulation de Hadley</vt:lpstr>
      <vt:lpstr>La circulation de Hadley</vt:lpstr>
      <vt:lpstr>Extension vers le nord de la cellule de Hadley</vt:lpstr>
      <vt:lpstr>Vents Zonaux</vt:lpstr>
      <vt:lpstr>La circulation méridienne(Hadley)</vt:lpstr>
      <vt:lpstr>Présentation PowerPoint</vt:lpstr>
      <vt:lpstr>Présentation PowerPoint</vt:lpstr>
      <vt:lpstr>Présentation PowerPoint</vt:lpstr>
      <vt:lpstr>Présentation PowerPoint</vt:lpstr>
      <vt:lpstr>Fronts,  nuages et précipitations</vt:lpstr>
      <vt:lpstr>Présentation PowerPoint</vt:lpstr>
      <vt:lpstr>Présentation PowerPoint</vt:lpstr>
      <vt:lpstr>Profil vertical de l'atmosphère</vt:lpstr>
      <vt:lpstr>Profil vertical de l'atmosphère</vt:lpstr>
      <vt:lpstr>Profil vertical de l'atmosphère</vt:lpstr>
      <vt:lpstr>Profil vertical de l'atmosphère</vt:lpstr>
      <vt:lpstr>Profil vertical de l'atmosphère</vt:lpstr>
      <vt:lpstr>Profil vertical de l'atmosphère</vt:lpstr>
      <vt:lpstr>La circulation de Hadley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Fraction nuageuse (observations CALIPSO)</vt:lpstr>
      <vt:lpstr>Fraction nuageuse (observations CALIPSO)</vt:lpstr>
      <vt:lpstr>Présentation PowerPoint</vt:lpstr>
      <vt:lpstr>Emission rayonnement électromagnétique</vt:lpstr>
      <vt:lpstr>Présentation PowerPoint</vt:lpstr>
      <vt:lpstr>Présentation PowerPoint</vt:lpstr>
      <vt:lpstr>Présentation PowerPoint</vt:lpstr>
      <vt:lpstr>Spectres d'émission et d'absorption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Profil vertical de l'atmosphère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Modèle climatique de l'IPSL</vt:lpstr>
      <vt:lpstr>Présentation PowerPoint</vt:lpstr>
      <vt:lpstr>Les perturbations du climat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Modélisation numérique 3D du climat</vt:lpstr>
      <vt:lpstr>Les perturbations du climat</vt:lpstr>
      <vt:lpstr>Présentation PowerPoint</vt:lpstr>
      <vt:lpstr>Présentation PowerPoint</vt:lpstr>
      <vt:lpstr>Les contributions à l'effet de serre</vt:lpstr>
      <vt:lpstr>Présentation PowerPoint</vt:lpstr>
      <vt:lpstr>Présentation PowerPoint</vt:lpstr>
      <vt:lpstr>Refroidissement de la stratosphère quand la concentration de CO2 augmente</vt:lpstr>
      <vt:lpstr>Présentation PowerPoint</vt:lpstr>
      <vt:lpstr>Présentation PowerPoint</vt:lpstr>
      <vt:lpstr>Présentation PowerPoint</vt:lpstr>
      <vt:lpstr>Les différents facteurs externes ayant affecté le climat au cours du 20eme siècle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circulation de Hadley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Quelques incertitudes</vt:lpstr>
      <vt:lpstr>Présentation PowerPoint</vt:lpstr>
      <vt:lpstr>Présentation PowerPoint</vt:lpstr>
      <vt:lpstr>Présentation PowerPoint</vt:lpstr>
      <vt:lpstr>Rétroaction climat-carbone</vt:lpstr>
      <vt:lpstr>Rétroaction climat-carbone</vt:lpstr>
      <vt:lpstr>Impact climat sur cycle C</vt:lpstr>
      <vt:lpstr>Présentation PowerPoint</vt:lpstr>
      <vt:lpstr>Conclusions</vt:lpstr>
      <vt:lpstr>Bibliographie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JLMD</dc:creator>
  <cp:lastModifiedBy>Jean-Louis Dufresne</cp:lastModifiedBy>
  <cp:revision>34</cp:revision>
  <cp:lastPrinted>2008-09-08T10:54:07Z</cp:lastPrinted>
  <dcterms:created xsi:type="dcterms:W3CDTF">2008-09-07T22:19:32Z</dcterms:created>
  <dcterms:modified xsi:type="dcterms:W3CDTF">2013-10-09T11:36:17Z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