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849" r:id="rId4"/>
  </p:sldMasterIdLst>
  <p:notesMasterIdLst>
    <p:notesMasterId r:id="rId57"/>
  </p:notesMasterIdLst>
  <p:sldIdLst>
    <p:sldId id="434" r:id="rId5"/>
    <p:sldId id="338" r:id="rId6"/>
    <p:sldId id="435" r:id="rId7"/>
    <p:sldId id="436" r:id="rId8"/>
    <p:sldId id="437" r:id="rId9"/>
    <p:sldId id="358" r:id="rId10"/>
    <p:sldId id="339" r:id="rId11"/>
    <p:sldId id="433" r:id="rId12"/>
    <p:sldId id="340" r:id="rId13"/>
    <p:sldId id="352" r:id="rId14"/>
    <p:sldId id="407" r:id="rId15"/>
    <p:sldId id="301" r:id="rId16"/>
    <p:sldId id="411" r:id="rId17"/>
    <p:sldId id="389" r:id="rId18"/>
    <p:sldId id="391" r:id="rId19"/>
    <p:sldId id="392" r:id="rId20"/>
    <p:sldId id="286" r:id="rId21"/>
    <p:sldId id="386" r:id="rId22"/>
    <p:sldId id="388" r:id="rId23"/>
    <p:sldId id="384" r:id="rId24"/>
    <p:sldId id="378" r:id="rId25"/>
    <p:sldId id="304" r:id="rId26"/>
    <p:sldId id="412" r:id="rId27"/>
    <p:sldId id="371" r:id="rId28"/>
    <p:sldId id="413" r:id="rId29"/>
    <p:sldId id="457" r:id="rId30"/>
    <p:sldId id="367" r:id="rId31"/>
    <p:sldId id="455" r:id="rId32"/>
    <p:sldId id="465" r:id="rId33"/>
    <p:sldId id="453" r:id="rId34"/>
    <p:sldId id="452" r:id="rId35"/>
    <p:sldId id="403" r:id="rId36"/>
    <p:sldId id="414" r:id="rId37"/>
    <p:sldId id="415" r:id="rId38"/>
    <p:sldId id="397" r:id="rId39"/>
    <p:sldId id="446" r:id="rId40"/>
    <p:sldId id="458" r:id="rId41"/>
    <p:sldId id="418" r:id="rId42"/>
    <p:sldId id="343" r:id="rId43"/>
    <p:sldId id="344" r:id="rId44"/>
    <p:sldId id="349" r:id="rId45"/>
    <p:sldId id="350" r:id="rId46"/>
    <p:sldId id="351" r:id="rId47"/>
    <p:sldId id="459" r:id="rId48"/>
    <p:sldId id="445" r:id="rId49"/>
    <p:sldId id="360" r:id="rId50"/>
    <p:sldId id="368" r:id="rId51"/>
    <p:sldId id="456" r:id="rId52"/>
    <p:sldId id="466" r:id="rId53"/>
    <p:sldId id="467" r:id="rId54"/>
    <p:sldId id="425" r:id="rId55"/>
    <p:sldId id="341" r:id="rId56"/>
  </p:sldIdLst>
  <p:sldSz cx="9144000" cy="6858000" type="screen4x3"/>
  <p:notesSz cx="7099300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FFCC99"/>
    <a:srgbClr val="FFFF99"/>
    <a:srgbClr val="FF0000"/>
    <a:srgbClr val="FF3300"/>
    <a:srgbClr val="CECDCF"/>
    <a:srgbClr val="D6EC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551" autoAdjust="0"/>
  </p:normalViewPr>
  <p:slideViewPr>
    <p:cSldViewPr snapToGrid="0">
      <p:cViewPr varScale="1">
        <p:scale>
          <a:sx n="70" d="100"/>
          <a:sy n="70" d="100"/>
        </p:scale>
        <p:origin x="-138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szopa:Documents:AR5_analyse_runs:AnnualMeanFullPerio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2000" b="0"/>
            </a:pPr>
            <a:r>
              <a:rPr lang="fr-FR" sz="2000" b="0" dirty="0" smtClean="0"/>
              <a:t>Ozone à la surface </a:t>
            </a:r>
            <a:r>
              <a:rPr lang="fr-FR" sz="1600" b="0" dirty="0" smtClean="0"/>
              <a:t>(moyenne globale)</a:t>
            </a:r>
            <a:endParaRPr lang="fr-FR" sz="1600" b="0" dirty="0"/>
          </a:p>
        </c:rich>
      </c:tx>
      <c:layout>
        <c:manualLayout>
          <c:xMode val="edge"/>
          <c:yMode val="edge"/>
          <c:x val="0.12279766401891318"/>
          <c:y val="1.0382101845473827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3800010736768299E-2"/>
          <c:y val="0.155885293987369"/>
          <c:w val="0.93030695631131199"/>
          <c:h val="0.71318614584941598"/>
        </c:manualLayout>
      </c:layout>
      <c:lineChart>
        <c:grouping val="standard"/>
        <c:varyColors val="0"/>
        <c:ser>
          <c:idx val="0"/>
          <c:order val="0"/>
          <c:tx>
            <c:strRef>
              <c:f>'O3'!$L$1:$L$2</c:f>
              <c:strCache>
                <c:ptCount val="1"/>
                <c:pt idx="0">
                  <c:v>rcp85</c:v>
                </c:pt>
              </c:strCache>
            </c:strRef>
          </c:tx>
          <c:spPr>
            <a:ln>
              <a:solidFill>
                <a:srgbClr val="800000"/>
              </a:solidFill>
            </a:ln>
          </c:spPr>
          <c:marker>
            <c:symbol val="none"/>
          </c:marker>
          <c:cat>
            <c:numRef>
              <c:f>'O3'!$K$3:$K$253</c:f>
              <c:numCache>
                <c:formatCode>General</c:formatCode>
                <c:ptCount val="251"/>
                <c:pt idx="0">
                  <c:v>1850</c:v>
                </c:pt>
                <c:pt idx="1">
                  <c:v>1851</c:v>
                </c:pt>
                <c:pt idx="2">
                  <c:v>1852</c:v>
                </c:pt>
                <c:pt idx="3">
                  <c:v>1853</c:v>
                </c:pt>
                <c:pt idx="4">
                  <c:v>1854</c:v>
                </c:pt>
                <c:pt idx="5">
                  <c:v>1855</c:v>
                </c:pt>
                <c:pt idx="6">
                  <c:v>1856</c:v>
                </c:pt>
                <c:pt idx="7">
                  <c:v>1857</c:v>
                </c:pt>
                <c:pt idx="8">
                  <c:v>1858</c:v>
                </c:pt>
                <c:pt idx="9">
                  <c:v>1859</c:v>
                </c:pt>
                <c:pt idx="10">
                  <c:v>1860</c:v>
                </c:pt>
                <c:pt idx="11">
                  <c:v>1861</c:v>
                </c:pt>
                <c:pt idx="12">
                  <c:v>1862</c:v>
                </c:pt>
                <c:pt idx="13">
                  <c:v>1863</c:v>
                </c:pt>
                <c:pt idx="14">
                  <c:v>1864</c:v>
                </c:pt>
                <c:pt idx="15">
                  <c:v>1865</c:v>
                </c:pt>
                <c:pt idx="16">
                  <c:v>1866</c:v>
                </c:pt>
                <c:pt idx="17">
                  <c:v>1867</c:v>
                </c:pt>
                <c:pt idx="18">
                  <c:v>1868</c:v>
                </c:pt>
                <c:pt idx="19">
                  <c:v>1869</c:v>
                </c:pt>
                <c:pt idx="20">
                  <c:v>1870</c:v>
                </c:pt>
                <c:pt idx="21">
                  <c:v>1871</c:v>
                </c:pt>
                <c:pt idx="22">
                  <c:v>1872</c:v>
                </c:pt>
                <c:pt idx="23">
                  <c:v>1873</c:v>
                </c:pt>
                <c:pt idx="24">
                  <c:v>1874</c:v>
                </c:pt>
                <c:pt idx="25">
                  <c:v>1875</c:v>
                </c:pt>
                <c:pt idx="26">
                  <c:v>1876</c:v>
                </c:pt>
                <c:pt idx="27">
                  <c:v>1877</c:v>
                </c:pt>
                <c:pt idx="28">
                  <c:v>1878</c:v>
                </c:pt>
                <c:pt idx="29">
                  <c:v>1879</c:v>
                </c:pt>
                <c:pt idx="30">
                  <c:v>1880</c:v>
                </c:pt>
                <c:pt idx="31">
                  <c:v>1881</c:v>
                </c:pt>
                <c:pt idx="32">
                  <c:v>1882</c:v>
                </c:pt>
                <c:pt idx="33">
                  <c:v>1883</c:v>
                </c:pt>
                <c:pt idx="34">
                  <c:v>1884</c:v>
                </c:pt>
                <c:pt idx="35">
                  <c:v>1885</c:v>
                </c:pt>
                <c:pt idx="36">
                  <c:v>1886</c:v>
                </c:pt>
                <c:pt idx="37">
                  <c:v>1887</c:v>
                </c:pt>
                <c:pt idx="38">
                  <c:v>1888</c:v>
                </c:pt>
                <c:pt idx="39">
                  <c:v>1889</c:v>
                </c:pt>
                <c:pt idx="40">
                  <c:v>1890</c:v>
                </c:pt>
                <c:pt idx="41">
                  <c:v>1891</c:v>
                </c:pt>
                <c:pt idx="42">
                  <c:v>1892</c:v>
                </c:pt>
                <c:pt idx="43">
                  <c:v>1893</c:v>
                </c:pt>
                <c:pt idx="44">
                  <c:v>1894</c:v>
                </c:pt>
                <c:pt idx="45">
                  <c:v>1895</c:v>
                </c:pt>
                <c:pt idx="46">
                  <c:v>1896</c:v>
                </c:pt>
                <c:pt idx="47">
                  <c:v>1897</c:v>
                </c:pt>
                <c:pt idx="48">
                  <c:v>1898</c:v>
                </c:pt>
                <c:pt idx="49">
                  <c:v>1899</c:v>
                </c:pt>
                <c:pt idx="50">
                  <c:v>1900</c:v>
                </c:pt>
                <c:pt idx="51">
                  <c:v>1901</c:v>
                </c:pt>
                <c:pt idx="52">
                  <c:v>1902</c:v>
                </c:pt>
                <c:pt idx="53">
                  <c:v>1903</c:v>
                </c:pt>
                <c:pt idx="54">
                  <c:v>1904</c:v>
                </c:pt>
                <c:pt idx="55">
                  <c:v>1905</c:v>
                </c:pt>
                <c:pt idx="56">
                  <c:v>1906</c:v>
                </c:pt>
                <c:pt idx="57">
                  <c:v>1907</c:v>
                </c:pt>
                <c:pt idx="58">
                  <c:v>1908</c:v>
                </c:pt>
                <c:pt idx="59">
                  <c:v>1909</c:v>
                </c:pt>
                <c:pt idx="60">
                  <c:v>1910</c:v>
                </c:pt>
                <c:pt idx="61">
                  <c:v>1911</c:v>
                </c:pt>
                <c:pt idx="62">
                  <c:v>1912</c:v>
                </c:pt>
                <c:pt idx="63">
                  <c:v>1913</c:v>
                </c:pt>
                <c:pt idx="64">
                  <c:v>1914</c:v>
                </c:pt>
                <c:pt idx="65">
                  <c:v>1915</c:v>
                </c:pt>
                <c:pt idx="66">
                  <c:v>1916</c:v>
                </c:pt>
                <c:pt idx="67">
                  <c:v>1917</c:v>
                </c:pt>
                <c:pt idx="68">
                  <c:v>1918</c:v>
                </c:pt>
                <c:pt idx="69">
                  <c:v>1919</c:v>
                </c:pt>
                <c:pt idx="70">
                  <c:v>1920</c:v>
                </c:pt>
                <c:pt idx="71">
                  <c:v>1921</c:v>
                </c:pt>
                <c:pt idx="72">
                  <c:v>1922</c:v>
                </c:pt>
                <c:pt idx="73">
                  <c:v>1923</c:v>
                </c:pt>
                <c:pt idx="74">
                  <c:v>1924</c:v>
                </c:pt>
                <c:pt idx="75">
                  <c:v>1925</c:v>
                </c:pt>
                <c:pt idx="76">
                  <c:v>1926</c:v>
                </c:pt>
                <c:pt idx="77">
                  <c:v>1927</c:v>
                </c:pt>
                <c:pt idx="78">
                  <c:v>1928</c:v>
                </c:pt>
                <c:pt idx="79">
                  <c:v>1929</c:v>
                </c:pt>
                <c:pt idx="80">
                  <c:v>1930</c:v>
                </c:pt>
                <c:pt idx="81">
                  <c:v>1931</c:v>
                </c:pt>
                <c:pt idx="82">
                  <c:v>1932</c:v>
                </c:pt>
                <c:pt idx="83">
                  <c:v>1933</c:v>
                </c:pt>
                <c:pt idx="84">
                  <c:v>1934</c:v>
                </c:pt>
                <c:pt idx="85">
                  <c:v>1935</c:v>
                </c:pt>
                <c:pt idx="86">
                  <c:v>1936</c:v>
                </c:pt>
                <c:pt idx="87">
                  <c:v>1937</c:v>
                </c:pt>
                <c:pt idx="88">
                  <c:v>1938</c:v>
                </c:pt>
                <c:pt idx="89">
                  <c:v>1939</c:v>
                </c:pt>
                <c:pt idx="90">
                  <c:v>1940</c:v>
                </c:pt>
                <c:pt idx="91">
                  <c:v>1941</c:v>
                </c:pt>
                <c:pt idx="92">
                  <c:v>1942</c:v>
                </c:pt>
                <c:pt idx="93">
                  <c:v>1943</c:v>
                </c:pt>
                <c:pt idx="94">
                  <c:v>1944</c:v>
                </c:pt>
                <c:pt idx="95">
                  <c:v>1945</c:v>
                </c:pt>
                <c:pt idx="96">
                  <c:v>1946</c:v>
                </c:pt>
                <c:pt idx="97">
                  <c:v>1947</c:v>
                </c:pt>
                <c:pt idx="98">
                  <c:v>1948</c:v>
                </c:pt>
                <c:pt idx="99">
                  <c:v>1949</c:v>
                </c:pt>
                <c:pt idx="100">
                  <c:v>1950</c:v>
                </c:pt>
                <c:pt idx="101">
                  <c:v>1951</c:v>
                </c:pt>
                <c:pt idx="102">
                  <c:v>1952</c:v>
                </c:pt>
                <c:pt idx="103">
                  <c:v>1953</c:v>
                </c:pt>
                <c:pt idx="104">
                  <c:v>1954</c:v>
                </c:pt>
                <c:pt idx="105">
                  <c:v>1955</c:v>
                </c:pt>
                <c:pt idx="106">
                  <c:v>1956</c:v>
                </c:pt>
                <c:pt idx="107">
                  <c:v>1957</c:v>
                </c:pt>
                <c:pt idx="108">
                  <c:v>1958</c:v>
                </c:pt>
                <c:pt idx="109">
                  <c:v>1959</c:v>
                </c:pt>
                <c:pt idx="110">
                  <c:v>1960</c:v>
                </c:pt>
                <c:pt idx="111">
                  <c:v>1961</c:v>
                </c:pt>
                <c:pt idx="112">
                  <c:v>1962</c:v>
                </c:pt>
                <c:pt idx="113">
                  <c:v>1963</c:v>
                </c:pt>
                <c:pt idx="114">
                  <c:v>1964</c:v>
                </c:pt>
                <c:pt idx="115">
                  <c:v>1965</c:v>
                </c:pt>
                <c:pt idx="116">
                  <c:v>1966</c:v>
                </c:pt>
                <c:pt idx="117">
                  <c:v>1967</c:v>
                </c:pt>
                <c:pt idx="118">
                  <c:v>1968</c:v>
                </c:pt>
                <c:pt idx="119">
                  <c:v>1969</c:v>
                </c:pt>
                <c:pt idx="120">
                  <c:v>1970</c:v>
                </c:pt>
                <c:pt idx="121">
                  <c:v>1971</c:v>
                </c:pt>
                <c:pt idx="122">
                  <c:v>1972</c:v>
                </c:pt>
                <c:pt idx="123">
                  <c:v>1973</c:v>
                </c:pt>
                <c:pt idx="124">
                  <c:v>1974</c:v>
                </c:pt>
                <c:pt idx="125">
                  <c:v>1975</c:v>
                </c:pt>
                <c:pt idx="126">
                  <c:v>1976</c:v>
                </c:pt>
                <c:pt idx="127">
                  <c:v>1977</c:v>
                </c:pt>
                <c:pt idx="128">
                  <c:v>1978</c:v>
                </c:pt>
                <c:pt idx="129">
                  <c:v>1979</c:v>
                </c:pt>
                <c:pt idx="130">
                  <c:v>1980</c:v>
                </c:pt>
                <c:pt idx="131">
                  <c:v>1981</c:v>
                </c:pt>
                <c:pt idx="132">
                  <c:v>1982</c:v>
                </c:pt>
                <c:pt idx="133">
                  <c:v>1983</c:v>
                </c:pt>
                <c:pt idx="134">
                  <c:v>1984</c:v>
                </c:pt>
                <c:pt idx="135">
                  <c:v>1985</c:v>
                </c:pt>
                <c:pt idx="136">
                  <c:v>1986</c:v>
                </c:pt>
                <c:pt idx="137">
                  <c:v>1987</c:v>
                </c:pt>
                <c:pt idx="138">
                  <c:v>1988</c:v>
                </c:pt>
                <c:pt idx="139">
                  <c:v>1989</c:v>
                </c:pt>
                <c:pt idx="140">
                  <c:v>1990</c:v>
                </c:pt>
                <c:pt idx="141">
                  <c:v>1991</c:v>
                </c:pt>
                <c:pt idx="142">
                  <c:v>1992</c:v>
                </c:pt>
                <c:pt idx="143">
                  <c:v>1993</c:v>
                </c:pt>
                <c:pt idx="144">
                  <c:v>1994</c:v>
                </c:pt>
                <c:pt idx="145">
                  <c:v>1995</c:v>
                </c:pt>
                <c:pt idx="146">
                  <c:v>1996</c:v>
                </c:pt>
                <c:pt idx="147">
                  <c:v>1997</c:v>
                </c:pt>
                <c:pt idx="148">
                  <c:v>1998</c:v>
                </c:pt>
                <c:pt idx="149">
                  <c:v>1999</c:v>
                </c:pt>
                <c:pt idx="150">
                  <c:v>2000</c:v>
                </c:pt>
                <c:pt idx="151">
                  <c:v>2001</c:v>
                </c:pt>
                <c:pt idx="152">
                  <c:v>2002</c:v>
                </c:pt>
                <c:pt idx="153">
                  <c:v>2003</c:v>
                </c:pt>
                <c:pt idx="154">
                  <c:v>2004</c:v>
                </c:pt>
                <c:pt idx="155">
                  <c:v>2005</c:v>
                </c:pt>
                <c:pt idx="156">
                  <c:v>2006</c:v>
                </c:pt>
                <c:pt idx="157">
                  <c:v>2007</c:v>
                </c:pt>
                <c:pt idx="158">
                  <c:v>2008</c:v>
                </c:pt>
                <c:pt idx="159">
                  <c:v>2009</c:v>
                </c:pt>
                <c:pt idx="160">
                  <c:v>2010</c:v>
                </c:pt>
                <c:pt idx="161">
                  <c:v>2011</c:v>
                </c:pt>
                <c:pt idx="162">
                  <c:v>2012</c:v>
                </c:pt>
                <c:pt idx="163">
                  <c:v>2013</c:v>
                </c:pt>
                <c:pt idx="164">
                  <c:v>2014</c:v>
                </c:pt>
                <c:pt idx="165">
                  <c:v>2015</c:v>
                </c:pt>
                <c:pt idx="166">
                  <c:v>2016</c:v>
                </c:pt>
                <c:pt idx="167">
                  <c:v>2017</c:v>
                </c:pt>
                <c:pt idx="168">
                  <c:v>2018</c:v>
                </c:pt>
                <c:pt idx="169">
                  <c:v>2019</c:v>
                </c:pt>
                <c:pt idx="170">
                  <c:v>2020</c:v>
                </c:pt>
                <c:pt idx="171">
                  <c:v>2021</c:v>
                </c:pt>
                <c:pt idx="172">
                  <c:v>2022</c:v>
                </c:pt>
                <c:pt idx="173">
                  <c:v>2023</c:v>
                </c:pt>
                <c:pt idx="174">
                  <c:v>2024</c:v>
                </c:pt>
                <c:pt idx="175">
                  <c:v>2025</c:v>
                </c:pt>
                <c:pt idx="176">
                  <c:v>2026</c:v>
                </c:pt>
                <c:pt idx="177">
                  <c:v>2027</c:v>
                </c:pt>
                <c:pt idx="178">
                  <c:v>2028</c:v>
                </c:pt>
                <c:pt idx="179">
                  <c:v>2029</c:v>
                </c:pt>
                <c:pt idx="180">
                  <c:v>2030</c:v>
                </c:pt>
                <c:pt idx="181">
                  <c:v>2031</c:v>
                </c:pt>
                <c:pt idx="182">
                  <c:v>2032</c:v>
                </c:pt>
                <c:pt idx="183">
                  <c:v>2033</c:v>
                </c:pt>
                <c:pt idx="184">
                  <c:v>2034</c:v>
                </c:pt>
                <c:pt idx="185">
                  <c:v>2035</c:v>
                </c:pt>
                <c:pt idx="186">
                  <c:v>2036</c:v>
                </c:pt>
                <c:pt idx="187">
                  <c:v>2037</c:v>
                </c:pt>
                <c:pt idx="188">
                  <c:v>2038</c:v>
                </c:pt>
                <c:pt idx="189">
                  <c:v>2039</c:v>
                </c:pt>
                <c:pt idx="190">
                  <c:v>2040</c:v>
                </c:pt>
                <c:pt idx="191">
                  <c:v>2041</c:v>
                </c:pt>
                <c:pt idx="192">
                  <c:v>2042</c:v>
                </c:pt>
                <c:pt idx="193">
                  <c:v>2043</c:v>
                </c:pt>
                <c:pt idx="194">
                  <c:v>2044</c:v>
                </c:pt>
                <c:pt idx="195">
                  <c:v>2045</c:v>
                </c:pt>
                <c:pt idx="196">
                  <c:v>2046</c:v>
                </c:pt>
                <c:pt idx="197">
                  <c:v>2047</c:v>
                </c:pt>
                <c:pt idx="198">
                  <c:v>2048</c:v>
                </c:pt>
                <c:pt idx="199">
                  <c:v>2049</c:v>
                </c:pt>
                <c:pt idx="200">
                  <c:v>2050</c:v>
                </c:pt>
                <c:pt idx="201">
                  <c:v>2051</c:v>
                </c:pt>
                <c:pt idx="202">
                  <c:v>2052</c:v>
                </c:pt>
                <c:pt idx="203">
                  <c:v>2053</c:v>
                </c:pt>
                <c:pt idx="204">
                  <c:v>2054</c:v>
                </c:pt>
                <c:pt idx="205">
                  <c:v>2055</c:v>
                </c:pt>
                <c:pt idx="206">
                  <c:v>2056</c:v>
                </c:pt>
                <c:pt idx="207">
                  <c:v>2057</c:v>
                </c:pt>
                <c:pt idx="208">
                  <c:v>2058</c:v>
                </c:pt>
                <c:pt idx="209">
                  <c:v>2059</c:v>
                </c:pt>
                <c:pt idx="210">
                  <c:v>2060</c:v>
                </c:pt>
                <c:pt idx="211">
                  <c:v>2061</c:v>
                </c:pt>
                <c:pt idx="212">
                  <c:v>2062</c:v>
                </c:pt>
                <c:pt idx="213">
                  <c:v>2063</c:v>
                </c:pt>
                <c:pt idx="214">
                  <c:v>2064</c:v>
                </c:pt>
                <c:pt idx="215">
                  <c:v>2065</c:v>
                </c:pt>
                <c:pt idx="216">
                  <c:v>2066</c:v>
                </c:pt>
                <c:pt idx="217">
                  <c:v>2067</c:v>
                </c:pt>
                <c:pt idx="218">
                  <c:v>2068</c:v>
                </c:pt>
                <c:pt idx="219">
                  <c:v>2069</c:v>
                </c:pt>
                <c:pt idx="220">
                  <c:v>2070</c:v>
                </c:pt>
                <c:pt idx="221">
                  <c:v>2071</c:v>
                </c:pt>
                <c:pt idx="222">
                  <c:v>2072</c:v>
                </c:pt>
                <c:pt idx="223">
                  <c:v>2073</c:v>
                </c:pt>
                <c:pt idx="224">
                  <c:v>2074</c:v>
                </c:pt>
                <c:pt idx="225">
                  <c:v>2075</c:v>
                </c:pt>
                <c:pt idx="226">
                  <c:v>2076</c:v>
                </c:pt>
                <c:pt idx="227">
                  <c:v>2077</c:v>
                </c:pt>
                <c:pt idx="228">
                  <c:v>2078</c:v>
                </c:pt>
                <c:pt idx="229">
                  <c:v>2079</c:v>
                </c:pt>
                <c:pt idx="230">
                  <c:v>2080</c:v>
                </c:pt>
                <c:pt idx="231">
                  <c:v>2081</c:v>
                </c:pt>
                <c:pt idx="232">
                  <c:v>2082</c:v>
                </c:pt>
                <c:pt idx="233">
                  <c:v>2083</c:v>
                </c:pt>
                <c:pt idx="234">
                  <c:v>2084</c:v>
                </c:pt>
                <c:pt idx="235">
                  <c:v>2085</c:v>
                </c:pt>
                <c:pt idx="236">
                  <c:v>2086</c:v>
                </c:pt>
                <c:pt idx="237">
                  <c:v>2087</c:v>
                </c:pt>
                <c:pt idx="238">
                  <c:v>2088</c:v>
                </c:pt>
                <c:pt idx="239">
                  <c:v>2089</c:v>
                </c:pt>
                <c:pt idx="240">
                  <c:v>2090</c:v>
                </c:pt>
                <c:pt idx="241">
                  <c:v>2091</c:v>
                </c:pt>
                <c:pt idx="242">
                  <c:v>2092</c:v>
                </c:pt>
                <c:pt idx="243">
                  <c:v>2093</c:v>
                </c:pt>
                <c:pt idx="244">
                  <c:v>2094</c:v>
                </c:pt>
                <c:pt idx="245">
                  <c:v>2095</c:v>
                </c:pt>
                <c:pt idx="246">
                  <c:v>2096</c:v>
                </c:pt>
                <c:pt idx="247">
                  <c:v>2097</c:v>
                </c:pt>
                <c:pt idx="248">
                  <c:v>2098</c:v>
                </c:pt>
                <c:pt idx="249">
                  <c:v>2099</c:v>
                </c:pt>
                <c:pt idx="250">
                  <c:v>2100</c:v>
                </c:pt>
              </c:numCache>
            </c:numRef>
          </c:cat>
          <c:val>
            <c:numRef>
              <c:f>'O3'!$L$3:$L$253</c:f>
              <c:numCache>
                <c:formatCode>0.00E+00</c:formatCode>
                <c:ptCount val="251"/>
                <c:pt idx="0">
                  <c:v>17.05</c:v>
                </c:pt>
                <c:pt idx="1">
                  <c:v>17.22</c:v>
                </c:pt>
                <c:pt idx="2">
                  <c:v>17.21</c:v>
                </c:pt>
                <c:pt idx="3">
                  <c:v>17.14</c:v>
                </c:pt>
                <c:pt idx="4">
                  <c:v>17.260000000000002</c:v>
                </c:pt>
                <c:pt idx="5">
                  <c:v>17.309999999999999</c:v>
                </c:pt>
                <c:pt idx="6">
                  <c:v>17.28</c:v>
                </c:pt>
                <c:pt idx="7">
                  <c:v>17.3</c:v>
                </c:pt>
                <c:pt idx="8">
                  <c:v>17.350000000000001</c:v>
                </c:pt>
                <c:pt idx="9">
                  <c:v>17.21</c:v>
                </c:pt>
                <c:pt idx="10">
                  <c:v>17.510000000000002</c:v>
                </c:pt>
                <c:pt idx="11">
                  <c:v>17.36</c:v>
                </c:pt>
                <c:pt idx="12">
                  <c:v>17.25</c:v>
                </c:pt>
                <c:pt idx="13">
                  <c:v>17.27</c:v>
                </c:pt>
                <c:pt idx="14">
                  <c:v>17.37</c:v>
                </c:pt>
                <c:pt idx="15">
                  <c:v>17.350000000000001</c:v>
                </c:pt>
                <c:pt idx="16">
                  <c:v>17.43</c:v>
                </c:pt>
                <c:pt idx="17">
                  <c:v>17.489999999999998</c:v>
                </c:pt>
                <c:pt idx="18">
                  <c:v>17.62</c:v>
                </c:pt>
                <c:pt idx="19">
                  <c:v>17.489999999999998</c:v>
                </c:pt>
                <c:pt idx="20">
                  <c:v>17.489999999999998</c:v>
                </c:pt>
                <c:pt idx="21">
                  <c:v>17.34</c:v>
                </c:pt>
                <c:pt idx="22">
                  <c:v>17.38</c:v>
                </c:pt>
                <c:pt idx="23">
                  <c:v>17.47</c:v>
                </c:pt>
                <c:pt idx="24">
                  <c:v>17.63</c:v>
                </c:pt>
                <c:pt idx="25">
                  <c:v>17.72</c:v>
                </c:pt>
                <c:pt idx="26">
                  <c:v>17.71</c:v>
                </c:pt>
                <c:pt idx="27">
                  <c:v>17.489999999999998</c:v>
                </c:pt>
                <c:pt idx="28">
                  <c:v>17.48</c:v>
                </c:pt>
                <c:pt idx="29">
                  <c:v>17.57</c:v>
                </c:pt>
                <c:pt idx="30">
                  <c:v>17.75</c:v>
                </c:pt>
                <c:pt idx="31">
                  <c:v>17.66</c:v>
                </c:pt>
                <c:pt idx="32">
                  <c:v>17.82</c:v>
                </c:pt>
                <c:pt idx="33">
                  <c:v>17.739999999999998</c:v>
                </c:pt>
                <c:pt idx="34">
                  <c:v>17.920000000000002</c:v>
                </c:pt>
                <c:pt idx="35">
                  <c:v>17.86</c:v>
                </c:pt>
                <c:pt idx="36">
                  <c:v>17.899999999999999</c:v>
                </c:pt>
                <c:pt idx="37">
                  <c:v>18.010000000000002</c:v>
                </c:pt>
                <c:pt idx="38">
                  <c:v>17.829999999999998</c:v>
                </c:pt>
                <c:pt idx="39">
                  <c:v>18.100000000000001</c:v>
                </c:pt>
                <c:pt idx="40">
                  <c:v>18.149999999999999</c:v>
                </c:pt>
                <c:pt idx="41">
                  <c:v>18.14</c:v>
                </c:pt>
                <c:pt idx="42">
                  <c:v>18.16</c:v>
                </c:pt>
                <c:pt idx="43">
                  <c:v>18.2</c:v>
                </c:pt>
                <c:pt idx="44">
                  <c:v>18.29</c:v>
                </c:pt>
                <c:pt idx="45">
                  <c:v>18.14</c:v>
                </c:pt>
                <c:pt idx="46">
                  <c:v>18.32</c:v>
                </c:pt>
                <c:pt idx="47">
                  <c:v>18.170000000000002</c:v>
                </c:pt>
                <c:pt idx="48">
                  <c:v>18.45</c:v>
                </c:pt>
                <c:pt idx="49">
                  <c:v>18.53</c:v>
                </c:pt>
                <c:pt idx="50">
                  <c:v>18.05</c:v>
                </c:pt>
                <c:pt idx="51">
                  <c:v>18.12</c:v>
                </c:pt>
                <c:pt idx="52">
                  <c:v>17.98</c:v>
                </c:pt>
                <c:pt idx="53">
                  <c:v>18.09</c:v>
                </c:pt>
                <c:pt idx="54">
                  <c:v>18.309999999999999</c:v>
                </c:pt>
                <c:pt idx="55">
                  <c:v>18.37</c:v>
                </c:pt>
                <c:pt idx="56">
                  <c:v>18.399999999999999</c:v>
                </c:pt>
                <c:pt idx="57">
                  <c:v>18.649999999999999</c:v>
                </c:pt>
                <c:pt idx="58">
                  <c:v>18.62</c:v>
                </c:pt>
                <c:pt idx="59">
                  <c:v>18.77</c:v>
                </c:pt>
                <c:pt idx="60">
                  <c:v>18.88</c:v>
                </c:pt>
                <c:pt idx="61">
                  <c:v>18.920000000000002</c:v>
                </c:pt>
                <c:pt idx="62">
                  <c:v>18.73</c:v>
                </c:pt>
                <c:pt idx="63">
                  <c:v>18.78</c:v>
                </c:pt>
                <c:pt idx="64">
                  <c:v>18.8</c:v>
                </c:pt>
                <c:pt idx="65">
                  <c:v>18.93</c:v>
                </c:pt>
                <c:pt idx="66">
                  <c:v>18.98</c:v>
                </c:pt>
                <c:pt idx="67">
                  <c:v>19</c:v>
                </c:pt>
                <c:pt idx="69">
                  <c:v>18.989999999999998</c:v>
                </c:pt>
                <c:pt idx="70">
                  <c:v>19</c:v>
                </c:pt>
                <c:pt idx="71">
                  <c:v>19.14</c:v>
                </c:pt>
                <c:pt idx="72">
                  <c:v>19.09</c:v>
                </c:pt>
                <c:pt idx="73">
                  <c:v>19.16</c:v>
                </c:pt>
                <c:pt idx="74">
                  <c:v>19.190000000000001</c:v>
                </c:pt>
                <c:pt idx="75">
                  <c:v>19.29</c:v>
                </c:pt>
                <c:pt idx="76">
                  <c:v>19.190000000000001</c:v>
                </c:pt>
                <c:pt idx="77">
                  <c:v>19.27</c:v>
                </c:pt>
                <c:pt idx="78">
                  <c:v>19.190000000000001</c:v>
                </c:pt>
                <c:pt idx="79">
                  <c:v>19.29</c:v>
                </c:pt>
                <c:pt idx="80">
                  <c:v>19.16</c:v>
                </c:pt>
                <c:pt idx="81">
                  <c:v>19.309999999999999</c:v>
                </c:pt>
                <c:pt idx="82">
                  <c:v>19.32</c:v>
                </c:pt>
                <c:pt idx="83">
                  <c:v>19.47</c:v>
                </c:pt>
                <c:pt idx="84">
                  <c:v>19.64</c:v>
                </c:pt>
                <c:pt idx="85">
                  <c:v>19.61</c:v>
                </c:pt>
                <c:pt idx="86">
                  <c:v>19.510000000000002</c:v>
                </c:pt>
                <c:pt idx="87">
                  <c:v>19.559999999999999</c:v>
                </c:pt>
                <c:pt idx="88">
                  <c:v>19.54</c:v>
                </c:pt>
                <c:pt idx="89">
                  <c:v>19.64</c:v>
                </c:pt>
                <c:pt idx="90">
                  <c:v>19.45</c:v>
                </c:pt>
                <c:pt idx="91">
                  <c:v>19.41</c:v>
                </c:pt>
                <c:pt idx="92">
                  <c:v>19.57</c:v>
                </c:pt>
                <c:pt idx="93">
                  <c:v>19.52</c:v>
                </c:pt>
                <c:pt idx="94">
                  <c:v>19.46</c:v>
                </c:pt>
                <c:pt idx="95">
                  <c:v>19.760000000000002</c:v>
                </c:pt>
                <c:pt idx="96">
                  <c:v>19.8</c:v>
                </c:pt>
                <c:pt idx="97">
                  <c:v>19.97</c:v>
                </c:pt>
                <c:pt idx="98">
                  <c:v>20.16</c:v>
                </c:pt>
                <c:pt idx="99">
                  <c:v>20.22</c:v>
                </c:pt>
                <c:pt idx="100">
                  <c:v>20.38</c:v>
                </c:pt>
                <c:pt idx="101">
                  <c:v>20.47</c:v>
                </c:pt>
                <c:pt idx="102">
                  <c:v>20.43</c:v>
                </c:pt>
                <c:pt idx="103">
                  <c:v>20.62</c:v>
                </c:pt>
                <c:pt idx="104">
                  <c:v>20.72</c:v>
                </c:pt>
                <c:pt idx="105">
                  <c:v>21.08</c:v>
                </c:pt>
                <c:pt idx="106">
                  <c:v>21.25</c:v>
                </c:pt>
                <c:pt idx="107">
                  <c:v>21.3</c:v>
                </c:pt>
                <c:pt idx="108">
                  <c:v>21.19</c:v>
                </c:pt>
                <c:pt idx="109">
                  <c:v>21.49</c:v>
                </c:pt>
                <c:pt idx="110">
                  <c:v>21.52</c:v>
                </c:pt>
                <c:pt idx="111">
                  <c:v>21.84</c:v>
                </c:pt>
                <c:pt idx="112">
                  <c:v>21.95</c:v>
                </c:pt>
                <c:pt idx="113">
                  <c:v>22.08</c:v>
                </c:pt>
                <c:pt idx="114">
                  <c:v>22.34</c:v>
                </c:pt>
                <c:pt idx="115">
                  <c:v>22.71</c:v>
                </c:pt>
                <c:pt idx="116">
                  <c:v>22.81</c:v>
                </c:pt>
                <c:pt idx="117">
                  <c:v>22.76</c:v>
                </c:pt>
                <c:pt idx="118">
                  <c:v>23.09</c:v>
                </c:pt>
                <c:pt idx="119">
                  <c:v>22.99</c:v>
                </c:pt>
                <c:pt idx="120">
                  <c:v>23.35</c:v>
                </c:pt>
                <c:pt idx="121">
                  <c:v>23.62</c:v>
                </c:pt>
                <c:pt idx="122">
                  <c:v>23.8</c:v>
                </c:pt>
                <c:pt idx="123">
                  <c:v>23.78</c:v>
                </c:pt>
                <c:pt idx="124">
                  <c:v>24.05</c:v>
                </c:pt>
                <c:pt idx="125">
                  <c:v>24.11</c:v>
                </c:pt>
                <c:pt idx="126">
                  <c:v>24.57</c:v>
                </c:pt>
                <c:pt idx="127">
                  <c:v>24.43</c:v>
                </c:pt>
                <c:pt idx="128">
                  <c:v>24.59</c:v>
                </c:pt>
                <c:pt idx="129">
                  <c:v>24.8</c:v>
                </c:pt>
                <c:pt idx="130">
                  <c:v>24.68</c:v>
                </c:pt>
                <c:pt idx="131">
                  <c:v>25.21</c:v>
                </c:pt>
                <c:pt idx="132">
                  <c:v>25.18</c:v>
                </c:pt>
                <c:pt idx="133">
                  <c:v>25.16</c:v>
                </c:pt>
                <c:pt idx="134">
                  <c:v>25.4</c:v>
                </c:pt>
                <c:pt idx="135">
                  <c:v>25.61</c:v>
                </c:pt>
                <c:pt idx="136">
                  <c:v>25.65</c:v>
                </c:pt>
                <c:pt idx="137">
                  <c:v>25.61</c:v>
                </c:pt>
                <c:pt idx="138">
                  <c:v>25.84</c:v>
                </c:pt>
                <c:pt idx="139">
                  <c:v>25.87</c:v>
                </c:pt>
                <c:pt idx="140">
                  <c:v>25.99</c:v>
                </c:pt>
                <c:pt idx="141">
                  <c:v>26.15</c:v>
                </c:pt>
                <c:pt idx="142">
                  <c:v>26.11</c:v>
                </c:pt>
                <c:pt idx="143">
                  <c:v>26.32</c:v>
                </c:pt>
                <c:pt idx="144">
                  <c:v>26.47</c:v>
                </c:pt>
                <c:pt idx="145">
                  <c:v>26.01</c:v>
                </c:pt>
                <c:pt idx="146">
                  <c:v>26.24</c:v>
                </c:pt>
                <c:pt idx="147">
                  <c:v>26.18</c:v>
                </c:pt>
                <c:pt idx="148">
                  <c:v>26.06</c:v>
                </c:pt>
                <c:pt idx="149">
                  <c:v>26.31</c:v>
                </c:pt>
                <c:pt idx="150">
                  <c:v>26.21</c:v>
                </c:pt>
                <c:pt idx="151">
                  <c:v>25.88</c:v>
                </c:pt>
                <c:pt idx="152">
                  <c:v>25.68</c:v>
                </c:pt>
                <c:pt idx="153">
                  <c:v>25.66</c:v>
                </c:pt>
                <c:pt idx="154">
                  <c:v>25.86</c:v>
                </c:pt>
                <c:pt idx="155">
                  <c:v>25.65</c:v>
                </c:pt>
                <c:pt idx="156">
                  <c:v>25.88</c:v>
                </c:pt>
                <c:pt idx="157">
                  <c:v>25.77</c:v>
                </c:pt>
                <c:pt idx="158">
                  <c:v>25.84</c:v>
                </c:pt>
                <c:pt idx="159">
                  <c:v>25.67</c:v>
                </c:pt>
                <c:pt idx="160">
                  <c:v>25.68</c:v>
                </c:pt>
                <c:pt idx="161">
                  <c:v>25.88</c:v>
                </c:pt>
                <c:pt idx="162">
                  <c:v>25.73</c:v>
                </c:pt>
                <c:pt idx="163">
                  <c:v>26.05</c:v>
                </c:pt>
                <c:pt idx="164">
                  <c:v>25.91</c:v>
                </c:pt>
                <c:pt idx="165">
                  <c:v>26.1</c:v>
                </c:pt>
                <c:pt idx="166">
                  <c:v>26.14</c:v>
                </c:pt>
                <c:pt idx="167">
                  <c:v>26.4</c:v>
                </c:pt>
                <c:pt idx="168">
                  <c:v>26.16</c:v>
                </c:pt>
                <c:pt idx="169">
                  <c:v>26.34</c:v>
                </c:pt>
                <c:pt idx="171">
                  <c:v>26.35</c:v>
                </c:pt>
                <c:pt idx="172">
                  <c:v>26.46</c:v>
                </c:pt>
                <c:pt idx="173">
                  <c:v>26.59</c:v>
                </c:pt>
                <c:pt idx="174">
                  <c:v>26.48</c:v>
                </c:pt>
                <c:pt idx="175">
                  <c:v>26.65</c:v>
                </c:pt>
                <c:pt idx="176">
                  <c:v>26.63</c:v>
                </c:pt>
                <c:pt idx="177">
                  <c:v>26.7</c:v>
                </c:pt>
                <c:pt idx="178">
                  <c:v>26.76</c:v>
                </c:pt>
                <c:pt idx="179">
                  <c:v>26.68</c:v>
                </c:pt>
                <c:pt idx="180">
                  <c:v>26.93</c:v>
                </c:pt>
                <c:pt idx="181">
                  <c:v>26.81</c:v>
                </c:pt>
                <c:pt idx="182">
                  <c:v>26.72</c:v>
                </c:pt>
                <c:pt idx="183">
                  <c:v>26.61</c:v>
                </c:pt>
                <c:pt idx="184">
                  <c:v>26.8</c:v>
                </c:pt>
                <c:pt idx="185">
                  <c:v>26.89</c:v>
                </c:pt>
                <c:pt idx="186">
                  <c:v>26.85</c:v>
                </c:pt>
                <c:pt idx="187">
                  <c:v>26.84</c:v>
                </c:pt>
                <c:pt idx="188">
                  <c:v>26.95</c:v>
                </c:pt>
                <c:pt idx="189">
                  <c:v>26.96</c:v>
                </c:pt>
                <c:pt idx="190">
                  <c:v>26.85</c:v>
                </c:pt>
                <c:pt idx="191">
                  <c:v>26.93</c:v>
                </c:pt>
                <c:pt idx="192">
                  <c:v>27.11</c:v>
                </c:pt>
                <c:pt idx="193">
                  <c:v>26.96</c:v>
                </c:pt>
                <c:pt idx="194">
                  <c:v>27.04</c:v>
                </c:pt>
                <c:pt idx="195">
                  <c:v>27.13</c:v>
                </c:pt>
                <c:pt idx="196">
                  <c:v>27.06</c:v>
                </c:pt>
                <c:pt idx="197">
                  <c:v>27.09</c:v>
                </c:pt>
                <c:pt idx="198">
                  <c:v>27.03</c:v>
                </c:pt>
                <c:pt idx="199">
                  <c:v>27.21</c:v>
                </c:pt>
                <c:pt idx="200">
                  <c:v>27.26</c:v>
                </c:pt>
                <c:pt idx="201">
                  <c:v>27.18</c:v>
                </c:pt>
                <c:pt idx="202">
                  <c:v>27.14</c:v>
                </c:pt>
                <c:pt idx="203">
                  <c:v>27.22</c:v>
                </c:pt>
                <c:pt idx="204">
                  <c:v>27.41</c:v>
                </c:pt>
                <c:pt idx="205">
                  <c:v>27.29</c:v>
                </c:pt>
                <c:pt idx="206">
                  <c:v>27.24</c:v>
                </c:pt>
                <c:pt idx="207">
                  <c:v>27.37</c:v>
                </c:pt>
                <c:pt idx="208">
                  <c:v>27.16</c:v>
                </c:pt>
                <c:pt idx="209">
                  <c:v>27.39</c:v>
                </c:pt>
                <c:pt idx="210">
                  <c:v>27.39</c:v>
                </c:pt>
                <c:pt idx="211">
                  <c:v>27.22</c:v>
                </c:pt>
                <c:pt idx="212">
                  <c:v>27.57</c:v>
                </c:pt>
                <c:pt idx="213">
                  <c:v>27.43</c:v>
                </c:pt>
                <c:pt idx="214">
                  <c:v>27.48</c:v>
                </c:pt>
                <c:pt idx="215">
                  <c:v>27.37</c:v>
                </c:pt>
                <c:pt idx="216">
                  <c:v>27.34</c:v>
                </c:pt>
                <c:pt idx="217">
                  <c:v>27.49</c:v>
                </c:pt>
                <c:pt idx="218">
                  <c:v>27.33</c:v>
                </c:pt>
                <c:pt idx="219">
                  <c:v>27.46</c:v>
                </c:pt>
                <c:pt idx="220">
                  <c:v>27.43</c:v>
                </c:pt>
                <c:pt idx="221">
                  <c:v>27.61</c:v>
                </c:pt>
                <c:pt idx="222">
                  <c:v>27.37</c:v>
                </c:pt>
                <c:pt idx="223">
                  <c:v>27.59</c:v>
                </c:pt>
                <c:pt idx="224">
                  <c:v>27.47</c:v>
                </c:pt>
                <c:pt idx="225">
                  <c:v>27.29</c:v>
                </c:pt>
                <c:pt idx="226">
                  <c:v>27.49</c:v>
                </c:pt>
                <c:pt idx="227">
                  <c:v>27.23</c:v>
                </c:pt>
                <c:pt idx="228">
                  <c:v>27.25</c:v>
                </c:pt>
                <c:pt idx="229">
                  <c:v>27.32</c:v>
                </c:pt>
                <c:pt idx="230">
                  <c:v>27.28</c:v>
                </c:pt>
                <c:pt idx="231">
                  <c:v>27.18</c:v>
                </c:pt>
                <c:pt idx="232">
                  <c:v>27.15</c:v>
                </c:pt>
                <c:pt idx="233">
                  <c:v>26.97</c:v>
                </c:pt>
                <c:pt idx="234">
                  <c:v>26.95</c:v>
                </c:pt>
                <c:pt idx="235">
                  <c:v>27.08</c:v>
                </c:pt>
                <c:pt idx="236">
                  <c:v>27.12</c:v>
                </c:pt>
                <c:pt idx="237">
                  <c:v>27.03</c:v>
                </c:pt>
                <c:pt idx="238">
                  <c:v>26.96</c:v>
                </c:pt>
                <c:pt idx="239">
                  <c:v>26.91</c:v>
                </c:pt>
                <c:pt idx="240">
                  <c:v>26.87</c:v>
                </c:pt>
                <c:pt idx="241">
                  <c:v>27.12</c:v>
                </c:pt>
                <c:pt idx="242">
                  <c:v>26.78</c:v>
                </c:pt>
                <c:pt idx="243">
                  <c:v>27.04</c:v>
                </c:pt>
                <c:pt idx="244">
                  <c:v>26.77</c:v>
                </c:pt>
                <c:pt idx="245">
                  <c:v>26.86</c:v>
                </c:pt>
                <c:pt idx="246">
                  <c:v>26.96</c:v>
                </c:pt>
                <c:pt idx="247">
                  <c:v>26.98</c:v>
                </c:pt>
                <c:pt idx="248">
                  <c:v>26.65</c:v>
                </c:pt>
                <c:pt idx="249">
                  <c:v>26.69</c:v>
                </c:pt>
                <c:pt idx="250">
                  <c:v>26.71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'O3'!$M$1:$M$2</c:f>
              <c:strCache>
                <c:ptCount val="1"/>
                <c:pt idx="0">
                  <c:v>rcp60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'O3'!$K$3:$K$253</c:f>
              <c:numCache>
                <c:formatCode>General</c:formatCode>
                <c:ptCount val="251"/>
                <c:pt idx="0">
                  <c:v>1850</c:v>
                </c:pt>
                <c:pt idx="1">
                  <c:v>1851</c:v>
                </c:pt>
                <c:pt idx="2">
                  <c:v>1852</c:v>
                </c:pt>
                <c:pt idx="3">
                  <c:v>1853</c:v>
                </c:pt>
                <c:pt idx="4">
                  <c:v>1854</c:v>
                </c:pt>
                <c:pt idx="5">
                  <c:v>1855</c:v>
                </c:pt>
                <c:pt idx="6">
                  <c:v>1856</c:v>
                </c:pt>
                <c:pt idx="7">
                  <c:v>1857</c:v>
                </c:pt>
                <c:pt idx="8">
                  <c:v>1858</c:v>
                </c:pt>
                <c:pt idx="9">
                  <c:v>1859</c:v>
                </c:pt>
                <c:pt idx="10">
                  <c:v>1860</c:v>
                </c:pt>
                <c:pt idx="11">
                  <c:v>1861</c:v>
                </c:pt>
                <c:pt idx="12">
                  <c:v>1862</c:v>
                </c:pt>
                <c:pt idx="13">
                  <c:v>1863</c:v>
                </c:pt>
                <c:pt idx="14">
                  <c:v>1864</c:v>
                </c:pt>
                <c:pt idx="15">
                  <c:v>1865</c:v>
                </c:pt>
                <c:pt idx="16">
                  <c:v>1866</c:v>
                </c:pt>
                <c:pt idx="17">
                  <c:v>1867</c:v>
                </c:pt>
                <c:pt idx="18">
                  <c:v>1868</c:v>
                </c:pt>
                <c:pt idx="19">
                  <c:v>1869</c:v>
                </c:pt>
                <c:pt idx="20">
                  <c:v>1870</c:v>
                </c:pt>
                <c:pt idx="21">
                  <c:v>1871</c:v>
                </c:pt>
                <c:pt idx="22">
                  <c:v>1872</c:v>
                </c:pt>
                <c:pt idx="23">
                  <c:v>1873</c:v>
                </c:pt>
                <c:pt idx="24">
                  <c:v>1874</c:v>
                </c:pt>
                <c:pt idx="25">
                  <c:v>1875</c:v>
                </c:pt>
                <c:pt idx="26">
                  <c:v>1876</c:v>
                </c:pt>
                <c:pt idx="27">
                  <c:v>1877</c:v>
                </c:pt>
                <c:pt idx="28">
                  <c:v>1878</c:v>
                </c:pt>
                <c:pt idx="29">
                  <c:v>1879</c:v>
                </c:pt>
                <c:pt idx="30">
                  <c:v>1880</c:v>
                </c:pt>
                <c:pt idx="31">
                  <c:v>1881</c:v>
                </c:pt>
                <c:pt idx="32">
                  <c:v>1882</c:v>
                </c:pt>
                <c:pt idx="33">
                  <c:v>1883</c:v>
                </c:pt>
                <c:pt idx="34">
                  <c:v>1884</c:v>
                </c:pt>
                <c:pt idx="35">
                  <c:v>1885</c:v>
                </c:pt>
                <c:pt idx="36">
                  <c:v>1886</c:v>
                </c:pt>
                <c:pt idx="37">
                  <c:v>1887</c:v>
                </c:pt>
                <c:pt idx="38">
                  <c:v>1888</c:v>
                </c:pt>
                <c:pt idx="39">
                  <c:v>1889</c:v>
                </c:pt>
                <c:pt idx="40">
                  <c:v>1890</c:v>
                </c:pt>
                <c:pt idx="41">
                  <c:v>1891</c:v>
                </c:pt>
                <c:pt idx="42">
                  <c:v>1892</c:v>
                </c:pt>
                <c:pt idx="43">
                  <c:v>1893</c:v>
                </c:pt>
                <c:pt idx="44">
                  <c:v>1894</c:v>
                </c:pt>
                <c:pt idx="45">
                  <c:v>1895</c:v>
                </c:pt>
                <c:pt idx="46">
                  <c:v>1896</c:v>
                </c:pt>
                <c:pt idx="47">
                  <c:v>1897</c:v>
                </c:pt>
                <c:pt idx="48">
                  <c:v>1898</c:v>
                </c:pt>
                <c:pt idx="49">
                  <c:v>1899</c:v>
                </c:pt>
                <c:pt idx="50">
                  <c:v>1900</c:v>
                </c:pt>
                <c:pt idx="51">
                  <c:v>1901</c:v>
                </c:pt>
                <c:pt idx="52">
                  <c:v>1902</c:v>
                </c:pt>
                <c:pt idx="53">
                  <c:v>1903</c:v>
                </c:pt>
                <c:pt idx="54">
                  <c:v>1904</c:v>
                </c:pt>
                <c:pt idx="55">
                  <c:v>1905</c:v>
                </c:pt>
                <c:pt idx="56">
                  <c:v>1906</c:v>
                </c:pt>
                <c:pt idx="57">
                  <c:v>1907</c:v>
                </c:pt>
                <c:pt idx="58">
                  <c:v>1908</c:v>
                </c:pt>
                <c:pt idx="59">
                  <c:v>1909</c:v>
                </c:pt>
                <c:pt idx="60">
                  <c:v>1910</c:v>
                </c:pt>
                <c:pt idx="61">
                  <c:v>1911</c:v>
                </c:pt>
                <c:pt idx="62">
                  <c:v>1912</c:v>
                </c:pt>
                <c:pt idx="63">
                  <c:v>1913</c:v>
                </c:pt>
                <c:pt idx="64">
                  <c:v>1914</c:v>
                </c:pt>
                <c:pt idx="65">
                  <c:v>1915</c:v>
                </c:pt>
                <c:pt idx="66">
                  <c:v>1916</c:v>
                </c:pt>
                <c:pt idx="67">
                  <c:v>1917</c:v>
                </c:pt>
                <c:pt idx="68">
                  <c:v>1918</c:v>
                </c:pt>
                <c:pt idx="69">
                  <c:v>1919</c:v>
                </c:pt>
                <c:pt idx="70">
                  <c:v>1920</c:v>
                </c:pt>
                <c:pt idx="71">
                  <c:v>1921</c:v>
                </c:pt>
                <c:pt idx="72">
                  <c:v>1922</c:v>
                </c:pt>
                <c:pt idx="73">
                  <c:v>1923</c:v>
                </c:pt>
                <c:pt idx="74">
                  <c:v>1924</c:v>
                </c:pt>
                <c:pt idx="75">
                  <c:v>1925</c:v>
                </c:pt>
                <c:pt idx="76">
                  <c:v>1926</c:v>
                </c:pt>
                <c:pt idx="77">
                  <c:v>1927</c:v>
                </c:pt>
                <c:pt idx="78">
                  <c:v>1928</c:v>
                </c:pt>
                <c:pt idx="79">
                  <c:v>1929</c:v>
                </c:pt>
                <c:pt idx="80">
                  <c:v>1930</c:v>
                </c:pt>
                <c:pt idx="81">
                  <c:v>1931</c:v>
                </c:pt>
                <c:pt idx="82">
                  <c:v>1932</c:v>
                </c:pt>
                <c:pt idx="83">
                  <c:v>1933</c:v>
                </c:pt>
                <c:pt idx="84">
                  <c:v>1934</c:v>
                </c:pt>
                <c:pt idx="85">
                  <c:v>1935</c:v>
                </c:pt>
                <c:pt idx="86">
                  <c:v>1936</c:v>
                </c:pt>
                <c:pt idx="87">
                  <c:v>1937</c:v>
                </c:pt>
                <c:pt idx="88">
                  <c:v>1938</c:v>
                </c:pt>
                <c:pt idx="89">
                  <c:v>1939</c:v>
                </c:pt>
                <c:pt idx="90">
                  <c:v>1940</c:v>
                </c:pt>
                <c:pt idx="91">
                  <c:v>1941</c:v>
                </c:pt>
                <c:pt idx="92">
                  <c:v>1942</c:v>
                </c:pt>
                <c:pt idx="93">
                  <c:v>1943</c:v>
                </c:pt>
                <c:pt idx="94">
                  <c:v>1944</c:v>
                </c:pt>
                <c:pt idx="95">
                  <c:v>1945</c:v>
                </c:pt>
                <c:pt idx="96">
                  <c:v>1946</c:v>
                </c:pt>
                <c:pt idx="97">
                  <c:v>1947</c:v>
                </c:pt>
                <c:pt idx="98">
                  <c:v>1948</c:v>
                </c:pt>
                <c:pt idx="99">
                  <c:v>1949</c:v>
                </c:pt>
                <c:pt idx="100">
                  <c:v>1950</c:v>
                </c:pt>
                <c:pt idx="101">
                  <c:v>1951</c:v>
                </c:pt>
                <c:pt idx="102">
                  <c:v>1952</c:v>
                </c:pt>
                <c:pt idx="103">
                  <c:v>1953</c:v>
                </c:pt>
                <c:pt idx="104">
                  <c:v>1954</c:v>
                </c:pt>
                <c:pt idx="105">
                  <c:v>1955</c:v>
                </c:pt>
                <c:pt idx="106">
                  <c:v>1956</c:v>
                </c:pt>
                <c:pt idx="107">
                  <c:v>1957</c:v>
                </c:pt>
                <c:pt idx="108">
                  <c:v>1958</c:v>
                </c:pt>
                <c:pt idx="109">
                  <c:v>1959</c:v>
                </c:pt>
                <c:pt idx="110">
                  <c:v>1960</c:v>
                </c:pt>
                <c:pt idx="111">
                  <c:v>1961</c:v>
                </c:pt>
                <c:pt idx="112">
                  <c:v>1962</c:v>
                </c:pt>
                <c:pt idx="113">
                  <c:v>1963</c:v>
                </c:pt>
                <c:pt idx="114">
                  <c:v>1964</c:v>
                </c:pt>
                <c:pt idx="115">
                  <c:v>1965</c:v>
                </c:pt>
                <c:pt idx="116">
                  <c:v>1966</c:v>
                </c:pt>
                <c:pt idx="117">
                  <c:v>1967</c:v>
                </c:pt>
                <c:pt idx="118">
                  <c:v>1968</c:v>
                </c:pt>
                <c:pt idx="119">
                  <c:v>1969</c:v>
                </c:pt>
                <c:pt idx="120">
                  <c:v>1970</c:v>
                </c:pt>
                <c:pt idx="121">
                  <c:v>1971</c:v>
                </c:pt>
                <c:pt idx="122">
                  <c:v>1972</c:v>
                </c:pt>
                <c:pt idx="123">
                  <c:v>1973</c:v>
                </c:pt>
                <c:pt idx="124">
                  <c:v>1974</c:v>
                </c:pt>
                <c:pt idx="125">
                  <c:v>1975</c:v>
                </c:pt>
                <c:pt idx="126">
                  <c:v>1976</c:v>
                </c:pt>
                <c:pt idx="127">
                  <c:v>1977</c:v>
                </c:pt>
                <c:pt idx="128">
                  <c:v>1978</c:v>
                </c:pt>
                <c:pt idx="129">
                  <c:v>1979</c:v>
                </c:pt>
                <c:pt idx="130">
                  <c:v>1980</c:v>
                </c:pt>
                <c:pt idx="131">
                  <c:v>1981</c:v>
                </c:pt>
                <c:pt idx="132">
                  <c:v>1982</c:v>
                </c:pt>
                <c:pt idx="133">
                  <c:v>1983</c:v>
                </c:pt>
                <c:pt idx="134">
                  <c:v>1984</c:v>
                </c:pt>
                <c:pt idx="135">
                  <c:v>1985</c:v>
                </c:pt>
                <c:pt idx="136">
                  <c:v>1986</c:v>
                </c:pt>
                <c:pt idx="137">
                  <c:v>1987</c:v>
                </c:pt>
                <c:pt idx="138">
                  <c:v>1988</c:v>
                </c:pt>
                <c:pt idx="139">
                  <c:v>1989</c:v>
                </c:pt>
                <c:pt idx="140">
                  <c:v>1990</c:v>
                </c:pt>
                <c:pt idx="141">
                  <c:v>1991</c:v>
                </c:pt>
                <c:pt idx="142">
                  <c:v>1992</c:v>
                </c:pt>
                <c:pt idx="143">
                  <c:v>1993</c:v>
                </c:pt>
                <c:pt idx="144">
                  <c:v>1994</c:v>
                </c:pt>
                <c:pt idx="145">
                  <c:v>1995</c:v>
                </c:pt>
                <c:pt idx="146">
                  <c:v>1996</c:v>
                </c:pt>
                <c:pt idx="147">
                  <c:v>1997</c:v>
                </c:pt>
                <c:pt idx="148">
                  <c:v>1998</c:v>
                </c:pt>
                <c:pt idx="149">
                  <c:v>1999</c:v>
                </c:pt>
                <c:pt idx="150">
                  <c:v>2000</c:v>
                </c:pt>
                <c:pt idx="151">
                  <c:v>2001</c:v>
                </c:pt>
                <c:pt idx="152">
                  <c:v>2002</c:v>
                </c:pt>
                <c:pt idx="153">
                  <c:v>2003</c:v>
                </c:pt>
                <c:pt idx="154">
                  <c:v>2004</c:v>
                </c:pt>
                <c:pt idx="155">
                  <c:v>2005</c:v>
                </c:pt>
                <c:pt idx="156">
                  <c:v>2006</c:v>
                </c:pt>
                <c:pt idx="157">
                  <c:v>2007</c:v>
                </c:pt>
                <c:pt idx="158">
                  <c:v>2008</c:v>
                </c:pt>
                <c:pt idx="159">
                  <c:v>2009</c:v>
                </c:pt>
                <c:pt idx="160">
                  <c:v>2010</c:v>
                </c:pt>
                <c:pt idx="161">
                  <c:v>2011</c:v>
                </c:pt>
                <c:pt idx="162">
                  <c:v>2012</c:v>
                </c:pt>
                <c:pt idx="163">
                  <c:v>2013</c:v>
                </c:pt>
                <c:pt idx="164">
                  <c:v>2014</c:v>
                </c:pt>
                <c:pt idx="165">
                  <c:v>2015</c:v>
                </c:pt>
                <c:pt idx="166">
                  <c:v>2016</c:v>
                </c:pt>
                <c:pt idx="167">
                  <c:v>2017</c:v>
                </c:pt>
                <c:pt idx="168">
                  <c:v>2018</c:v>
                </c:pt>
                <c:pt idx="169">
                  <c:v>2019</c:v>
                </c:pt>
                <c:pt idx="170">
                  <c:v>2020</c:v>
                </c:pt>
                <c:pt idx="171">
                  <c:v>2021</c:v>
                </c:pt>
                <c:pt idx="172">
                  <c:v>2022</c:v>
                </c:pt>
                <c:pt idx="173">
                  <c:v>2023</c:v>
                </c:pt>
                <c:pt idx="174">
                  <c:v>2024</c:v>
                </c:pt>
                <c:pt idx="175">
                  <c:v>2025</c:v>
                </c:pt>
                <c:pt idx="176">
                  <c:v>2026</c:v>
                </c:pt>
                <c:pt idx="177">
                  <c:v>2027</c:v>
                </c:pt>
                <c:pt idx="178">
                  <c:v>2028</c:v>
                </c:pt>
                <c:pt idx="179">
                  <c:v>2029</c:v>
                </c:pt>
                <c:pt idx="180">
                  <c:v>2030</c:v>
                </c:pt>
                <c:pt idx="181">
                  <c:v>2031</c:v>
                </c:pt>
                <c:pt idx="182">
                  <c:v>2032</c:v>
                </c:pt>
                <c:pt idx="183">
                  <c:v>2033</c:v>
                </c:pt>
                <c:pt idx="184">
                  <c:v>2034</c:v>
                </c:pt>
                <c:pt idx="185">
                  <c:v>2035</c:v>
                </c:pt>
                <c:pt idx="186">
                  <c:v>2036</c:v>
                </c:pt>
                <c:pt idx="187">
                  <c:v>2037</c:v>
                </c:pt>
                <c:pt idx="188">
                  <c:v>2038</c:v>
                </c:pt>
                <c:pt idx="189">
                  <c:v>2039</c:v>
                </c:pt>
                <c:pt idx="190">
                  <c:v>2040</c:v>
                </c:pt>
                <c:pt idx="191">
                  <c:v>2041</c:v>
                </c:pt>
                <c:pt idx="192">
                  <c:v>2042</c:v>
                </c:pt>
                <c:pt idx="193">
                  <c:v>2043</c:v>
                </c:pt>
                <c:pt idx="194">
                  <c:v>2044</c:v>
                </c:pt>
                <c:pt idx="195">
                  <c:v>2045</c:v>
                </c:pt>
                <c:pt idx="196">
                  <c:v>2046</c:v>
                </c:pt>
                <c:pt idx="197">
                  <c:v>2047</c:v>
                </c:pt>
                <c:pt idx="198">
                  <c:v>2048</c:v>
                </c:pt>
                <c:pt idx="199">
                  <c:v>2049</c:v>
                </c:pt>
                <c:pt idx="200">
                  <c:v>2050</c:v>
                </c:pt>
                <c:pt idx="201">
                  <c:v>2051</c:v>
                </c:pt>
                <c:pt idx="202">
                  <c:v>2052</c:v>
                </c:pt>
                <c:pt idx="203">
                  <c:v>2053</c:v>
                </c:pt>
                <c:pt idx="204">
                  <c:v>2054</c:v>
                </c:pt>
                <c:pt idx="205">
                  <c:v>2055</c:v>
                </c:pt>
                <c:pt idx="206">
                  <c:v>2056</c:v>
                </c:pt>
                <c:pt idx="207">
                  <c:v>2057</c:v>
                </c:pt>
                <c:pt idx="208">
                  <c:v>2058</c:v>
                </c:pt>
                <c:pt idx="209">
                  <c:v>2059</c:v>
                </c:pt>
                <c:pt idx="210">
                  <c:v>2060</c:v>
                </c:pt>
                <c:pt idx="211">
                  <c:v>2061</c:v>
                </c:pt>
                <c:pt idx="212">
                  <c:v>2062</c:v>
                </c:pt>
                <c:pt idx="213">
                  <c:v>2063</c:v>
                </c:pt>
                <c:pt idx="214">
                  <c:v>2064</c:v>
                </c:pt>
                <c:pt idx="215">
                  <c:v>2065</c:v>
                </c:pt>
                <c:pt idx="216">
                  <c:v>2066</c:v>
                </c:pt>
                <c:pt idx="217">
                  <c:v>2067</c:v>
                </c:pt>
                <c:pt idx="218">
                  <c:v>2068</c:v>
                </c:pt>
                <c:pt idx="219">
                  <c:v>2069</c:v>
                </c:pt>
                <c:pt idx="220">
                  <c:v>2070</c:v>
                </c:pt>
                <c:pt idx="221">
                  <c:v>2071</c:v>
                </c:pt>
                <c:pt idx="222">
                  <c:v>2072</c:v>
                </c:pt>
                <c:pt idx="223">
                  <c:v>2073</c:v>
                </c:pt>
                <c:pt idx="224">
                  <c:v>2074</c:v>
                </c:pt>
                <c:pt idx="225">
                  <c:v>2075</c:v>
                </c:pt>
                <c:pt idx="226">
                  <c:v>2076</c:v>
                </c:pt>
                <c:pt idx="227">
                  <c:v>2077</c:v>
                </c:pt>
                <c:pt idx="228">
                  <c:v>2078</c:v>
                </c:pt>
                <c:pt idx="229">
                  <c:v>2079</c:v>
                </c:pt>
                <c:pt idx="230">
                  <c:v>2080</c:v>
                </c:pt>
                <c:pt idx="231">
                  <c:v>2081</c:v>
                </c:pt>
                <c:pt idx="232">
                  <c:v>2082</c:v>
                </c:pt>
                <c:pt idx="233">
                  <c:v>2083</c:v>
                </c:pt>
                <c:pt idx="234">
                  <c:v>2084</c:v>
                </c:pt>
                <c:pt idx="235">
                  <c:v>2085</c:v>
                </c:pt>
                <c:pt idx="236">
                  <c:v>2086</c:v>
                </c:pt>
                <c:pt idx="237">
                  <c:v>2087</c:v>
                </c:pt>
                <c:pt idx="238">
                  <c:v>2088</c:v>
                </c:pt>
                <c:pt idx="239">
                  <c:v>2089</c:v>
                </c:pt>
                <c:pt idx="240">
                  <c:v>2090</c:v>
                </c:pt>
                <c:pt idx="241">
                  <c:v>2091</c:v>
                </c:pt>
                <c:pt idx="242">
                  <c:v>2092</c:v>
                </c:pt>
                <c:pt idx="243">
                  <c:v>2093</c:v>
                </c:pt>
                <c:pt idx="244">
                  <c:v>2094</c:v>
                </c:pt>
                <c:pt idx="245">
                  <c:v>2095</c:v>
                </c:pt>
                <c:pt idx="246">
                  <c:v>2096</c:v>
                </c:pt>
                <c:pt idx="247">
                  <c:v>2097</c:v>
                </c:pt>
                <c:pt idx="248">
                  <c:v>2098</c:v>
                </c:pt>
                <c:pt idx="249">
                  <c:v>2099</c:v>
                </c:pt>
                <c:pt idx="250">
                  <c:v>2100</c:v>
                </c:pt>
              </c:numCache>
            </c:numRef>
          </c:cat>
          <c:val>
            <c:numRef>
              <c:f>'O3'!$M$3:$M$253</c:f>
              <c:numCache>
                <c:formatCode>0.00E+00</c:formatCode>
                <c:ptCount val="251"/>
                <c:pt idx="0">
                  <c:v>17.05</c:v>
                </c:pt>
                <c:pt idx="1">
                  <c:v>17.22</c:v>
                </c:pt>
                <c:pt idx="2">
                  <c:v>17.21</c:v>
                </c:pt>
                <c:pt idx="3">
                  <c:v>17.14</c:v>
                </c:pt>
                <c:pt idx="4">
                  <c:v>17.260000000000002</c:v>
                </c:pt>
                <c:pt idx="5">
                  <c:v>17.309999999999999</c:v>
                </c:pt>
                <c:pt idx="6">
                  <c:v>17.28</c:v>
                </c:pt>
                <c:pt idx="7">
                  <c:v>17.3</c:v>
                </c:pt>
                <c:pt idx="8">
                  <c:v>17.350000000000001</c:v>
                </c:pt>
                <c:pt idx="9">
                  <c:v>17.21</c:v>
                </c:pt>
                <c:pt idx="10">
                  <c:v>17.510000000000002</c:v>
                </c:pt>
                <c:pt idx="11">
                  <c:v>17.36</c:v>
                </c:pt>
                <c:pt idx="12">
                  <c:v>17.25</c:v>
                </c:pt>
                <c:pt idx="13">
                  <c:v>17.27</c:v>
                </c:pt>
                <c:pt idx="14">
                  <c:v>17.37</c:v>
                </c:pt>
                <c:pt idx="15">
                  <c:v>17.350000000000001</c:v>
                </c:pt>
                <c:pt idx="16">
                  <c:v>17.43</c:v>
                </c:pt>
                <c:pt idx="17">
                  <c:v>17.489999999999998</c:v>
                </c:pt>
                <c:pt idx="18">
                  <c:v>17.62</c:v>
                </c:pt>
                <c:pt idx="19">
                  <c:v>17.489999999999998</c:v>
                </c:pt>
                <c:pt idx="20">
                  <c:v>17.489999999999998</c:v>
                </c:pt>
                <c:pt idx="21">
                  <c:v>17.34</c:v>
                </c:pt>
                <c:pt idx="22">
                  <c:v>17.38</c:v>
                </c:pt>
                <c:pt idx="23">
                  <c:v>17.47</c:v>
                </c:pt>
                <c:pt idx="24">
                  <c:v>17.63</c:v>
                </c:pt>
                <c:pt idx="25">
                  <c:v>17.72</c:v>
                </c:pt>
                <c:pt idx="26">
                  <c:v>17.71</c:v>
                </c:pt>
                <c:pt idx="27">
                  <c:v>17.489999999999998</c:v>
                </c:pt>
                <c:pt idx="28">
                  <c:v>17.48</c:v>
                </c:pt>
                <c:pt idx="29">
                  <c:v>17.57</c:v>
                </c:pt>
                <c:pt idx="30">
                  <c:v>17.75</c:v>
                </c:pt>
                <c:pt idx="31">
                  <c:v>17.66</c:v>
                </c:pt>
                <c:pt idx="32">
                  <c:v>17.82</c:v>
                </c:pt>
                <c:pt idx="33">
                  <c:v>17.739999999999998</c:v>
                </c:pt>
                <c:pt idx="34">
                  <c:v>17.920000000000002</c:v>
                </c:pt>
                <c:pt idx="35">
                  <c:v>17.86</c:v>
                </c:pt>
                <c:pt idx="36">
                  <c:v>17.899999999999999</c:v>
                </c:pt>
                <c:pt idx="37">
                  <c:v>18.010000000000002</c:v>
                </c:pt>
                <c:pt idx="38">
                  <c:v>17.829999999999998</c:v>
                </c:pt>
                <c:pt idx="39">
                  <c:v>18.100000000000001</c:v>
                </c:pt>
                <c:pt idx="40">
                  <c:v>18.149999999999999</c:v>
                </c:pt>
                <c:pt idx="41">
                  <c:v>18.14</c:v>
                </c:pt>
                <c:pt idx="42">
                  <c:v>18.16</c:v>
                </c:pt>
                <c:pt idx="43">
                  <c:v>18.2</c:v>
                </c:pt>
                <c:pt idx="44">
                  <c:v>18.29</c:v>
                </c:pt>
                <c:pt idx="45">
                  <c:v>18.14</c:v>
                </c:pt>
                <c:pt idx="46">
                  <c:v>18.32</c:v>
                </c:pt>
                <c:pt idx="47">
                  <c:v>18.170000000000002</c:v>
                </c:pt>
                <c:pt idx="48">
                  <c:v>18.45</c:v>
                </c:pt>
                <c:pt idx="49">
                  <c:v>18.53</c:v>
                </c:pt>
                <c:pt idx="50">
                  <c:v>18.05</c:v>
                </c:pt>
                <c:pt idx="51">
                  <c:v>18.12</c:v>
                </c:pt>
                <c:pt idx="52">
                  <c:v>17.98</c:v>
                </c:pt>
                <c:pt idx="53">
                  <c:v>18.09</c:v>
                </c:pt>
                <c:pt idx="54">
                  <c:v>18.309999999999999</c:v>
                </c:pt>
                <c:pt idx="55">
                  <c:v>18.37</c:v>
                </c:pt>
                <c:pt idx="56">
                  <c:v>18.399999999999999</c:v>
                </c:pt>
                <c:pt idx="57">
                  <c:v>18.649999999999999</c:v>
                </c:pt>
                <c:pt idx="58">
                  <c:v>18.62</c:v>
                </c:pt>
                <c:pt idx="59">
                  <c:v>18.77</c:v>
                </c:pt>
                <c:pt idx="60">
                  <c:v>18.88</c:v>
                </c:pt>
                <c:pt idx="61">
                  <c:v>18.920000000000002</c:v>
                </c:pt>
                <c:pt idx="62">
                  <c:v>18.73</c:v>
                </c:pt>
                <c:pt idx="63">
                  <c:v>18.78</c:v>
                </c:pt>
                <c:pt idx="64">
                  <c:v>18.8</c:v>
                </c:pt>
                <c:pt idx="65">
                  <c:v>18.93</c:v>
                </c:pt>
                <c:pt idx="66">
                  <c:v>18.98</c:v>
                </c:pt>
                <c:pt idx="67">
                  <c:v>19</c:v>
                </c:pt>
                <c:pt idx="69">
                  <c:v>18.989999999999998</c:v>
                </c:pt>
                <c:pt idx="70">
                  <c:v>19</c:v>
                </c:pt>
                <c:pt idx="71">
                  <c:v>19.14</c:v>
                </c:pt>
                <c:pt idx="72">
                  <c:v>19.09</c:v>
                </c:pt>
                <c:pt idx="73">
                  <c:v>19.16</c:v>
                </c:pt>
                <c:pt idx="74">
                  <c:v>19.190000000000001</c:v>
                </c:pt>
                <c:pt idx="75">
                  <c:v>19.29</c:v>
                </c:pt>
                <c:pt idx="76">
                  <c:v>19.190000000000001</c:v>
                </c:pt>
                <c:pt idx="77">
                  <c:v>19.27</c:v>
                </c:pt>
                <c:pt idx="78">
                  <c:v>19.190000000000001</c:v>
                </c:pt>
                <c:pt idx="79">
                  <c:v>19.29</c:v>
                </c:pt>
                <c:pt idx="80">
                  <c:v>19.16</c:v>
                </c:pt>
                <c:pt idx="81">
                  <c:v>19.309999999999999</c:v>
                </c:pt>
                <c:pt idx="82">
                  <c:v>19.32</c:v>
                </c:pt>
                <c:pt idx="83">
                  <c:v>19.47</c:v>
                </c:pt>
                <c:pt idx="84">
                  <c:v>19.64</c:v>
                </c:pt>
                <c:pt idx="85">
                  <c:v>19.61</c:v>
                </c:pt>
                <c:pt idx="86">
                  <c:v>19.510000000000002</c:v>
                </c:pt>
                <c:pt idx="87">
                  <c:v>19.559999999999999</c:v>
                </c:pt>
                <c:pt idx="88">
                  <c:v>19.54</c:v>
                </c:pt>
                <c:pt idx="89">
                  <c:v>19.64</c:v>
                </c:pt>
                <c:pt idx="90">
                  <c:v>19.45</c:v>
                </c:pt>
                <c:pt idx="91">
                  <c:v>19.41</c:v>
                </c:pt>
                <c:pt idx="92">
                  <c:v>19.57</c:v>
                </c:pt>
                <c:pt idx="93">
                  <c:v>19.52</c:v>
                </c:pt>
                <c:pt idx="94">
                  <c:v>19.46</c:v>
                </c:pt>
                <c:pt idx="95">
                  <c:v>19.760000000000002</c:v>
                </c:pt>
                <c:pt idx="96">
                  <c:v>19.8</c:v>
                </c:pt>
                <c:pt idx="97">
                  <c:v>19.97</c:v>
                </c:pt>
                <c:pt idx="98">
                  <c:v>20.16</c:v>
                </c:pt>
                <c:pt idx="99">
                  <c:v>20.22</c:v>
                </c:pt>
                <c:pt idx="100">
                  <c:v>20.38</c:v>
                </c:pt>
                <c:pt idx="101">
                  <c:v>20.47</c:v>
                </c:pt>
                <c:pt idx="102">
                  <c:v>20.43</c:v>
                </c:pt>
                <c:pt idx="103">
                  <c:v>20.62</c:v>
                </c:pt>
                <c:pt idx="104">
                  <c:v>20.72</c:v>
                </c:pt>
                <c:pt idx="105">
                  <c:v>21.08</c:v>
                </c:pt>
                <c:pt idx="106">
                  <c:v>21.25</c:v>
                </c:pt>
                <c:pt idx="107">
                  <c:v>21.3</c:v>
                </c:pt>
                <c:pt idx="108">
                  <c:v>21.19</c:v>
                </c:pt>
                <c:pt idx="109">
                  <c:v>21.49</c:v>
                </c:pt>
                <c:pt idx="110">
                  <c:v>21.52</c:v>
                </c:pt>
                <c:pt idx="111">
                  <c:v>21.84</c:v>
                </c:pt>
                <c:pt idx="112">
                  <c:v>21.95</c:v>
                </c:pt>
                <c:pt idx="113">
                  <c:v>22.08</c:v>
                </c:pt>
                <c:pt idx="114">
                  <c:v>22.34</c:v>
                </c:pt>
                <c:pt idx="115">
                  <c:v>22.71</c:v>
                </c:pt>
                <c:pt idx="116">
                  <c:v>22.81</c:v>
                </c:pt>
                <c:pt idx="117">
                  <c:v>22.76</c:v>
                </c:pt>
                <c:pt idx="118">
                  <c:v>23.09</c:v>
                </c:pt>
                <c:pt idx="119">
                  <c:v>22.99</c:v>
                </c:pt>
                <c:pt idx="120">
                  <c:v>23.35</c:v>
                </c:pt>
                <c:pt idx="121">
                  <c:v>23.62</c:v>
                </c:pt>
                <c:pt idx="122">
                  <c:v>23.8</c:v>
                </c:pt>
                <c:pt idx="123">
                  <c:v>23.78</c:v>
                </c:pt>
                <c:pt idx="124">
                  <c:v>24.05</c:v>
                </c:pt>
                <c:pt idx="125">
                  <c:v>24.11</c:v>
                </c:pt>
                <c:pt idx="126">
                  <c:v>24.57</c:v>
                </c:pt>
                <c:pt idx="127">
                  <c:v>24.43</c:v>
                </c:pt>
                <c:pt idx="128">
                  <c:v>24.59</c:v>
                </c:pt>
                <c:pt idx="129">
                  <c:v>24.8</c:v>
                </c:pt>
                <c:pt idx="130">
                  <c:v>24.68</c:v>
                </c:pt>
                <c:pt idx="131">
                  <c:v>25.21</c:v>
                </c:pt>
                <c:pt idx="132">
                  <c:v>25.18</c:v>
                </c:pt>
                <c:pt idx="133">
                  <c:v>25.16</c:v>
                </c:pt>
                <c:pt idx="134">
                  <c:v>25.4</c:v>
                </c:pt>
                <c:pt idx="135">
                  <c:v>25.61</c:v>
                </c:pt>
                <c:pt idx="136">
                  <c:v>25.65</c:v>
                </c:pt>
                <c:pt idx="137">
                  <c:v>25.61</c:v>
                </c:pt>
                <c:pt idx="138">
                  <c:v>25.84</c:v>
                </c:pt>
                <c:pt idx="139">
                  <c:v>25.87</c:v>
                </c:pt>
                <c:pt idx="140">
                  <c:v>25.99</c:v>
                </c:pt>
                <c:pt idx="141">
                  <c:v>26.15</c:v>
                </c:pt>
                <c:pt idx="142">
                  <c:v>26.11</c:v>
                </c:pt>
                <c:pt idx="143">
                  <c:v>26.32</c:v>
                </c:pt>
                <c:pt idx="144">
                  <c:v>26.47</c:v>
                </c:pt>
                <c:pt idx="145">
                  <c:v>26.01</c:v>
                </c:pt>
                <c:pt idx="146">
                  <c:v>26.24</c:v>
                </c:pt>
                <c:pt idx="147">
                  <c:v>26.18</c:v>
                </c:pt>
                <c:pt idx="148">
                  <c:v>26.06</c:v>
                </c:pt>
                <c:pt idx="149">
                  <c:v>26.31</c:v>
                </c:pt>
                <c:pt idx="150">
                  <c:v>26.21</c:v>
                </c:pt>
                <c:pt idx="151">
                  <c:v>25.56</c:v>
                </c:pt>
                <c:pt idx="152">
                  <c:v>25.72</c:v>
                </c:pt>
                <c:pt idx="153">
                  <c:v>25.85</c:v>
                </c:pt>
                <c:pt idx="154">
                  <c:v>25.68</c:v>
                </c:pt>
                <c:pt idx="155">
                  <c:v>25.46</c:v>
                </c:pt>
                <c:pt idx="156">
                  <c:v>25.59</c:v>
                </c:pt>
                <c:pt idx="157">
                  <c:v>25.82</c:v>
                </c:pt>
                <c:pt idx="158">
                  <c:v>25.68</c:v>
                </c:pt>
                <c:pt idx="159">
                  <c:v>25.34</c:v>
                </c:pt>
                <c:pt idx="160">
                  <c:v>25.36</c:v>
                </c:pt>
                <c:pt idx="161">
                  <c:v>25.51</c:v>
                </c:pt>
                <c:pt idx="162">
                  <c:v>25.43</c:v>
                </c:pt>
                <c:pt idx="163">
                  <c:v>25.33</c:v>
                </c:pt>
                <c:pt idx="164">
                  <c:v>25.33</c:v>
                </c:pt>
                <c:pt idx="165">
                  <c:v>25.46</c:v>
                </c:pt>
                <c:pt idx="166">
                  <c:v>25.3</c:v>
                </c:pt>
                <c:pt idx="167">
                  <c:v>24.79</c:v>
                </c:pt>
                <c:pt idx="168">
                  <c:v>24.98</c:v>
                </c:pt>
                <c:pt idx="169">
                  <c:v>25.16</c:v>
                </c:pt>
                <c:pt idx="170">
                  <c:v>25.02</c:v>
                </c:pt>
                <c:pt idx="171">
                  <c:v>25.04</c:v>
                </c:pt>
                <c:pt idx="172">
                  <c:v>24.95</c:v>
                </c:pt>
                <c:pt idx="173">
                  <c:v>24.95</c:v>
                </c:pt>
                <c:pt idx="174">
                  <c:v>24.89</c:v>
                </c:pt>
                <c:pt idx="175">
                  <c:v>24.82</c:v>
                </c:pt>
                <c:pt idx="176">
                  <c:v>24.87</c:v>
                </c:pt>
                <c:pt idx="177">
                  <c:v>24.61</c:v>
                </c:pt>
                <c:pt idx="178">
                  <c:v>24.7</c:v>
                </c:pt>
                <c:pt idx="179">
                  <c:v>24.53</c:v>
                </c:pt>
                <c:pt idx="180">
                  <c:v>24.41</c:v>
                </c:pt>
                <c:pt idx="181">
                  <c:v>24.54</c:v>
                </c:pt>
                <c:pt idx="182">
                  <c:v>24.66</c:v>
                </c:pt>
                <c:pt idx="183">
                  <c:v>24.55</c:v>
                </c:pt>
                <c:pt idx="184">
                  <c:v>24.43</c:v>
                </c:pt>
                <c:pt idx="185">
                  <c:v>24.42</c:v>
                </c:pt>
                <c:pt idx="186">
                  <c:v>24.37</c:v>
                </c:pt>
                <c:pt idx="187">
                  <c:v>24.53</c:v>
                </c:pt>
                <c:pt idx="188">
                  <c:v>24.61</c:v>
                </c:pt>
                <c:pt idx="189">
                  <c:v>24.28</c:v>
                </c:pt>
                <c:pt idx="190">
                  <c:v>24.41</c:v>
                </c:pt>
                <c:pt idx="191">
                  <c:v>24.43</c:v>
                </c:pt>
                <c:pt idx="192">
                  <c:v>24.26</c:v>
                </c:pt>
                <c:pt idx="193">
                  <c:v>24.18</c:v>
                </c:pt>
                <c:pt idx="194">
                  <c:v>24.3</c:v>
                </c:pt>
                <c:pt idx="195">
                  <c:v>24.37</c:v>
                </c:pt>
                <c:pt idx="196">
                  <c:v>24.24</c:v>
                </c:pt>
                <c:pt idx="197">
                  <c:v>24.26</c:v>
                </c:pt>
                <c:pt idx="198">
                  <c:v>24.25</c:v>
                </c:pt>
                <c:pt idx="199">
                  <c:v>24</c:v>
                </c:pt>
                <c:pt idx="200">
                  <c:v>24</c:v>
                </c:pt>
                <c:pt idx="201">
                  <c:v>23.8</c:v>
                </c:pt>
                <c:pt idx="202">
                  <c:v>23.99</c:v>
                </c:pt>
                <c:pt idx="203">
                  <c:v>24.05</c:v>
                </c:pt>
                <c:pt idx="204">
                  <c:v>23.75</c:v>
                </c:pt>
                <c:pt idx="205">
                  <c:v>23.58</c:v>
                </c:pt>
                <c:pt idx="206">
                  <c:v>23.82</c:v>
                </c:pt>
                <c:pt idx="207">
                  <c:v>23.66</c:v>
                </c:pt>
                <c:pt idx="208">
                  <c:v>23.44</c:v>
                </c:pt>
                <c:pt idx="209">
                  <c:v>23.47</c:v>
                </c:pt>
                <c:pt idx="210">
                  <c:v>23.25</c:v>
                </c:pt>
                <c:pt idx="211">
                  <c:v>23.4</c:v>
                </c:pt>
                <c:pt idx="212">
                  <c:v>23.33</c:v>
                </c:pt>
                <c:pt idx="213">
                  <c:v>23.38</c:v>
                </c:pt>
                <c:pt idx="214">
                  <c:v>22.97</c:v>
                </c:pt>
                <c:pt idx="215">
                  <c:v>22.99</c:v>
                </c:pt>
                <c:pt idx="216">
                  <c:v>23.05</c:v>
                </c:pt>
                <c:pt idx="217">
                  <c:v>22.95</c:v>
                </c:pt>
                <c:pt idx="218">
                  <c:v>22.88</c:v>
                </c:pt>
                <c:pt idx="219">
                  <c:v>22.62</c:v>
                </c:pt>
                <c:pt idx="220">
                  <c:v>22.81</c:v>
                </c:pt>
                <c:pt idx="221">
                  <c:v>22.78</c:v>
                </c:pt>
                <c:pt idx="222">
                  <c:v>22.65</c:v>
                </c:pt>
                <c:pt idx="223">
                  <c:v>22.69</c:v>
                </c:pt>
                <c:pt idx="224">
                  <c:v>22.55</c:v>
                </c:pt>
                <c:pt idx="225">
                  <c:v>22.28</c:v>
                </c:pt>
                <c:pt idx="226">
                  <c:v>22.15</c:v>
                </c:pt>
                <c:pt idx="227">
                  <c:v>22.18</c:v>
                </c:pt>
                <c:pt idx="228">
                  <c:v>22.11</c:v>
                </c:pt>
                <c:pt idx="229">
                  <c:v>21.84</c:v>
                </c:pt>
                <c:pt idx="230">
                  <c:v>21.75</c:v>
                </c:pt>
                <c:pt idx="231">
                  <c:v>21.53</c:v>
                </c:pt>
                <c:pt idx="232">
                  <c:v>21.74</c:v>
                </c:pt>
                <c:pt idx="233">
                  <c:v>21.44</c:v>
                </c:pt>
                <c:pt idx="234">
                  <c:v>21.38</c:v>
                </c:pt>
                <c:pt idx="235">
                  <c:v>21.48</c:v>
                </c:pt>
                <c:pt idx="236">
                  <c:v>21.29</c:v>
                </c:pt>
                <c:pt idx="237">
                  <c:v>21.42</c:v>
                </c:pt>
                <c:pt idx="238">
                  <c:v>21.06</c:v>
                </c:pt>
                <c:pt idx="239">
                  <c:v>21.02</c:v>
                </c:pt>
                <c:pt idx="240">
                  <c:v>20.67</c:v>
                </c:pt>
                <c:pt idx="241">
                  <c:v>20.75</c:v>
                </c:pt>
                <c:pt idx="242">
                  <c:v>20.9</c:v>
                </c:pt>
                <c:pt idx="243">
                  <c:v>20.63</c:v>
                </c:pt>
                <c:pt idx="244">
                  <c:v>20.6</c:v>
                </c:pt>
                <c:pt idx="245">
                  <c:v>20.55</c:v>
                </c:pt>
                <c:pt idx="246">
                  <c:v>20.21</c:v>
                </c:pt>
                <c:pt idx="247">
                  <c:v>20.23</c:v>
                </c:pt>
                <c:pt idx="248">
                  <c:v>20.27</c:v>
                </c:pt>
                <c:pt idx="249">
                  <c:v>20.149999999999999</c:v>
                </c:pt>
                <c:pt idx="250">
                  <c:v>19.899999999999999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'O3'!$N$1:$N$2</c:f>
              <c:strCache>
                <c:ptCount val="1"/>
                <c:pt idx="0">
                  <c:v>rcp45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ymbol val="none"/>
          </c:marker>
          <c:cat>
            <c:numRef>
              <c:f>'O3'!$K$3:$K$253</c:f>
              <c:numCache>
                <c:formatCode>General</c:formatCode>
                <c:ptCount val="251"/>
                <c:pt idx="0">
                  <c:v>1850</c:v>
                </c:pt>
                <c:pt idx="1">
                  <c:v>1851</c:v>
                </c:pt>
                <c:pt idx="2">
                  <c:v>1852</c:v>
                </c:pt>
                <c:pt idx="3">
                  <c:v>1853</c:v>
                </c:pt>
                <c:pt idx="4">
                  <c:v>1854</c:v>
                </c:pt>
                <c:pt idx="5">
                  <c:v>1855</c:v>
                </c:pt>
                <c:pt idx="6">
                  <c:v>1856</c:v>
                </c:pt>
                <c:pt idx="7">
                  <c:v>1857</c:v>
                </c:pt>
                <c:pt idx="8">
                  <c:v>1858</c:v>
                </c:pt>
                <c:pt idx="9">
                  <c:v>1859</c:v>
                </c:pt>
                <c:pt idx="10">
                  <c:v>1860</c:v>
                </c:pt>
                <c:pt idx="11">
                  <c:v>1861</c:v>
                </c:pt>
                <c:pt idx="12">
                  <c:v>1862</c:v>
                </c:pt>
                <c:pt idx="13">
                  <c:v>1863</c:v>
                </c:pt>
                <c:pt idx="14">
                  <c:v>1864</c:v>
                </c:pt>
                <c:pt idx="15">
                  <c:v>1865</c:v>
                </c:pt>
                <c:pt idx="16">
                  <c:v>1866</c:v>
                </c:pt>
                <c:pt idx="17">
                  <c:v>1867</c:v>
                </c:pt>
                <c:pt idx="18">
                  <c:v>1868</c:v>
                </c:pt>
                <c:pt idx="19">
                  <c:v>1869</c:v>
                </c:pt>
                <c:pt idx="20">
                  <c:v>1870</c:v>
                </c:pt>
                <c:pt idx="21">
                  <c:v>1871</c:v>
                </c:pt>
                <c:pt idx="22">
                  <c:v>1872</c:v>
                </c:pt>
                <c:pt idx="23">
                  <c:v>1873</c:v>
                </c:pt>
                <c:pt idx="24">
                  <c:v>1874</c:v>
                </c:pt>
                <c:pt idx="25">
                  <c:v>1875</c:v>
                </c:pt>
                <c:pt idx="26">
                  <c:v>1876</c:v>
                </c:pt>
                <c:pt idx="27">
                  <c:v>1877</c:v>
                </c:pt>
                <c:pt idx="28">
                  <c:v>1878</c:v>
                </c:pt>
                <c:pt idx="29">
                  <c:v>1879</c:v>
                </c:pt>
                <c:pt idx="30">
                  <c:v>1880</c:v>
                </c:pt>
                <c:pt idx="31">
                  <c:v>1881</c:v>
                </c:pt>
                <c:pt idx="32">
                  <c:v>1882</c:v>
                </c:pt>
                <c:pt idx="33">
                  <c:v>1883</c:v>
                </c:pt>
                <c:pt idx="34">
                  <c:v>1884</c:v>
                </c:pt>
                <c:pt idx="35">
                  <c:v>1885</c:v>
                </c:pt>
                <c:pt idx="36">
                  <c:v>1886</c:v>
                </c:pt>
                <c:pt idx="37">
                  <c:v>1887</c:v>
                </c:pt>
                <c:pt idx="38">
                  <c:v>1888</c:v>
                </c:pt>
                <c:pt idx="39">
                  <c:v>1889</c:v>
                </c:pt>
                <c:pt idx="40">
                  <c:v>1890</c:v>
                </c:pt>
                <c:pt idx="41">
                  <c:v>1891</c:v>
                </c:pt>
                <c:pt idx="42">
                  <c:v>1892</c:v>
                </c:pt>
                <c:pt idx="43">
                  <c:v>1893</c:v>
                </c:pt>
                <c:pt idx="44">
                  <c:v>1894</c:v>
                </c:pt>
                <c:pt idx="45">
                  <c:v>1895</c:v>
                </c:pt>
                <c:pt idx="46">
                  <c:v>1896</c:v>
                </c:pt>
                <c:pt idx="47">
                  <c:v>1897</c:v>
                </c:pt>
                <c:pt idx="48">
                  <c:v>1898</c:v>
                </c:pt>
                <c:pt idx="49">
                  <c:v>1899</c:v>
                </c:pt>
                <c:pt idx="50">
                  <c:v>1900</c:v>
                </c:pt>
                <c:pt idx="51">
                  <c:v>1901</c:v>
                </c:pt>
                <c:pt idx="52">
                  <c:v>1902</c:v>
                </c:pt>
                <c:pt idx="53">
                  <c:v>1903</c:v>
                </c:pt>
                <c:pt idx="54">
                  <c:v>1904</c:v>
                </c:pt>
                <c:pt idx="55">
                  <c:v>1905</c:v>
                </c:pt>
                <c:pt idx="56">
                  <c:v>1906</c:v>
                </c:pt>
                <c:pt idx="57">
                  <c:v>1907</c:v>
                </c:pt>
                <c:pt idx="58">
                  <c:v>1908</c:v>
                </c:pt>
                <c:pt idx="59">
                  <c:v>1909</c:v>
                </c:pt>
                <c:pt idx="60">
                  <c:v>1910</c:v>
                </c:pt>
                <c:pt idx="61">
                  <c:v>1911</c:v>
                </c:pt>
                <c:pt idx="62">
                  <c:v>1912</c:v>
                </c:pt>
                <c:pt idx="63">
                  <c:v>1913</c:v>
                </c:pt>
                <c:pt idx="64">
                  <c:v>1914</c:v>
                </c:pt>
                <c:pt idx="65">
                  <c:v>1915</c:v>
                </c:pt>
                <c:pt idx="66">
                  <c:v>1916</c:v>
                </c:pt>
                <c:pt idx="67">
                  <c:v>1917</c:v>
                </c:pt>
                <c:pt idx="68">
                  <c:v>1918</c:v>
                </c:pt>
                <c:pt idx="69">
                  <c:v>1919</c:v>
                </c:pt>
                <c:pt idx="70">
                  <c:v>1920</c:v>
                </c:pt>
                <c:pt idx="71">
                  <c:v>1921</c:v>
                </c:pt>
                <c:pt idx="72">
                  <c:v>1922</c:v>
                </c:pt>
                <c:pt idx="73">
                  <c:v>1923</c:v>
                </c:pt>
                <c:pt idx="74">
                  <c:v>1924</c:v>
                </c:pt>
                <c:pt idx="75">
                  <c:v>1925</c:v>
                </c:pt>
                <c:pt idx="76">
                  <c:v>1926</c:v>
                </c:pt>
                <c:pt idx="77">
                  <c:v>1927</c:v>
                </c:pt>
                <c:pt idx="78">
                  <c:v>1928</c:v>
                </c:pt>
                <c:pt idx="79">
                  <c:v>1929</c:v>
                </c:pt>
                <c:pt idx="80">
                  <c:v>1930</c:v>
                </c:pt>
                <c:pt idx="81">
                  <c:v>1931</c:v>
                </c:pt>
                <c:pt idx="82">
                  <c:v>1932</c:v>
                </c:pt>
                <c:pt idx="83">
                  <c:v>1933</c:v>
                </c:pt>
                <c:pt idx="84">
                  <c:v>1934</c:v>
                </c:pt>
                <c:pt idx="85">
                  <c:v>1935</c:v>
                </c:pt>
                <c:pt idx="86">
                  <c:v>1936</c:v>
                </c:pt>
                <c:pt idx="87">
                  <c:v>1937</c:v>
                </c:pt>
                <c:pt idx="88">
                  <c:v>1938</c:v>
                </c:pt>
                <c:pt idx="89">
                  <c:v>1939</c:v>
                </c:pt>
                <c:pt idx="90">
                  <c:v>1940</c:v>
                </c:pt>
                <c:pt idx="91">
                  <c:v>1941</c:v>
                </c:pt>
                <c:pt idx="92">
                  <c:v>1942</c:v>
                </c:pt>
                <c:pt idx="93">
                  <c:v>1943</c:v>
                </c:pt>
                <c:pt idx="94">
                  <c:v>1944</c:v>
                </c:pt>
                <c:pt idx="95">
                  <c:v>1945</c:v>
                </c:pt>
                <c:pt idx="96">
                  <c:v>1946</c:v>
                </c:pt>
                <c:pt idx="97">
                  <c:v>1947</c:v>
                </c:pt>
                <c:pt idx="98">
                  <c:v>1948</c:v>
                </c:pt>
                <c:pt idx="99">
                  <c:v>1949</c:v>
                </c:pt>
                <c:pt idx="100">
                  <c:v>1950</c:v>
                </c:pt>
                <c:pt idx="101">
                  <c:v>1951</c:v>
                </c:pt>
                <c:pt idx="102">
                  <c:v>1952</c:v>
                </c:pt>
                <c:pt idx="103">
                  <c:v>1953</c:v>
                </c:pt>
                <c:pt idx="104">
                  <c:v>1954</c:v>
                </c:pt>
                <c:pt idx="105">
                  <c:v>1955</c:v>
                </c:pt>
                <c:pt idx="106">
                  <c:v>1956</c:v>
                </c:pt>
                <c:pt idx="107">
                  <c:v>1957</c:v>
                </c:pt>
                <c:pt idx="108">
                  <c:v>1958</c:v>
                </c:pt>
                <c:pt idx="109">
                  <c:v>1959</c:v>
                </c:pt>
                <c:pt idx="110">
                  <c:v>1960</c:v>
                </c:pt>
                <c:pt idx="111">
                  <c:v>1961</c:v>
                </c:pt>
                <c:pt idx="112">
                  <c:v>1962</c:v>
                </c:pt>
                <c:pt idx="113">
                  <c:v>1963</c:v>
                </c:pt>
                <c:pt idx="114">
                  <c:v>1964</c:v>
                </c:pt>
                <c:pt idx="115">
                  <c:v>1965</c:v>
                </c:pt>
                <c:pt idx="116">
                  <c:v>1966</c:v>
                </c:pt>
                <c:pt idx="117">
                  <c:v>1967</c:v>
                </c:pt>
                <c:pt idx="118">
                  <c:v>1968</c:v>
                </c:pt>
                <c:pt idx="119">
                  <c:v>1969</c:v>
                </c:pt>
                <c:pt idx="120">
                  <c:v>1970</c:v>
                </c:pt>
                <c:pt idx="121">
                  <c:v>1971</c:v>
                </c:pt>
                <c:pt idx="122">
                  <c:v>1972</c:v>
                </c:pt>
                <c:pt idx="123">
                  <c:v>1973</c:v>
                </c:pt>
                <c:pt idx="124">
                  <c:v>1974</c:v>
                </c:pt>
                <c:pt idx="125">
                  <c:v>1975</c:v>
                </c:pt>
                <c:pt idx="126">
                  <c:v>1976</c:v>
                </c:pt>
                <c:pt idx="127">
                  <c:v>1977</c:v>
                </c:pt>
                <c:pt idx="128">
                  <c:v>1978</c:v>
                </c:pt>
                <c:pt idx="129">
                  <c:v>1979</c:v>
                </c:pt>
                <c:pt idx="130">
                  <c:v>1980</c:v>
                </c:pt>
                <c:pt idx="131">
                  <c:v>1981</c:v>
                </c:pt>
                <c:pt idx="132">
                  <c:v>1982</c:v>
                </c:pt>
                <c:pt idx="133">
                  <c:v>1983</c:v>
                </c:pt>
                <c:pt idx="134">
                  <c:v>1984</c:v>
                </c:pt>
                <c:pt idx="135">
                  <c:v>1985</c:v>
                </c:pt>
                <c:pt idx="136">
                  <c:v>1986</c:v>
                </c:pt>
                <c:pt idx="137">
                  <c:v>1987</c:v>
                </c:pt>
                <c:pt idx="138">
                  <c:v>1988</c:v>
                </c:pt>
                <c:pt idx="139">
                  <c:v>1989</c:v>
                </c:pt>
                <c:pt idx="140">
                  <c:v>1990</c:v>
                </c:pt>
                <c:pt idx="141">
                  <c:v>1991</c:v>
                </c:pt>
                <c:pt idx="142">
                  <c:v>1992</c:v>
                </c:pt>
                <c:pt idx="143">
                  <c:v>1993</c:v>
                </c:pt>
                <c:pt idx="144">
                  <c:v>1994</c:v>
                </c:pt>
                <c:pt idx="145">
                  <c:v>1995</c:v>
                </c:pt>
                <c:pt idx="146">
                  <c:v>1996</c:v>
                </c:pt>
                <c:pt idx="147">
                  <c:v>1997</c:v>
                </c:pt>
                <c:pt idx="148">
                  <c:v>1998</c:v>
                </c:pt>
                <c:pt idx="149">
                  <c:v>1999</c:v>
                </c:pt>
                <c:pt idx="150">
                  <c:v>2000</c:v>
                </c:pt>
                <c:pt idx="151">
                  <c:v>2001</c:v>
                </c:pt>
                <c:pt idx="152">
                  <c:v>2002</c:v>
                </c:pt>
                <c:pt idx="153">
                  <c:v>2003</c:v>
                </c:pt>
                <c:pt idx="154">
                  <c:v>2004</c:v>
                </c:pt>
                <c:pt idx="155">
                  <c:v>2005</c:v>
                </c:pt>
                <c:pt idx="156">
                  <c:v>2006</c:v>
                </c:pt>
                <c:pt idx="157">
                  <c:v>2007</c:v>
                </c:pt>
                <c:pt idx="158">
                  <c:v>2008</c:v>
                </c:pt>
                <c:pt idx="159">
                  <c:v>2009</c:v>
                </c:pt>
                <c:pt idx="160">
                  <c:v>2010</c:v>
                </c:pt>
                <c:pt idx="161">
                  <c:v>2011</c:v>
                </c:pt>
                <c:pt idx="162">
                  <c:v>2012</c:v>
                </c:pt>
                <c:pt idx="163">
                  <c:v>2013</c:v>
                </c:pt>
                <c:pt idx="164">
                  <c:v>2014</c:v>
                </c:pt>
                <c:pt idx="165">
                  <c:v>2015</c:v>
                </c:pt>
                <c:pt idx="166">
                  <c:v>2016</c:v>
                </c:pt>
                <c:pt idx="167">
                  <c:v>2017</c:v>
                </c:pt>
                <c:pt idx="168">
                  <c:v>2018</c:v>
                </c:pt>
                <c:pt idx="169">
                  <c:v>2019</c:v>
                </c:pt>
                <c:pt idx="170">
                  <c:v>2020</c:v>
                </c:pt>
                <c:pt idx="171">
                  <c:v>2021</c:v>
                </c:pt>
                <c:pt idx="172">
                  <c:v>2022</c:v>
                </c:pt>
                <c:pt idx="173">
                  <c:v>2023</c:v>
                </c:pt>
                <c:pt idx="174">
                  <c:v>2024</c:v>
                </c:pt>
                <c:pt idx="175">
                  <c:v>2025</c:v>
                </c:pt>
                <c:pt idx="176">
                  <c:v>2026</c:v>
                </c:pt>
                <c:pt idx="177">
                  <c:v>2027</c:v>
                </c:pt>
                <c:pt idx="178">
                  <c:v>2028</c:v>
                </c:pt>
                <c:pt idx="179">
                  <c:v>2029</c:v>
                </c:pt>
                <c:pt idx="180">
                  <c:v>2030</c:v>
                </c:pt>
                <c:pt idx="181">
                  <c:v>2031</c:v>
                </c:pt>
                <c:pt idx="182">
                  <c:v>2032</c:v>
                </c:pt>
                <c:pt idx="183">
                  <c:v>2033</c:v>
                </c:pt>
                <c:pt idx="184">
                  <c:v>2034</c:v>
                </c:pt>
                <c:pt idx="185">
                  <c:v>2035</c:v>
                </c:pt>
                <c:pt idx="186">
                  <c:v>2036</c:v>
                </c:pt>
                <c:pt idx="187">
                  <c:v>2037</c:v>
                </c:pt>
                <c:pt idx="188">
                  <c:v>2038</c:v>
                </c:pt>
                <c:pt idx="189">
                  <c:v>2039</c:v>
                </c:pt>
                <c:pt idx="190">
                  <c:v>2040</c:v>
                </c:pt>
                <c:pt idx="191">
                  <c:v>2041</c:v>
                </c:pt>
                <c:pt idx="192">
                  <c:v>2042</c:v>
                </c:pt>
                <c:pt idx="193">
                  <c:v>2043</c:v>
                </c:pt>
                <c:pt idx="194">
                  <c:v>2044</c:v>
                </c:pt>
                <c:pt idx="195">
                  <c:v>2045</c:v>
                </c:pt>
                <c:pt idx="196">
                  <c:v>2046</c:v>
                </c:pt>
                <c:pt idx="197">
                  <c:v>2047</c:v>
                </c:pt>
                <c:pt idx="198">
                  <c:v>2048</c:v>
                </c:pt>
                <c:pt idx="199">
                  <c:v>2049</c:v>
                </c:pt>
                <c:pt idx="200">
                  <c:v>2050</c:v>
                </c:pt>
                <c:pt idx="201">
                  <c:v>2051</c:v>
                </c:pt>
                <c:pt idx="202">
                  <c:v>2052</c:v>
                </c:pt>
                <c:pt idx="203">
                  <c:v>2053</c:v>
                </c:pt>
                <c:pt idx="204">
                  <c:v>2054</c:v>
                </c:pt>
                <c:pt idx="205">
                  <c:v>2055</c:v>
                </c:pt>
                <c:pt idx="206">
                  <c:v>2056</c:v>
                </c:pt>
                <c:pt idx="207">
                  <c:v>2057</c:v>
                </c:pt>
                <c:pt idx="208">
                  <c:v>2058</c:v>
                </c:pt>
                <c:pt idx="209">
                  <c:v>2059</c:v>
                </c:pt>
                <c:pt idx="210">
                  <c:v>2060</c:v>
                </c:pt>
                <c:pt idx="211">
                  <c:v>2061</c:v>
                </c:pt>
                <c:pt idx="212">
                  <c:v>2062</c:v>
                </c:pt>
                <c:pt idx="213">
                  <c:v>2063</c:v>
                </c:pt>
                <c:pt idx="214">
                  <c:v>2064</c:v>
                </c:pt>
                <c:pt idx="215">
                  <c:v>2065</c:v>
                </c:pt>
                <c:pt idx="216">
                  <c:v>2066</c:v>
                </c:pt>
                <c:pt idx="217">
                  <c:v>2067</c:v>
                </c:pt>
                <c:pt idx="218">
                  <c:v>2068</c:v>
                </c:pt>
                <c:pt idx="219">
                  <c:v>2069</c:v>
                </c:pt>
                <c:pt idx="220">
                  <c:v>2070</c:v>
                </c:pt>
                <c:pt idx="221">
                  <c:v>2071</c:v>
                </c:pt>
                <c:pt idx="222">
                  <c:v>2072</c:v>
                </c:pt>
                <c:pt idx="223">
                  <c:v>2073</c:v>
                </c:pt>
                <c:pt idx="224">
                  <c:v>2074</c:v>
                </c:pt>
                <c:pt idx="225">
                  <c:v>2075</c:v>
                </c:pt>
                <c:pt idx="226">
                  <c:v>2076</c:v>
                </c:pt>
                <c:pt idx="227">
                  <c:v>2077</c:v>
                </c:pt>
                <c:pt idx="228">
                  <c:v>2078</c:v>
                </c:pt>
                <c:pt idx="229">
                  <c:v>2079</c:v>
                </c:pt>
                <c:pt idx="230">
                  <c:v>2080</c:v>
                </c:pt>
                <c:pt idx="231">
                  <c:v>2081</c:v>
                </c:pt>
                <c:pt idx="232">
                  <c:v>2082</c:v>
                </c:pt>
                <c:pt idx="233">
                  <c:v>2083</c:v>
                </c:pt>
                <c:pt idx="234">
                  <c:v>2084</c:v>
                </c:pt>
                <c:pt idx="235">
                  <c:v>2085</c:v>
                </c:pt>
                <c:pt idx="236">
                  <c:v>2086</c:v>
                </c:pt>
                <c:pt idx="237">
                  <c:v>2087</c:v>
                </c:pt>
                <c:pt idx="238">
                  <c:v>2088</c:v>
                </c:pt>
                <c:pt idx="239">
                  <c:v>2089</c:v>
                </c:pt>
                <c:pt idx="240">
                  <c:v>2090</c:v>
                </c:pt>
                <c:pt idx="241">
                  <c:v>2091</c:v>
                </c:pt>
                <c:pt idx="242">
                  <c:v>2092</c:v>
                </c:pt>
                <c:pt idx="243">
                  <c:v>2093</c:v>
                </c:pt>
                <c:pt idx="244">
                  <c:v>2094</c:v>
                </c:pt>
                <c:pt idx="245">
                  <c:v>2095</c:v>
                </c:pt>
                <c:pt idx="246">
                  <c:v>2096</c:v>
                </c:pt>
                <c:pt idx="247">
                  <c:v>2097</c:v>
                </c:pt>
                <c:pt idx="248">
                  <c:v>2098</c:v>
                </c:pt>
                <c:pt idx="249">
                  <c:v>2099</c:v>
                </c:pt>
                <c:pt idx="250">
                  <c:v>2100</c:v>
                </c:pt>
              </c:numCache>
            </c:numRef>
          </c:cat>
          <c:val>
            <c:numRef>
              <c:f>'O3'!$N$3:$N$253</c:f>
              <c:numCache>
                <c:formatCode>0.00E+00</c:formatCode>
                <c:ptCount val="251"/>
                <c:pt idx="0">
                  <c:v>17.05</c:v>
                </c:pt>
                <c:pt idx="1">
                  <c:v>17.22</c:v>
                </c:pt>
                <c:pt idx="2">
                  <c:v>17.21</c:v>
                </c:pt>
                <c:pt idx="3">
                  <c:v>17.14</c:v>
                </c:pt>
                <c:pt idx="4">
                  <c:v>17.260000000000002</c:v>
                </c:pt>
                <c:pt idx="5">
                  <c:v>17.309999999999999</c:v>
                </c:pt>
                <c:pt idx="6">
                  <c:v>17.28</c:v>
                </c:pt>
                <c:pt idx="7">
                  <c:v>17.3</c:v>
                </c:pt>
                <c:pt idx="8">
                  <c:v>17.350000000000001</c:v>
                </c:pt>
                <c:pt idx="9">
                  <c:v>17.21</c:v>
                </c:pt>
                <c:pt idx="10">
                  <c:v>17.510000000000002</c:v>
                </c:pt>
                <c:pt idx="11">
                  <c:v>17.36</c:v>
                </c:pt>
                <c:pt idx="12">
                  <c:v>17.25</c:v>
                </c:pt>
                <c:pt idx="13">
                  <c:v>17.27</c:v>
                </c:pt>
                <c:pt idx="14">
                  <c:v>17.37</c:v>
                </c:pt>
                <c:pt idx="15">
                  <c:v>17.350000000000001</c:v>
                </c:pt>
                <c:pt idx="16">
                  <c:v>17.43</c:v>
                </c:pt>
                <c:pt idx="17">
                  <c:v>17.489999999999998</c:v>
                </c:pt>
                <c:pt idx="18">
                  <c:v>17.62</c:v>
                </c:pt>
                <c:pt idx="19">
                  <c:v>17.489999999999998</c:v>
                </c:pt>
                <c:pt idx="20">
                  <c:v>17.489999999999998</c:v>
                </c:pt>
                <c:pt idx="21">
                  <c:v>17.34</c:v>
                </c:pt>
                <c:pt idx="22">
                  <c:v>17.38</c:v>
                </c:pt>
                <c:pt idx="23">
                  <c:v>17.47</c:v>
                </c:pt>
                <c:pt idx="24">
                  <c:v>17.63</c:v>
                </c:pt>
                <c:pt idx="25">
                  <c:v>17.72</c:v>
                </c:pt>
                <c:pt idx="26">
                  <c:v>17.71</c:v>
                </c:pt>
                <c:pt idx="27">
                  <c:v>17.489999999999998</c:v>
                </c:pt>
                <c:pt idx="28">
                  <c:v>17.48</c:v>
                </c:pt>
                <c:pt idx="29">
                  <c:v>17.57</c:v>
                </c:pt>
                <c:pt idx="30">
                  <c:v>17.75</c:v>
                </c:pt>
                <c:pt idx="31">
                  <c:v>17.66</c:v>
                </c:pt>
                <c:pt idx="32">
                  <c:v>17.82</c:v>
                </c:pt>
                <c:pt idx="33">
                  <c:v>17.739999999999998</c:v>
                </c:pt>
                <c:pt idx="34">
                  <c:v>17.920000000000002</c:v>
                </c:pt>
                <c:pt idx="35">
                  <c:v>17.86</c:v>
                </c:pt>
                <c:pt idx="36">
                  <c:v>17.899999999999999</c:v>
                </c:pt>
                <c:pt idx="37">
                  <c:v>18.010000000000002</c:v>
                </c:pt>
                <c:pt idx="38">
                  <c:v>17.829999999999998</c:v>
                </c:pt>
                <c:pt idx="39">
                  <c:v>18.100000000000001</c:v>
                </c:pt>
                <c:pt idx="40">
                  <c:v>18.149999999999999</c:v>
                </c:pt>
                <c:pt idx="41">
                  <c:v>18.14</c:v>
                </c:pt>
                <c:pt idx="42">
                  <c:v>18.16</c:v>
                </c:pt>
                <c:pt idx="43">
                  <c:v>18.2</c:v>
                </c:pt>
                <c:pt idx="44">
                  <c:v>18.29</c:v>
                </c:pt>
                <c:pt idx="45">
                  <c:v>18.14</c:v>
                </c:pt>
                <c:pt idx="46">
                  <c:v>18.32</c:v>
                </c:pt>
                <c:pt idx="47">
                  <c:v>18.170000000000002</c:v>
                </c:pt>
                <c:pt idx="48">
                  <c:v>18.45</c:v>
                </c:pt>
                <c:pt idx="49">
                  <c:v>18.53</c:v>
                </c:pt>
                <c:pt idx="50">
                  <c:v>18.05</c:v>
                </c:pt>
                <c:pt idx="51">
                  <c:v>18.12</c:v>
                </c:pt>
                <c:pt idx="52">
                  <c:v>17.98</c:v>
                </c:pt>
                <c:pt idx="53">
                  <c:v>18.09</c:v>
                </c:pt>
                <c:pt idx="54">
                  <c:v>18.309999999999999</c:v>
                </c:pt>
                <c:pt idx="55">
                  <c:v>18.37</c:v>
                </c:pt>
                <c:pt idx="56">
                  <c:v>18.399999999999999</c:v>
                </c:pt>
                <c:pt idx="57">
                  <c:v>18.649999999999999</c:v>
                </c:pt>
                <c:pt idx="58">
                  <c:v>18.62</c:v>
                </c:pt>
                <c:pt idx="59">
                  <c:v>18.77</c:v>
                </c:pt>
                <c:pt idx="60">
                  <c:v>18.88</c:v>
                </c:pt>
                <c:pt idx="61">
                  <c:v>18.920000000000002</c:v>
                </c:pt>
                <c:pt idx="62">
                  <c:v>18.73</c:v>
                </c:pt>
                <c:pt idx="63">
                  <c:v>18.78</c:v>
                </c:pt>
                <c:pt idx="64">
                  <c:v>18.8</c:v>
                </c:pt>
                <c:pt idx="65">
                  <c:v>18.93</c:v>
                </c:pt>
                <c:pt idx="66">
                  <c:v>18.98</c:v>
                </c:pt>
                <c:pt idx="67">
                  <c:v>19</c:v>
                </c:pt>
                <c:pt idx="69">
                  <c:v>18.989999999999998</c:v>
                </c:pt>
                <c:pt idx="70">
                  <c:v>19</c:v>
                </c:pt>
                <c:pt idx="71">
                  <c:v>19.14</c:v>
                </c:pt>
                <c:pt idx="72">
                  <c:v>19.09</c:v>
                </c:pt>
                <c:pt idx="73">
                  <c:v>19.16</c:v>
                </c:pt>
                <c:pt idx="74">
                  <c:v>19.190000000000001</c:v>
                </c:pt>
                <c:pt idx="75">
                  <c:v>19.29</c:v>
                </c:pt>
                <c:pt idx="76">
                  <c:v>19.190000000000001</c:v>
                </c:pt>
                <c:pt idx="77">
                  <c:v>19.27</c:v>
                </c:pt>
                <c:pt idx="78">
                  <c:v>19.190000000000001</c:v>
                </c:pt>
                <c:pt idx="79">
                  <c:v>19.29</c:v>
                </c:pt>
                <c:pt idx="80">
                  <c:v>19.16</c:v>
                </c:pt>
                <c:pt idx="81">
                  <c:v>19.309999999999999</c:v>
                </c:pt>
                <c:pt idx="82">
                  <c:v>19.32</c:v>
                </c:pt>
                <c:pt idx="83">
                  <c:v>19.47</c:v>
                </c:pt>
                <c:pt idx="84">
                  <c:v>19.64</c:v>
                </c:pt>
                <c:pt idx="85">
                  <c:v>19.61</c:v>
                </c:pt>
                <c:pt idx="86">
                  <c:v>19.510000000000002</c:v>
                </c:pt>
                <c:pt idx="87">
                  <c:v>19.559999999999999</c:v>
                </c:pt>
                <c:pt idx="88">
                  <c:v>19.54</c:v>
                </c:pt>
                <c:pt idx="89">
                  <c:v>19.64</c:v>
                </c:pt>
                <c:pt idx="90">
                  <c:v>19.45</c:v>
                </c:pt>
                <c:pt idx="91">
                  <c:v>19.41</c:v>
                </c:pt>
                <c:pt idx="92">
                  <c:v>19.57</c:v>
                </c:pt>
                <c:pt idx="93">
                  <c:v>19.52</c:v>
                </c:pt>
                <c:pt idx="94">
                  <c:v>19.46</c:v>
                </c:pt>
                <c:pt idx="95">
                  <c:v>19.760000000000002</c:v>
                </c:pt>
                <c:pt idx="96">
                  <c:v>19.8</c:v>
                </c:pt>
                <c:pt idx="97">
                  <c:v>19.97</c:v>
                </c:pt>
                <c:pt idx="98">
                  <c:v>20.16</c:v>
                </c:pt>
                <c:pt idx="99">
                  <c:v>20.22</c:v>
                </c:pt>
                <c:pt idx="100">
                  <c:v>20.38</c:v>
                </c:pt>
                <c:pt idx="101">
                  <c:v>20.47</c:v>
                </c:pt>
                <c:pt idx="102">
                  <c:v>20.43</c:v>
                </c:pt>
                <c:pt idx="103">
                  <c:v>20.62</c:v>
                </c:pt>
                <c:pt idx="104">
                  <c:v>20.72</c:v>
                </c:pt>
                <c:pt idx="105">
                  <c:v>21.08</c:v>
                </c:pt>
                <c:pt idx="106">
                  <c:v>21.25</c:v>
                </c:pt>
                <c:pt idx="107">
                  <c:v>21.3</c:v>
                </c:pt>
                <c:pt idx="108">
                  <c:v>21.19</c:v>
                </c:pt>
                <c:pt idx="109">
                  <c:v>21.49</c:v>
                </c:pt>
                <c:pt idx="110">
                  <c:v>21.52</c:v>
                </c:pt>
                <c:pt idx="111">
                  <c:v>21.84</c:v>
                </c:pt>
                <c:pt idx="112">
                  <c:v>21.95</c:v>
                </c:pt>
                <c:pt idx="113">
                  <c:v>22.08</c:v>
                </c:pt>
                <c:pt idx="114">
                  <c:v>22.34</c:v>
                </c:pt>
                <c:pt idx="115">
                  <c:v>22.71</c:v>
                </c:pt>
                <c:pt idx="116">
                  <c:v>22.81</c:v>
                </c:pt>
                <c:pt idx="117">
                  <c:v>22.76</c:v>
                </c:pt>
                <c:pt idx="118">
                  <c:v>23.09</c:v>
                </c:pt>
                <c:pt idx="119">
                  <c:v>22.99</c:v>
                </c:pt>
                <c:pt idx="120">
                  <c:v>23.35</c:v>
                </c:pt>
                <c:pt idx="121">
                  <c:v>23.62</c:v>
                </c:pt>
                <c:pt idx="122">
                  <c:v>23.8</c:v>
                </c:pt>
                <c:pt idx="123">
                  <c:v>23.78</c:v>
                </c:pt>
                <c:pt idx="124">
                  <c:v>24.05</c:v>
                </c:pt>
                <c:pt idx="125">
                  <c:v>24.11</c:v>
                </c:pt>
                <c:pt idx="126">
                  <c:v>24.57</c:v>
                </c:pt>
                <c:pt idx="127">
                  <c:v>24.43</c:v>
                </c:pt>
                <c:pt idx="128">
                  <c:v>24.59</c:v>
                </c:pt>
                <c:pt idx="129">
                  <c:v>24.8</c:v>
                </c:pt>
                <c:pt idx="130">
                  <c:v>24.68</c:v>
                </c:pt>
                <c:pt idx="131">
                  <c:v>25.21</c:v>
                </c:pt>
                <c:pt idx="132">
                  <c:v>25.18</c:v>
                </c:pt>
                <c:pt idx="133">
                  <c:v>25.16</c:v>
                </c:pt>
                <c:pt idx="134">
                  <c:v>25.4</c:v>
                </c:pt>
                <c:pt idx="135">
                  <c:v>25.61</c:v>
                </c:pt>
                <c:pt idx="136">
                  <c:v>25.65</c:v>
                </c:pt>
                <c:pt idx="137">
                  <c:v>25.61</c:v>
                </c:pt>
                <c:pt idx="138">
                  <c:v>25.84</c:v>
                </c:pt>
                <c:pt idx="139">
                  <c:v>25.87</c:v>
                </c:pt>
                <c:pt idx="140">
                  <c:v>25.99</c:v>
                </c:pt>
                <c:pt idx="141">
                  <c:v>26.15</c:v>
                </c:pt>
                <c:pt idx="142">
                  <c:v>26.11</c:v>
                </c:pt>
                <c:pt idx="143">
                  <c:v>26.32</c:v>
                </c:pt>
                <c:pt idx="144">
                  <c:v>26.47</c:v>
                </c:pt>
                <c:pt idx="145">
                  <c:v>26.01</c:v>
                </c:pt>
                <c:pt idx="146">
                  <c:v>26.24</c:v>
                </c:pt>
                <c:pt idx="147">
                  <c:v>26.18</c:v>
                </c:pt>
                <c:pt idx="148">
                  <c:v>26.06</c:v>
                </c:pt>
                <c:pt idx="149">
                  <c:v>26.31</c:v>
                </c:pt>
                <c:pt idx="150">
                  <c:v>26.21</c:v>
                </c:pt>
                <c:pt idx="151">
                  <c:v>25.89</c:v>
                </c:pt>
                <c:pt idx="152">
                  <c:v>25.92</c:v>
                </c:pt>
                <c:pt idx="153">
                  <c:v>26.02</c:v>
                </c:pt>
                <c:pt idx="154">
                  <c:v>25.99</c:v>
                </c:pt>
                <c:pt idx="155">
                  <c:v>26.02</c:v>
                </c:pt>
                <c:pt idx="156">
                  <c:v>26.05</c:v>
                </c:pt>
                <c:pt idx="157">
                  <c:v>26.07</c:v>
                </c:pt>
                <c:pt idx="158">
                  <c:v>26.19</c:v>
                </c:pt>
                <c:pt idx="159">
                  <c:v>26.11</c:v>
                </c:pt>
                <c:pt idx="160">
                  <c:v>26.07</c:v>
                </c:pt>
                <c:pt idx="161">
                  <c:v>25.92</c:v>
                </c:pt>
                <c:pt idx="162">
                  <c:v>25.99</c:v>
                </c:pt>
                <c:pt idx="163">
                  <c:v>26.12</c:v>
                </c:pt>
                <c:pt idx="164">
                  <c:v>25.99</c:v>
                </c:pt>
                <c:pt idx="165">
                  <c:v>25.91</c:v>
                </c:pt>
                <c:pt idx="166">
                  <c:v>25.92</c:v>
                </c:pt>
                <c:pt idx="167">
                  <c:v>25.82</c:v>
                </c:pt>
                <c:pt idx="168">
                  <c:v>25.9</c:v>
                </c:pt>
                <c:pt idx="169">
                  <c:v>25.83</c:v>
                </c:pt>
                <c:pt idx="170">
                  <c:v>25.85</c:v>
                </c:pt>
                <c:pt idx="171">
                  <c:v>25.87</c:v>
                </c:pt>
                <c:pt idx="172">
                  <c:v>25.79</c:v>
                </c:pt>
                <c:pt idx="173">
                  <c:v>25.9</c:v>
                </c:pt>
                <c:pt idx="174">
                  <c:v>25.88</c:v>
                </c:pt>
                <c:pt idx="175">
                  <c:v>25.79</c:v>
                </c:pt>
                <c:pt idx="176">
                  <c:v>25.87</c:v>
                </c:pt>
                <c:pt idx="177">
                  <c:v>25.85</c:v>
                </c:pt>
                <c:pt idx="178">
                  <c:v>25.92</c:v>
                </c:pt>
                <c:pt idx="179">
                  <c:v>25.91</c:v>
                </c:pt>
                <c:pt idx="180">
                  <c:v>25.92</c:v>
                </c:pt>
                <c:pt idx="181">
                  <c:v>26.08</c:v>
                </c:pt>
                <c:pt idx="182">
                  <c:v>25.88</c:v>
                </c:pt>
                <c:pt idx="183">
                  <c:v>25.94</c:v>
                </c:pt>
                <c:pt idx="184">
                  <c:v>25.89</c:v>
                </c:pt>
                <c:pt idx="185">
                  <c:v>25.83</c:v>
                </c:pt>
                <c:pt idx="186">
                  <c:v>25.96</c:v>
                </c:pt>
                <c:pt idx="187">
                  <c:v>25.8</c:v>
                </c:pt>
                <c:pt idx="188">
                  <c:v>25.88</c:v>
                </c:pt>
                <c:pt idx="189">
                  <c:v>25.82</c:v>
                </c:pt>
                <c:pt idx="190">
                  <c:v>25.87</c:v>
                </c:pt>
                <c:pt idx="191">
                  <c:v>25.75</c:v>
                </c:pt>
                <c:pt idx="192">
                  <c:v>25.57</c:v>
                </c:pt>
                <c:pt idx="193">
                  <c:v>25.68</c:v>
                </c:pt>
                <c:pt idx="194">
                  <c:v>25.48</c:v>
                </c:pt>
                <c:pt idx="195">
                  <c:v>25.52</c:v>
                </c:pt>
                <c:pt idx="196">
                  <c:v>25.4</c:v>
                </c:pt>
                <c:pt idx="197">
                  <c:v>25.5</c:v>
                </c:pt>
                <c:pt idx="198">
                  <c:v>25.58</c:v>
                </c:pt>
                <c:pt idx="199">
                  <c:v>25.19</c:v>
                </c:pt>
                <c:pt idx="200">
                  <c:v>25.13</c:v>
                </c:pt>
                <c:pt idx="201">
                  <c:v>25.16</c:v>
                </c:pt>
                <c:pt idx="202">
                  <c:v>25.02</c:v>
                </c:pt>
                <c:pt idx="203">
                  <c:v>25.17</c:v>
                </c:pt>
                <c:pt idx="204">
                  <c:v>25.02</c:v>
                </c:pt>
                <c:pt idx="205">
                  <c:v>25.06</c:v>
                </c:pt>
                <c:pt idx="206">
                  <c:v>24.88</c:v>
                </c:pt>
                <c:pt idx="207">
                  <c:v>24.83</c:v>
                </c:pt>
                <c:pt idx="208">
                  <c:v>24.7</c:v>
                </c:pt>
                <c:pt idx="209">
                  <c:v>24.74</c:v>
                </c:pt>
                <c:pt idx="210">
                  <c:v>24.68</c:v>
                </c:pt>
                <c:pt idx="211">
                  <c:v>24.65</c:v>
                </c:pt>
                <c:pt idx="212">
                  <c:v>24.5</c:v>
                </c:pt>
                <c:pt idx="213">
                  <c:v>24.43</c:v>
                </c:pt>
                <c:pt idx="214">
                  <c:v>24.38</c:v>
                </c:pt>
                <c:pt idx="215">
                  <c:v>24.54</c:v>
                </c:pt>
                <c:pt idx="216">
                  <c:v>24.29</c:v>
                </c:pt>
                <c:pt idx="217">
                  <c:v>24.08</c:v>
                </c:pt>
                <c:pt idx="218">
                  <c:v>24.03</c:v>
                </c:pt>
                <c:pt idx="219">
                  <c:v>24.13</c:v>
                </c:pt>
                <c:pt idx="220">
                  <c:v>23.94</c:v>
                </c:pt>
                <c:pt idx="221">
                  <c:v>23.8</c:v>
                </c:pt>
                <c:pt idx="222">
                  <c:v>23.76</c:v>
                </c:pt>
                <c:pt idx="223">
                  <c:v>23.68</c:v>
                </c:pt>
                <c:pt idx="224">
                  <c:v>23.57</c:v>
                </c:pt>
                <c:pt idx="225">
                  <c:v>23.47</c:v>
                </c:pt>
                <c:pt idx="226">
                  <c:v>23.33</c:v>
                </c:pt>
                <c:pt idx="227">
                  <c:v>23.27</c:v>
                </c:pt>
                <c:pt idx="228">
                  <c:v>23.26</c:v>
                </c:pt>
                <c:pt idx="229">
                  <c:v>23.1</c:v>
                </c:pt>
                <c:pt idx="230">
                  <c:v>23</c:v>
                </c:pt>
                <c:pt idx="231">
                  <c:v>22.94</c:v>
                </c:pt>
                <c:pt idx="232">
                  <c:v>23.1</c:v>
                </c:pt>
                <c:pt idx="233">
                  <c:v>22.97</c:v>
                </c:pt>
                <c:pt idx="234">
                  <c:v>22.77</c:v>
                </c:pt>
                <c:pt idx="235">
                  <c:v>22.91</c:v>
                </c:pt>
                <c:pt idx="236">
                  <c:v>23.06</c:v>
                </c:pt>
                <c:pt idx="237">
                  <c:v>22.99</c:v>
                </c:pt>
                <c:pt idx="238">
                  <c:v>22.69</c:v>
                </c:pt>
                <c:pt idx="239">
                  <c:v>22.83</c:v>
                </c:pt>
                <c:pt idx="240">
                  <c:v>22.68</c:v>
                </c:pt>
                <c:pt idx="241">
                  <c:v>22.83</c:v>
                </c:pt>
                <c:pt idx="242">
                  <c:v>22.89</c:v>
                </c:pt>
                <c:pt idx="243">
                  <c:v>22.63</c:v>
                </c:pt>
                <c:pt idx="244">
                  <c:v>22.62</c:v>
                </c:pt>
                <c:pt idx="245">
                  <c:v>22.58</c:v>
                </c:pt>
                <c:pt idx="246">
                  <c:v>22.58</c:v>
                </c:pt>
                <c:pt idx="247">
                  <c:v>22.48</c:v>
                </c:pt>
                <c:pt idx="248">
                  <c:v>22.53</c:v>
                </c:pt>
                <c:pt idx="249">
                  <c:v>22.52</c:v>
                </c:pt>
                <c:pt idx="250">
                  <c:v>22.44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'O3'!$O$1:$O$2</c:f>
              <c:strCache>
                <c:ptCount val="1"/>
                <c:pt idx="0">
                  <c:v>rcp26</c:v>
                </c:pt>
              </c:strCache>
            </c:strRef>
          </c:tx>
          <c:spPr>
            <a:ln>
              <a:solidFill>
                <a:srgbClr val="008000"/>
              </a:solidFill>
            </a:ln>
          </c:spPr>
          <c:marker>
            <c:symbol val="none"/>
          </c:marker>
          <c:cat>
            <c:numRef>
              <c:f>'O3'!$K$3:$K$253</c:f>
              <c:numCache>
                <c:formatCode>General</c:formatCode>
                <c:ptCount val="251"/>
                <c:pt idx="0">
                  <c:v>1850</c:v>
                </c:pt>
                <c:pt idx="1">
                  <c:v>1851</c:v>
                </c:pt>
                <c:pt idx="2">
                  <c:v>1852</c:v>
                </c:pt>
                <c:pt idx="3">
                  <c:v>1853</c:v>
                </c:pt>
                <c:pt idx="4">
                  <c:v>1854</c:v>
                </c:pt>
                <c:pt idx="5">
                  <c:v>1855</c:v>
                </c:pt>
                <c:pt idx="6">
                  <c:v>1856</c:v>
                </c:pt>
                <c:pt idx="7">
                  <c:v>1857</c:v>
                </c:pt>
                <c:pt idx="8">
                  <c:v>1858</c:v>
                </c:pt>
                <c:pt idx="9">
                  <c:v>1859</c:v>
                </c:pt>
                <c:pt idx="10">
                  <c:v>1860</c:v>
                </c:pt>
                <c:pt idx="11">
                  <c:v>1861</c:v>
                </c:pt>
                <c:pt idx="12">
                  <c:v>1862</c:v>
                </c:pt>
                <c:pt idx="13">
                  <c:v>1863</c:v>
                </c:pt>
                <c:pt idx="14">
                  <c:v>1864</c:v>
                </c:pt>
                <c:pt idx="15">
                  <c:v>1865</c:v>
                </c:pt>
                <c:pt idx="16">
                  <c:v>1866</c:v>
                </c:pt>
                <c:pt idx="17">
                  <c:v>1867</c:v>
                </c:pt>
                <c:pt idx="18">
                  <c:v>1868</c:v>
                </c:pt>
                <c:pt idx="19">
                  <c:v>1869</c:v>
                </c:pt>
                <c:pt idx="20">
                  <c:v>1870</c:v>
                </c:pt>
                <c:pt idx="21">
                  <c:v>1871</c:v>
                </c:pt>
                <c:pt idx="22">
                  <c:v>1872</c:v>
                </c:pt>
                <c:pt idx="23">
                  <c:v>1873</c:v>
                </c:pt>
                <c:pt idx="24">
                  <c:v>1874</c:v>
                </c:pt>
                <c:pt idx="25">
                  <c:v>1875</c:v>
                </c:pt>
                <c:pt idx="26">
                  <c:v>1876</c:v>
                </c:pt>
                <c:pt idx="27">
                  <c:v>1877</c:v>
                </c:pt>
                <c:pt idx="28">
                  <c:v>1878</c:v>
                </c:pt>
                <c:pt idx="29">
                  <c:v>1879</c:v>
                </c:pt>
                <c:pt idx="30">
                  <c:v>1880</c:v>
                </c:pt>
                <c:pt idx="31">
                  <c:v>1881</c:v>
                </c:pt>
                <c:pt idx="32">
                  <c:v>1882</c:v>
                </c:pt>
                <c:pt idx="33">
                  <c:v>1883</c:v>
                </c:pt>
                <c:pt idx="34">
                  <c:v>1884</c:v>
                </c:pt>
                <c:pt idx="35">
                  <c:v>1885</c:v>
                </c:pt>
                <c:pt idx="36">
                  <c:v>1886</c:v>
                </c:pt>
                <c:pt idx="37">
                  <c:v>1887</c:v>
                </c:pt>
                <c:pt idx="38">
                  <c:v>1888</c:v>
                </c:pt>
                <c:pt idx="39">
                  <c:v>1889</c:v>
                </c:pt>
                <c:pt idx="40">
                  <c:v>1890</c:v>
                </c:pt>
                <c:pt idx="41">
                  <c:v>1891</c:v>
                </c:pt>
                <c:pt idx="42">
                  <c:v>1892</c:v>
                </c:pt>
                <c:pt idx="43">
                  <c:v>1893</c:v>
                </c:pt>
                <c:pt idx="44">
                  <c:v>1894</c:v>
                </c:pt>
                <c:pt idx="45">
                  <c:v>1895</c:v>
                </c:pt>
                <c:pt idx="46">
                  <c:v>1896</c:v>
                </c:pt>
                <c:pt idx="47">
                  <c:v>1897</c:v>
                </c:pt>
                <c:pt idx="48">
                  <c:v>1898</c:v>
                </c:pt>
                <c:pt idx="49">
                  <c:v>1899</c:v>
                </c:pt>
                <c:pt idx="50">
                  <c:v>1900</c:v>
                </c:pt>
                <c:pt idx="51">
                  <c:v>1901</c:v>
                </c:pt>
                <c:pt idx="52">
                  <c:v>1902</c:v>
                </c:pt>
                <c:pt idx="53">
                  <c:v>1903</c:v>
                </c:pt>
                <c:pt idx="54">
                  <c:v>1904</c:v>
                </c:pt>
                <c:pt idx="55">
                  <c:v>1905</c:v>
                </c:pt>
                <c:pt idx="56">
                  <c:v>1906</c:v>
                </c:pt>
                <c:pt idx="57">
                  <c:v>1907</c:v>
                </c:pt>
                <c:pt idx="58">
                  <c:v>1908</c:v>
                </c:pt>
                <c:pt idx="59">
                  <c:v>1909</c:v>
                </c:pt>
                <c:pt idx="60">
                  <c:v>1910</c:v>
                </c:pt>
                <c:pt idx="61">
                  <c:v>1911</c:v>
                </c:pt>
                <c:pt idx="62">
                  <c:v>1912</c:v>
                </c:pt>
                <c:pt idx="63">
                  <c:v>1913</c:v>
                </c:pt>
                <c:pt idx="64">
                  <c:v>1914</c:v>
                </c:pt>
                <c:pt idx="65">
                  <c:v>1915</c:v>
                </c:pt>
                <c:pt idx="66">
                  <c:v>1916</c:v>
                </c:pt>
                <c:pt idx="67">
                  <c:v>1917</c:v>
                </c:pt>
                <c:pt idx="68">
                  <c:v>1918</c:v>
                </c:pt>
                <c:pt idx="69">
                  <c:v>1919</c:v>
                </c:pt>
                <c:pt idx="70">
                  <c:v>1920</c:v>
                </c:pt>
                <c:pt idx="71">
                  <c:v>1921</c:v>
                </c:pt>
                <c:pt idx="72">
                  <c:v>1922</c:v>
                </c:pt>
                <c:pt idx="73">
                  <c:v>1923</c:v>
                </c:pt>
                <c:pt idx="74">
                  <c:v>1924</c:v>
                </c:pt>
                <c:pt idx="75">
                  <c:v>1925</c:v>
                </c:pt>
                <c:pt idx="76">
                  <c:v>1926</c:v>
                </c:pt>
                <c:pt idx="77">
                  <c:v>1927</c:v>
                </c:pt>
                <c:pt idx="78">
                  <c:v>1928</c:v>
                </c:pt>
                <c:pt idx="79">
                  <c:v>1929</c:v>
                </c:pt>
                <c:pt idx="80">
                  <c:v>1930</c:v>
                </c:pt>
                <c:pt idx="81">
                  <c:v>1931</c:v>
                </c:pt>
                <c:pt idx="82">
                  <c:v>1932</c:v>
                </c:pt>
                <c:pt idx="83">
                  <c:v>1933</c:v>
                </c:pt>
                <c:pt idx="84">
                  <c:v>1934</c:v>
                </c:pt>
                <c:pt idx="85">
                  <c:v>1935</c:v>
                </c:pt>
                <c:pt idx="86">
                  <c:v>1936</c:v>
                </c:pt>
                <c:pt idx="87">
                  <c:v>1937</c:v>
                </c:pt>
                <c:pt idx="88">
                  <c:v>1938</c:v>
                </c:pt>
                <c:pt idx="89">
                  <c:v>1939</c:v>
                </c:pt>
                <c:pt idx="90">
                  <c:v>1940</c:v>
                </c:pt>
                <c:pt idx="91">
                  <c:v>1941</c:v>
                </c:pt>
                <c:pt idx="92">
                  <c:v>1942</c:v>
                </c:pt>
                <c:pt idx="93">
                  <c:v>1943</c:v>
                </c:pt>
                <c:pt idx="94">
                  <c:v>1944</c:v>
                </c:pt>
                <c:pt idx="95">
                  <c:v>1945</c:v>
                </c:pt>
                <c:pt idx="96">
                  <c:v>1946</c:v>
                </c:pt>
                <c:pt idx="97">
                  <c:v>1947</c:v>
                </c:pt>
                <c:pt idx="98">
                  <c:v>1948</c:v>
                </c:pt>
                <c:pt idx="99">
                  <c:v>1949</c:v>
                </c:pt>
                <c:pt idx="100">
                  <c:v>1950</c:v>
                </c:pt>
                <c:pt idx="101">
                  <c:v>1951</c:v>
                </c:pt>
                <c:pt idx="102">
                  <c:v>1952</c:v>
                </c:pt>
                <c:pt idx="103">
                  <c:v>1953</c:v>
                </c:pt>
                <c:pt idx="104">
                  <c:v>1954</c:v>
                </c:pt>
                <c:pt idx="105">
                  <c:v>1955</c:v>
                </c:pt>
                <c:pt idx="106">
                  <c:v>1956</c:v>
                </c:pt>
                <c:pt idx="107">
                  <c:v>1957</c:v>
                </c:pt>
                <c:pt idx="108">
                  <c:v>1958</c:v>
                </c:pt>
                <c:pt idx="109">
                  <c:v>1959</c:v>
                </c:pt>
                <c:pt idx="110">
                  <c:v>1960</c:v>
                </c:pt>
                <c:pt idx="111">
                  <c:v>1961</c:v>
                </c:pt>
                <c:pt idx="112">
                  <c:v>1962</c:v>
                </c:pt>
                <c:pt idx="113">
                  <c:v>1963</c:v>
                </c:pt>
                <c:pt idx="114">
                  <c:v>1964</c:v>
                </c:pt>
                <c:pt idx="115">
                  <c:v>1965</c:v>
                </c:pt>
                <c:pt idx="116">
                  <c:v>1966</c:v>
                </c:pt>
                <c:pt idx="117">
                  <c:v>1967</c:v>
                </c:pt>
                <c:pt idx="118">
                  <c:v>1968</c:v>
                </c:pt>
                <c:pt idx="119">
                  <c:v>1969</c:v>
                </c:pt>
                <c:pt idx="120">
                  <c:v>1970</c:v>
                </c:pt>
                <c:pt idx="121">
                  <c:v>1971</c:v>
                </c:pt>
                <c:pt idx="122">
                  <c:v>1972</c:v>
                </c:pt>
                <c:pt idx="123">
                  <c:v>1973</c:v>
                </c:pt>
                <c:pt idx="124">
                  <c:v>1974</c:v>
                </c:pt>
                <c:pt idx="125">
                  <c:v>1975</c:v>
                </c:pt>
                <c:pt idx="126">
                  <c:v>1976</c:v>
                </c:pt>
                <c:pt idx="127">
                  <c:v>1977</c:v>
                </c:pt>
                <c:pt idx="128">
                  <c:v>1978</c:v>
                </c:pt>
                <c:pt idx="129">
                  <c:v>1979</c:v>
                </c:pt>
                <c:pt idx="130">
                  <c:v>1980</c:v>
                </c:pt>
                <c:pt idx="131">
                  <c:v>1981</c:v>
                </c:pt>
                <c:pt idx="132">
                  <c:v>1982</c:v>
                </c:pt>
                <c:pt idx="133">
                  <c:v>1983</c:v>
                </c:pt>
                <c:pt idx="134">
                  <c:v>1984</c:v>
                </c:pt>
                <c:pt idx="135">
                  <c:v>1985</c:v>
                </c:pt>
                <c:pt idx="136">
                  <c:v>1986</c:v>
                </c:pt>
                <c:pt idx="137">
                  <c:v>1987</c:v>
                </c:pt>
                <c:pt idx="138">
                  <c:v>1988</c:v>
                </c:pt>
                <c:pt idx="139">
                  <c:v>1989</c:v>
                </c:pt>
                <c:pt idx="140">
                  <c:v>1990</c:v>
                </c:pt>
                <c:pt idx="141">
                  <c:v>1991</c:v>
                </c:pt>
                <c:pt idx="142">
                  <c:v>1992</c:v>
                </c:pt>
                <c:pt idx="143">
                  <c:v>1993</c:v>
                </c:pt>
                <c:pt idx="144">
                  <c:v>1994</c:v>
                </c:pt>
                <c:pt idx="145">
                  <c:v>1995</c:v>
                </c:pt>
                <c:pt idx="146">
                  <c:v>1996</c:v>
                </c:pt>
                <c:pt idx="147">
                  <c:v>1997</c:v>
                </c:pt>
                <c:pt idx="148">
                  <c:v>1998</c:v>
                </c:pt>
                <c:pt idx="149">
                  <c:v>1999</c:v>
                </c:pt>
                <c:pt idx="150">
                  <c:v>2000</c:v>
                </c:pt>
                <c:pt idx="151">
                  <c:v>2001</c:v>
                </c:pt>
                <c:pt idx="152">
                  <c:v>2002</c:v>
                </c:pt>
                <c:pt idx="153">
                  <c:v>2003</c:v>
                </c:pt>
                <c:pt idx="154">
                  <c:v>2004</c:v>
                </c:pt>
                <c:pt idx="155">
                  <c:v>2005</c:v>
                </c:pt>
                <c:pt idx="156">
                  <c:v>2006</c:v>
                </c:pt>
                <c:pt idx="157">
                  <c:v>2007</c:v>
                </c:pt>
                <c:pt idx="158">
                  <c:v>2008</c:v>
                </c:pt>
                <c:pt idx="159">
                  <c:v>2009</c:v>
                </c:pt>
                <c:pt idx="160">
                  <c:v>2010</c:v>
                </c:pt>
                <c:pt idx="161">
                  <c:v>2011</c:v>
                </c:pt>
                <c:pt idx="162">
                  <c:v>2012</c:v>
                </c:pt>
                <c:pt idx="163">
                  <c:v>2013</c:v>
                </c:pt>
                <c:pt idx="164">
                  <c:v>2014</c:v>
                </c:pt>
                <c:pt idx="165">
                  <c:v>2015</c:v>
                </c:pt>
                <c:pt idx="166">
                  <c:v>2016</c:v>
                </c:pt>
                <c:pt idx="167">
                  <c:v>2017</c:v>
                </c:pt>
                <c:pt idx="168">
                  <c:v>2018</c:v>
                </c:pt>
                <c:pt idx="169">
                  <c:v>2019</c:v>
                </c:pt>
                <c:pt idx="170">
                  <c:v>2020</c:v>
                </c:pt>
                <c:pt idx="171">
                  <c:v>2021</c:v>
                </c:pt>
                <c:pt idx="172">
                  <c:v>2022</c:v>
                </c:pt>
                <c:pt idx="173">
                  <c:v>2023</c:v>
                </c:pt>
                <c:pt idx="174">
                  <c:v>2024</c:v>
                </c:pt>
                <c:pt idx="175">
                  <c:v>2025</c:v>
                </c:pt>
                <c:pt idx="176">
                  <c:v>2026</c:v>
                </c:pt>
                <c:pt idx="177">
                  <c:v>2027</c:v>
                </c:pt>
                <c:pt idx="178">
                  <c:v>2028</c:v>
                </c:pt>
                <c:pt idx="179">
                  <c:v>2029</c:v>
                </c:pt>
                <c:pt idx="180">
                  <c:v>2030</c:v>
                </c:pt>
                <c:pt idx="181">
                  <c:v>2031</c:v>
                </c:pt>
                <c:pt idx="182">
                  <c:v>2032</c:v>
                </c:pt>
                <c:pt idx="183">
                  <c:v>2033</c:v>
                </c:pt>
                <c:pt idx="184">
                  <c:v>2034</c:v>
                </c:pt>
                <c:pt idx="185">
                  <c:v>2035</c:v>
                </c:pt>
                <c:pt idx="186">
                  <c:v>2036</c:v>
                </c:pt>
                <c:pt idx="187">
                  <c:v>2037</c:v>
                </c:pt>
                <c:pt idx="188">
                  <c:v>2038</c:v>
                </c:pt>
                <c:pt idx="189">
                  <c:v>2039</c:v>
                </c:pt>
                <c:pt idx="190">
                  <c:v>2040</c:v>
                </c:pt>
                <c:pt idx="191">
                  <c:v>2041</c:v>
                </c:pt>
                <c:pt idx="192">
                  <c:v>2042</c:v>
                </c:pt>
                <c:pt idx="193">
                  <c:v>2043</c:v>
                </c:pt>
                <c:pt idx="194">
                  <c:v>2044</c:v>
                </c:pt>
                <c:pt idx="195">
                  <c:v>2045</c:v>
                </c:pt>
                <c:pt idx="196">
                  <c:v>2046</c:v>
                </c:pt>
                <c:pt idx="197">
                  <c:v>2047</c:v>
                </c:pt>
                <c:pt idx="198">
                  <c:v>2048</c:v>
                </c:pt>
                <c:pt idx="199">
                  <c:v>2049</c:v>
                </c:pt>
                <c:pt idx="200">
                  <c:v>2050</c:v>
                </c:pt>
                <c:pt idx="201">
                  <c:v>2051</c:v>
                </c:pt>
                <c:pt idx="202">
                  <c:v>2052</c:v>
                </c:pt>
                <c:pt idx="203">
                  <c:v>2053</c:v>
                </c:pt>
                <c:pt idx="204">
                  <c:v>2054</c:v>
                </c:pt>
                <c:pt idx="205">
                  <c:v>2055</c:v>
                </c:pt>
                <c:pt idx="206">
                  <c:v>2056</c:v>
                </c:pt>
                <c:pt idx="207">
                  <c:v>2057</c:v>
                </c:pt>
                <c:pt idx="208">
                  <c:v>2058</c:v>
                </c:pt>
                <c:pt idx="209">
                  <c:v>2059</c:v>
                </c:pt>
                <c:pt idx="210">
                  <c:v>2060</c:v>
                </c:pt>
                <c:pt idx="211">
                  <c:v>2061</c:v>
                </c:pt>
                <c:pt idx="212">
                  <c:v>2062</c:v>
                </c:pt>
                <c:pt idx="213">
                  <c:v>2063</c:v>
                </c:pt>
                <c:pt idx="214">
                  <c:v>2064</c:v>
                </c:pt>
                <c:pt idx="215">
                  <c:v>2065</c:v>
                </c:pt>
                <c:pt idx="216">
                  <c:v>2066</c:v>
                </c:pt>
                <c:pt idx="217">
                  <c:v>2067</c:v>
                </c:pt>
                <c:pt idx="218">
                  <c:v>2068</c:v>
                </c:pt>
                <c:pt idx="219">
                  <c:v>2069</c:v>
                </c:pt>
                <c:pt idx="220">
                  <c:v>2070</c:v>
                </c:pt>
                <c:pt idx="221">
                  <c:v>2071</c:v>
                </c:pt>
                <c:pt idx="222">
                  <c:v>2072</c:v>
                </c:pt>
                <c:pt idx="223">
                  <c:v>2073</c:v>
                </c:pt>
                <c:pt idx="224">
                  <c:v>2074</c:v>
                </c:pt>
                <c:pt idx="225">
                  <c:v>2075</c:v>
                </c:pt>
                <c:pt idx="226">
                  <c:v>2076</c:v>
                </c:pt>
                <c:pt idx="227">
                  <c:v>2077</c:v>
                </c:pt>
                <c:pt idx="228">
                  <c:v>2078</c:v>
                </c:pt>
                <c:pt idx="229">
                  <c:v>2079</c:v>
                </c:pt>
                <c:pt idx="230">
                  <c:v>2080</c:v>
                </c:pt>
                <c:pt idx="231">
                  <c:v>2081</c:v>
                </c:pt>
                <c:pt idx="232">
                  <c:v>2082</c:v>
                </c:pt>
                <c:pt idx="233">
                  <c:v>2083</c:v>
                </c:pt>
                <c:pt idx="234">
                  <c:v>2084</c:v>
                </c:pt>
                <c:pt idx="235">
                  <c:v>2085</c:v>
                </c:pt>
                <c:pt idx="236">
                  <c:v>2086</c:v>
                </c:pt>
                <c:pt idx="237">
                  <c:v>2087</c:v>
                </c:pt>
                <c:pt idx="238">
                  <c:v>2088</c:v>
                </c:pt>
                <c:pt idx="239">
                  <c:v>2089</c:v>
                </c:pt>
                <c:pt idx="240">
                  <c:v>2090</c:v>
                </c:pt>
                <c:pt idx="241">
                  <c:v>2091</c:v>
                </c:pt>
                <c:pt idx="242">
                  <c:v>2092</c:v>
                </c:pt>
                <c:pt idx="243">
                  <c:v>2093</c:v>
                </c:pt>
                <c:pt idx="244">
                  <c:v>2094</c:v>
                </c:pt>
                <c:pt idx="245">
                  <c:v>2095</c:v>
                </c:pt>
                <c:pt idx="246">
                  <c:v>2096</c:v>
                </c:pt>
                <c:pt idx="247">
                  <c:v>2097</c:v>
                </c:pt>
                <c:pt idx="248">
                  <c:v>2098</c:v>
                </c:pt>
                <c:pt idx="249">
                  <c:v>2099</c:v>
                </c:pt>
                <c:pt idx="250">
                  <c:v>2100</c:v>
                </c:pt>
              </c:numCache>
            </c:numRef>
          </c:cat>
          <c:val>
            <c:numRef>
              <c:f>'O3'!$O$3:$O$253</c:f>
              <c:numCache>
                <c:formatCode>0.00E+00</c:formatCode>
                <c:ptCount val="251"/>
                <c:pt idx="0">
                  <c:v>17.05</c:v>
                </c:pt>
                <c:pt idx="1">
                  <c:v>17.22</c:v>
                </c:pt>
                <c:pt idx="2">
                  <c:v>17.21</c:v>
                </c:pt>
                <c:pt idx="3">
                  <c:v>17.14</c:v>
                </c:pt>
                <c:pt idx="4">
                  <c:v>17.260000000000002</c:v>
                </c:pt>
                <c:pt idx="5">
                  <c:v>17.309999999999999</c:v>
                </c:pt>
                <c:pt idx="6">
                  <c:v>17.28</c:v>
                </c:pt>
                <c:pt idx="7">
                  <c:v>17.3</c:v>
                </c:pt>
                <c:pt idx="8">
                  <c:v>17.350000000000001</c:v>
                </c:pt>
                <c:pt idx="9">
                  <c:v>17.21</c:v>
                </c:pt>
                <c:pt idx="10">
                  <c:v>17.510000000000002</c:v>
                </c:pt>
                <c:pt idx="11">
                  <c:v>17.36</c:v>
                </c:pt>
                <c:pt idx="12">
                  <c:v>17.25</c:v>
                </c:pt>
                <c:pt idx="13">
                  <c:v>17.27</c:v>
                </c:pt>
                <c:pt idx="14">
                  <c:v>17.37</c:v>
                </c:pt>
                <c:pt idx="15">
                  <c:v>17.350000000000001</c:v>
                </c:pt>
                <c:pt idx="16">
                  <c:v>17.43</c:v>
                </c:pt>
                <c:pt idx="17">
                  <c:v>17.489999999999998</c:v>
                </c:pt>
                <c:pt idx="18">
                  <c:v>17.62</c:v>
                </c:pt>
                <c:pt idx="19">
                  <c:v>17.489999999999998</c:v>
                </c:pt>
                <c:pt idx="20">
                  <c:v>17.489999999999998</c:v>
                </c:pt>
                <c:pt idx="21">
                  <c:v>17.34</c:v>
                </c:pt>
                <c:pt idx="22">
                  <c:v>17.38</c:v>
                </c:pt>
                <c:pt idx="23">
                  <c:v>17.47</c:v>
                </c:pt>
                <c:pt idx="24">
                  <c:v>17.63</c:v>
                </c:pt>
                <c:pt idx="25">
                  <c:v>17.72</c:v>
                </c:pt>
                <c:pt idx="26">
                  <c:v>17.71</c:v>
                </c:pt>
                <c:pt idx="27">
                  <c:v>17.489999999999998</c:v>
                </c:pt>
                <c:pt idx="28">
                  <c:v>17.48</c:v>
                </c:pt>
                <c:pt idx="29">
                  <c:v>17.57</c:v>
                </c:pt>
                <c:pt idx="30">
                  <c:v>17.75</c:v>
                </c:pt>
                <c:pt idx="31">
                  <c:v>17.66</c:v>
                </c:pt>
                <c:pt idx="32">
                  <c:v>17.82</c:v>
                </c:pt>
                <c:pt idx="33">
                  <c:v>17.739999999999998</c:v>
                </c:pt>
                <c:pt idx="34">
                  <c:v>17.920000000000002</c:v>
                </c:pt>
                <c:pt idx="35">
                  <c:v>17.86</c:v>
                </c:pt>
                <c:pt idx="36">
                  <c:v>17.899999999999999</c:v>
                </c:pt>
                <c:pt idx="37">
                  <c:v>18.010000000000002</c:v>
                </c:pt>
                <c:pt idx="38">
                  <c:v>17.829999999999998</c:v>
                </c:pt>
                <c:pt idx="39">
                  <c:v>18.100000000000001</c:v>
                </c:pt>
                <c:pt idx="40">
                  <c:v>18.149999999999999</c:v>
                </c:pt>
                <c:pt idx="41">
                  <c:v>18.14</c:v>
                </c:pt>
                <c:pt idx="42">
                  <c:v>18.16</c:v>
                </c:pt>
                <c:pt idx="43">
                  <c:v>18.2</c:v>
                </c:pt>
                <c:pt idx="44">
                  <c:v>18.29</c:v>
                </c:pt>
                <c:pt idx="45">
                  <c:v>18.14</c:v>
                </c:pt>
                <c:pt idx="46">
                  <c:v>18.32</c:v>
                </c:pt>
                <c:pt idx="47">
                  <c:v>18.170000000000002</c:v>
                </c:pt>
                <c:pt idx="48">
                  <c:v>18.45</c:v>
                </c:pt>
                <c:pt idx="49">
                  <c:v>18.53</c:v>
                </c:pt>
                <c:pt idx="50">
                  <c:v>18.05</c:v>
                </c:pt>
                <c:pt idx="51">
                  <c:v>18.12</c:v>
                </c:pt>
                <c:pt idx="52">
                  <c:v>17.98</c:v>
                </c:pt>
                <c:pt idx="53">
                  <c:v>18.09</c:v>
                </c:pt>
                <c:pt idx="54">
                  <c:v>18.309999999999999</c:v>
                </c:pt>
                <c:pt idx="55">
                  <c:v>18.37</c:v>
                </c:pt>
                <c:pt idx="56">
                  <c:v>18.399999999999999</c:v>
                </c:pt>
                <c:pt idx="57">
                  <c:v>18.649999999999999</c:v>
                </c:pt>
                <c:pt idx="58">
                  <c:v>18.62</c:v>
                </c:pt>
                <c:pt idx="59">
                  <c:v>18.77</c:v>
                </c:pt>
                <c:pt idx="60">
                  <c:v>18.88</c:v>
                </c:pt>
                <c:pt idx="61">
                  <c:v>18.920000000000002</c:v>
                </c:pt>
                <c:pt idx="62">
                  <c:v>18.73</c:v>
                </c:pt>
                <c:pt idx="63">
                  <c:v>18.78</c:v>
                </c:pt>
                <c:pt idx="64">
                  <c:v>18.8</c:v>
                </c:pt>
                <c:pt idx="65">
                  <c:v>18.93</c:v>
                </c:pt>
                <c:pt idx="66">
                  <c:v>18.98</c:v>
                </c:pt>
                <c:pt idx="67">
                  <c:v>19</c:v>
                </c:pt>
                <c:pt idx="69">
                  <c:v>18.989999999999998</c:v>
                </c:pt>
                <c:pt idx="70">
                  <c:v>19</c:v>
                </c:pt>
                <c:pt idx="71">
                  <c:v>19.14</c:v>
                </c:pt>
                <c:pt idx="72">
                  <c:v>19.09</c:v>
                </c:pt>
                <c:pt idx="73">
                  <c:v>19.16</c:v>
                </c:pt>
                <c:pt idx="74">
                  <c:v>19.190000000000001</c:v>
                </c:pt>
                <c:pt idx="75">
                  <c:v>19.29</c:v>
                </c:pt>
                <c:pt idx="76">
                  <c:v>19.190000000000001</c:v>
                </c:pt>
                <c:pt idx="77">
                  <c:v>19.27</c:v>
                </c:pt>
                <c:pt idx="78">
                  <c:v>19.190000000000001</c:v>
                </c:pt>
                <c:pt idx="79">
                  <c:v>19.29</c:v>
                </c:pt>
                <c:pt idx="80">
                  <c:v>19.16</c:v>
                </c:pt>
                <c:pt idx="81">
                  <c:v>19.309999999999999</c:v>
                </c:pt>
                <c:pt idx="82">
                  <c:v>19.32</c:v>
                </c:pt>
                <c:pt idx="83">
                  <c:v>19.47</c:v>
                </c:pt>
                <c:pt idx="84">
                  <c:v>19.64</c:v>
                </c:pt>
                <c:pt idx="85">
                  <c:v>19.61</c:v>
                </c:pt>
                <c:pt idx="86">
                  <c:v>19.510000000000002</c:v>
                </c:pt>
                <c:pt idx="87">
                  <c:v>19.559999999999999</c:v>
                </c:pt>
                <c:pt idx="88">
                  <c:v>19.54</c:v>
                </c:pt>
                <c:pt idx="89">
                  <c:v>19.64</c:v>
                </c:pt>
                <c:pt idx="90">
                  <c:v>19.45</c:v>
                </c:pt>
                <c:pt idx="91">
                  <c:v>19.41</c:v>
                </c:pt>
                <c:pt idx="92">
                  <c:v>19.57</c:v>
                </c:pt>
                <c:pt idx="93">
                  <c:v>19.52</c:v>
                </c:pt>
                <c:pt idx="94">
                  <c:v>19.46</c:v>
                </c:pt>
                <c:pt idx="95">
                  <c:v>19.760000000000002</c:v>
                </c:pt>
                <c:pt idx="96">
                  <c:v>19.8</c:v>
                </c:pt>
                <c:pt idx="97">
                  <c:v>19.97</c:v>
                </c:pt>
                <c:pt idx="98">
                  <c:v>20.16</c:v>
                </c:pt>
                <c:pt idx="99">
                  <c:v>20.22</c:v>
                </c:pt>
                <c:pt idx="100">
                  <c:v>20.38</c:v>
                </c:pt>
                <c:pt idx="101">
                  <c:v>20.47</c:v>
                </c:pt>
                <c:pt idx="102">
                  <c:v>20.43</c:v>
                </c:pt>
                <c:pt idx="103">
                  <c:v>20.62</c:v>
                </c:pt>
                <c:pt idx="104">
                  <c:v>20.72</c:v>
                </c:pt>
                <c:pt idx="105">
                  <c:v>21.08</c:v>
                </c:pt>
                <c:pt idx="106">
                  <c:v>21.25</c:v>
                </c:pt>
                <c:pt idx="107">
                  <c:v>21.3</c:v>
                </c:pt>
                <c:pt idx="108">
                  <c:v>21.19</c:v>
                </c:pt>
                <c:pt idx="109">
                  <c:v>21.49</c:v>
                </c:pt>
                <c:pt idx="110">
                  <c:v>21.52</c:v>
                </c:pt>
                <c:pt idx="111">
                  <c:v>21.84</c:v>
                </c:pt>
                <c:pt idx="112">
                  <c:v>21.95</c:v>
                </c:pt>
                <c:pt idx="113">
                  <c:v>22.08</c:v>
                </c:pt>
                <c:pt idx="114">
                  <c:v>22.34</c:v>
                </c:pt>
                <c:pt idx="115">
                  <c:v>22.71</c:v>
                </c:pt>
                <c:pt idx="116">
                  <c:v>22.81</c:v>
                </c:pt>
                <c:pt idx="117">
                  <c:v>22.76</c:v>
                </c:pt>
                <c:pt idx="118">
                  <c:v>23.09</c:v>
                </c:pt>
                <c:pt idx="119">
                  <c:v>22.99</c:v>
                </c:pt>
                <c:pt idx="120">
                  <c:v>23.35</c:v>
                </c:pt>
                <c:pt idx="121">
                  <c:v>23.62</c:v>
                </c:pt>
                <c:pt idx="122">
                  <c:v>23.8</c:v>
                </c:pt>
                <c:pt idx="123">
                  <c:v>23.78</c:v>
                </c:pt>
                <c:pt idx="124">
                  <c:v>24.05</c:v>
                </c:pt>
                <c:pt idx="125">
                  <c:v>24.11</c:v>
                </c:pt>
                <c:pt idx="126">
                  <c:v>24.57</c:v>
                </c:pt>
                <c:pt idx="127">
                  <c:v>24.43</c:v>
                </c:pt>
                <c:pt idx="128">
                  <c:v>24.59</c:v>
                </c:pt>
                <c:pt idx="129">
                  <c:v>24.8</c:v>
                </c:pt>
                <c:pt idx="130">
                  <c:v>24.68</c:v>
                </c:pt>
                <c:pt idx="131">
                  <c:v>25.21</c:v>
                </c:pt>
                <c:pt idx="132">
                  <c:v>25.18</c:v>
                </c:pt>
                <c:pt idx="133">
                  <c:v>25.16</c:v>
                </c:pt>
                <c:pt idx="134">
                  <c:v>25.4</c:v>
                </c:pt>
                <c:pt idx="135">
                  <c:v>25.61</c:v>
                </c:pt>
                <c:pt idx="136">
                  <c:v>25.65</c:v>
                </c:pt>
                <c:pt idx="137">
                  <c:v>25.61</c:v>
                </c:pt>
                <c:pt idx="138">
                  <c:v>25.84</c:v>
                </c:pt>
                <c:pt idx="139">
                  <c:v>25.87</c:v>
                </c:pt>
                <c:pt idx="140">
                  <c:v>25.99</c:v>
                </c:pt>
                <c:pt idx="141">
                  <c:v>26.15</c:v>
                </c:pt>
                <c:pt idx="142">
                  <c:v>26.11</c:v>
                </c:pt>
                <c:pt idx="143">
                  <c:v>26.32</c:v>
                </c:pt>
                <c:pt idx="144">
                  <c:v>26.47</c:v>
                </c:pt>
                <c:pt idx="145">
                  <c:v>26.01</c:v>
                </c:pt>
                <c:pt idx="146">
                  <c:v>26.24</c:v>
                </c:pt>
                <c:pt idx="147">
                  <c:v>26.18</c:v>
                </c:pt>
                <c:pt idx="148">
                  <c:v>26.06</c:v>
                </c:pt>
                <c:pt idx="149">
                  <c:v>26.31</c:v>
                </c:pt>
                <c:pt idx="150">
                  <c:v>26.21</c:v>
                </c:pt>
                <c:pt idx="151">
                  <c:v>25.62</c:v>
                </c:pt>
                <c:pt idx="152">
                  <c:v>25.44</c:v>
                </c:pt>
                <c:pt idx="153">
                  <c:v>25.56</c:v>
                </c:pt>
                <c:pt idx="154">
                  <c:v>25.7</c:v>
                </c:pt>
                <c:pt idx="155">
                  <c:v>25.55</c:v>
                </c:pt>
                <c:pt idx="156">
                  <c:v>25.54</c:v>
                </c:pt>
                <c:pt idx="157">
                  <c:v>25.57</c:v>
                </c:pt>
                <c:pt idx="158">
                  <c:v>25.51</c:v>
                </c:pt>
                <c:pt idx="159">
                  <c:v>25.56</c:v>
                </c:pt>
                <c:pt idx="160">
                  <c:v>25.32</c:v>
                </c:pt>
                <c:pt idx="161">
                  <c:v>25.66</c:v>
                </c:pt>
                <c:pt idx="162">
                  <c:v>25.59</c:v>
                </c:pt>
                <c:pt idx="163">
                  <c:v>25.57</c:v>
                </c:pt>
                <c:pt idx="164">
                  <c:v>25.19</c:v>
                </c:pt>
                <c:pt idx="165">
                  <c:v>24.91</c:v>
                </c:pt>
                <c:pt idx="166">
                  <c:v>25.05</c:v>
                </c:pt>
                <c:pt idx="167">
                  <c:v>25.22</c:v>
                </c:pt>
                <c:pt idx="168">
                  <c:v>25.31</c:v>
                </c:pt>
                <c:pt idx="169">
                  <c:v>25.02</c:v>
                </c:pt>
                <c:pt idx="170">
                  <c:v>24.88</c:v>
                </c:pt>
                <c:pt idx="171">
                  <c:v>24.88</c:v>
                </c:pt>
                <c:pt idx="172">
                  <c:v>24.72</c:v>
                </c:pt>
                <c:pt idx="173">
                  <c:v>24.54</c:v>
                </c:pt>
                <c:pt idx="174">
                  <c:v>24.38</c:v>
                </c:pt>
                <c:pt idx="175">
                  <c:v>24.45</c:v>
                </c:pt>
                <c:pt idx="176">
                  <c:v>24.4</c:v>
                </c:pt>
                <c:pt idx="177">
                  <c:v>23.97</c:v>
                </c:pt>
                <c:pt idx="178">
                  <c:v>23.88</c:v>
                </c:pt>
                <c:pt idx="179">
                  <c:v>23.85</c:v>
                </c:pt>
                <c:pt idx="180">
                  <c:v>23.8</c:v>
                </c:pt>
                <c:pt idx="181">
                  <c:v>23.42</c:v>
                </c:pt>
                <c:pt idx="182">
                  <c:v>23.74</c:v>
                </c:pt>
                <c:pt idx="183">
                  <c:v>23.63</c:v>
                </c:pt>
                <c:pt idx="184">
                  <c:v>23.6</c:v>
                </c:pt>
                <c:pt idx="185">
                  <c:v>23.58</c:v>
                </c:pt>
                <c:pt idx="186">
                  <c:v>23.3</c:v>
                </c:pt>
                <c:pt idx="187">
                  <c:v>23.36</c:v>
                </c:pt>
                <c:pt idx="188">
                  <c:v>23.31</c:v>
                </c:pt>
                <c:pt idx="189">
                  <c:v>23.07</c:v>
                </c:pt>
                <c:pt idx="190">
                  <c:v>23.3</c:v>
                </c:pt>
                <c:pt idx="191">
                  <c:v>22.99</c:v>
                </c:pt>
                <c:pt idx="192">
                  <c:v>23.19</c:v>
                </c:pt>
                <c:pt idx="193">
                  <c:v>23.25</c:v>
                </c:pt>
                <c:pt idx="194">
                  <c:v>23</c:v>
                </c:pt>
                <c:pt idx="195">
                  <c:v>22.93</c:v>
                </c:pt>
                <c:pt idx="196">
                  <c:v>22.7</c:v>
                </c:pt>
                <c:pt idx="197">
                  <c:v>22.72</c:v>
                </c:pt>
                <c:pt idx="198">
                  <c:v>22.66</c:v>
                </c:pt>
                <c:pt idx="199">
                  <c:v>22.49</c:v>
                </c:pt>
                <c:pt idx="200">
                  <c:v>22.52</c:v>
                </c:pt>
                <c:pt idx="201">
                  <c:v>22.34</c:v>
                </c:pt>
                <c:pt idx="202">
                  <c:v>22.15</c:v>
                </c:pt>
                <c:pt idx="203">
                  <c:v>22.09</c:v>
                </c:pt>
                <c:pt idx="204">
                  <c:v>22.16</c:v>
                </c:pt>
                <c:pt idx="205">
                  <c:v>21.88</c:v>
                </c:pt>
                <c:pt idx="206">
                  <c:v>21.76</c:v>
                </c:pt>
                <c:pt idx="207">
                  <c:v>21.67</c:v>
                </c:pt>
                <c:pt idx="208">
                  <c:v>21.56</c:v>
                </c:pt>
                <c:pt idx="209">
                  <c:v>21.56</c:v>
                </c:pt>
                <c:pt idx="210">
                  <c:v>21.62</c:v>
                </c:pt>
                <c:pt idx="211">
                  <c:v>21.33</c:v>
                </c:pt>
                <c:pt idx="212">
                  <c:v>21.37</c:v>
                </c:pt>
                <c:pt idx="213">
                  <c:v>21.08</c:v>
                </c:pt>
                <c:pt idx="214">
                  <c:v>21.04</c:v>
                </c:pt>
                <c:pt idx="215">
                  <c:v>21.25</c:v>
                </c:pt>
                <c:pt idx="216">
                  <c:v>20.82</c:v>
                </c:pt>
                <c:pt idx="217">
                  <c:v>20.76</c:v>
                </c:pt>
                <c:pt idx="218">
                  <c:v>20.63</c:v>
                </c:pt>
                <c:pt idx="219">
                  <c:v>20.62</c:v>
                </c:pt>
                <c:pt idx="220">
                  <c:v>20.51</c:v>
                </c:pt>
                <c:pt idx="221">
                  <c:v>20.34</c:v>
                </c:pt>
                <c:pt idx="222">
                  <c:v>20.190000000000001</c:v>
                </c:pt>
                <c:pt idx="223">
                  <c:v>20.46</c:v>
                </c:pt>
                <c:pt idx="224">
                  <c:v>20.100000000000001</c:v>
                </c:pt>
                <c:pt idx="225">
                  <c:v>19.899999999999999</c:v>
                </c:pt>
                <c:pt idx="226">
                  <c:v>20</c:v>
                </c:pt>
                <c:pt idx="227">
                  <c:v>19.96</c:v>
                </c:pt>
                <c:pt idx="228">
                  <c:v>19.84</c:v>
                </c:pt>
                <c:pt idx="229">
                  <c:v>19.72</c:v>
                </c:pt>
                <c:pt idx="230">
                  <c:v>19.71</c:v>
                </c:pt>
                <c:pt idx="231">
                  <c:v>19.54</c:v>
                </c:pt>
                <c:pt idx="232">
                  <c:v>19.649999999999999</c:v>
                </c:pt>
                <c:pt idx="233">
                  <c:v>19.489999999999998</c:v>
                </c:pt>
                <c:pt idx="234">
                  <c:v>19.54</c:v>
                </c:pt>
                <c:pt idx="235">
                  <c:v>19.48</c:v>
                </c:pt>
                <c:pt idx="236">
                  <c:v>19.350000000000001</c:v>
                </c:pt>
                <c:pt idx="237">
                  <c:v>19.43</c:v>
                </c:pt>
                <c:pt idx="238">
                  <c:v>19.47</c:v>
                </c:pt>
                <c:pt idx="239">
                  <c:v>19.25</c:v>
                </c:pt>
                <c:pt idx="240">
                  <c:v>19.27</c:v>
                </c:pt>
                <c:pt idx="241">
                  <c:v>19.13</c:v>
                </c:pt>
                <c:pt idx="242">
                  <c:v>19.399999999999999</c:v>
                </c:pt>
                <c:pt idx="243">
                  <c:v>19.22</c:v>
                </c:pt>
                <c:pt idx="244">
                  <c:v>19.07</c:v>
                </c:pt>
                <c:pt idx="245">
                  <c:v>18.940000000000001</c:v>
                </c:pt>
                <c:pt idx="246">
                  <c:v>19.12</c:v>
                </c:pt>
                <c:pt idx="247">
                  <c:v>19.13</c:v>
                </c:pt>
                <c:pt idx="248">
                  <c:v>19.170000000000002</c:v>
                </c:pt>
                <c:pt idx="249">
                  <c:v>19.04</c:v>
                </c:pt>
                <c:pt idx="250">
                  <c:v>18.89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812160"/>
        <c:axId val="68842624"/>
      </c:lineChart>
      <c:catAx>
        <c:axId val="68812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fr-FR"/>
          </a:p>
        </c:txPr>
        <c:crossAx val="68842624"/>
        <c:crosses val="autoZero"/>
        <c:auto val="1"/>
        <c:lblAlgn val="ctr"/>
        <c:lblOffset val="100"/>
        <c:tickLblSkip val="50"/>
        <c:tickMarkSkip val="10"/>
        <c:noMultiLvlLbl val="0"/>
      </c:catAx>
      <c:valAx>
        <c:axId val="68842624"/>
        <c:scaling>
          <c:orientation val="minMax"/>
          <c:max val="30"/>
          <c:min val="10"/>
        </c:scaling>
        <c:delete val="0"/>
        <c:axPos val="l"/>
        <c:majorGridlines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fr-FR"/>
          </a:p>
        </c:txPr>
        <c:crossAx val="68812160"/>
        <c:crosses val="autoZero"/>
        <c:crossBetween val="between"/>
        <c:minorUnit val="0.5"/>
      </c:valAx>
    </c:plotArea>
    <c:legend>
      <c:legendPos val="r"/>
      <c:layout>
        <c:manualLayout>
          <c:xMode val="edge"/>
          <c:yMode val="edge"/>
          <c:x val="0.51214458561456"/>
          <c:y val="0.50036668210591295"/>
          <c:w val="0.20269441522203238"/>
          <c:h val="0.32057819978384999"/>
        </c:manualLayout>
      </c:layout>
      <c:overlay val="0"/>
      <c:txPr>
        <a:bodyPr/>
        <a:lstStyle/>
        <a:p>
          <a:pPr>
            <a:defRPr sz="1600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36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5EA5F715-60C4-42E8-A09F-71C9F117E80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30261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Espace réservé du numéro de diapositive 7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88" tIns="50694" rIns="97488" bIns="50694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5D6A401-1300-4210-847E-964AD7A8362B}" type="slidenum">
              <a:rPr lang="fr-FR" smtClean="0"/>
              <a:pPr eaLnBrk="1" hangingPunct="1"/>
              <a:t>7</a:t>
            </a:fld>
            <a:endParaRPr lang="fr-FR" smtClean="0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735013" y="825500"/>
            <a:ext cx="5437187" cy="40782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14692" name="Espace réservé des commentaires 2"/>
          <p:cNvSpPr>
            <a:spLocks noGrp="1"/>
          </p:cNvSpPr>
          <p:nvPr>
            <p:ph type="body" sz="quarter" idx="1"/>
          </p:nvPr>
        </p:nvSpPr>
        <p:spPr>
          <a:xfrm>
            <a:off x="946573" y="4859665"/>
            <a:ext cx="5207797" cy="2846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fr-FR"/>
              <a:t>20/04/12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E81330C-28BE-4BAE-998B-A7922F9F88ED}" type="slidenum">
              <a:rPr lang="fr-FR"/>
              <a:pPr/>
              <a:t>32</a:t>
            </a:fld>
            <a:endParaRPr lang="fr-FR"/>
          </a:p>
        </p:txBody>
      </p:sp>
      <p:sp>
        <p:nvSpPr>
          <p:cNvPr id="47105" name="Text Box 1"/>
          <p:cNvSpPr txBox="1">
            <a:spLocks noChangeArrowheads="1"/>
          </p:cNvSpPr>
          <p:nvPr/>
        </p:nvSpPr>
        <p:spPr bwMode="auto">
          <a:xfrm>
            <a:off x="987658" y="778257"/>
            <a:ext cx="5122342" cy="3836204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fr-FR"/>
          </a:p>
        </p:txBody>
      </p:sp>
      <p:sp>
        <p:nvSpPr>
          <p:cNvPr id="4710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09930" y="4861442"/>
            <a:ext cx="5679440" cy="471041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DDFD7D4-858C-4C42-A951-0056071785A7}" type="slidenum">
              <a:rPr lang="fr-FR"/>
              <a:pPr/>
              <a:t>33</a:t>
            </a:fld>
            <a:endParaRPr lang="fr-FR"/>
          </a:p>
        </p:txBody>
      </p:sp>
      <p:sp>
        <p:nvSpPr>
          <p:cNvPr id="81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3775" y="777875"/>
            <a:ext cx="5091113" cy="3819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9632" y="4861252"/>
            <a:ext cx="5665129" cy="459075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CF1D321-0E3E-43D7-8C74-074439618F45}" type="slidenum">
              <a:rPr lang="fr-FR"/>
              <a:pPr/>
              <a:t>34</a:t>
            </a:fld>
            <a:endParaRPr lang="fr-FR"/>
          </a:p>
        </p:txBody>
      </p:sp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039104" y="778043"/>
            <a:ext cx="5006185" cy="382335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6835" tIns="43418" rIns="86835" bIns="43418" anchor="ctr"/>
          <a:lstStyle/>
          <a:p>
            <a:endParaRPr lang="fr-FR"/>
          </a:p>
        </p:txBody>
      </p:sp>
      <p:sp>
        <p:nvSpPr>
          <p:cNvPr id="1229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09632" y="4861252"/>
            <a:ext cx="5665129" cy="459075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fr-FR"/>
              <a:t>20/04/12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E81330C-28BE-4BAE-998B-A7922F9F88ED}" type="slidenum">
              <a:rPr lang="fr-FR"/>
              <a:pPr/>
              <a:t>36</a:t>
            </a:fld>
            <a:endParaRPr lang="fr-FR"/>
          </a:p>
        </p:txBody>
      </p:sp>
      <p:sp>
        <p:nvSpPr>
          <p:cNvPr id="47105" name="Text Box 1"/>
          <p:cNvSpPr txBox="1">
            <a:spLocks noChangeArrowheads="1"/>
          </p:cNvSpPr>
          <p:nvPr/>
        </p:nvSpPr>
        <p:spPr bwMode="auto">
          <a:xfrm>
            <a:off x="987658" y="778257"/>
            <a:ext cx="5122342" cy="3836204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fr-FR"/>
          </a:p>
        </p:txBody>
      </p:sp>
      <p:sp>
        <p:nvSpPr>
          <p:cNvPr id="4710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09930" y="4861442"/>
            <a:ext cx="5679440" cy="471041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fr-FR"/>
              <a:t>20/04/12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E81330C-28BE-4BAE-998B-A7922F9F88ED}" type="slidenum">
              <a:rPr lang="fr-FR"/>
              <a:pPr/>
              <a:t>48</a:t>
            </a:fld>
            <a:endParaRPr lang="fr-FR"/>
          </a:p>
        </p:txBody>
      </p:sp>
      <p:sp>
        <p:nvSpPr>
          <p:cNvPr id="47105" name="Text Box 1"/>
          <p:cNvSpPr txBox="1">
            <a:spLocks noChangeArrowheads="1"/>
          </p:cNvSpPr>
          <p:nvPr/>
        </p:nvSpPr>
        <p:spPr bwMode="auto">
          <a:xfrm>
            <a:off x="987658" y="778257"/>
            <a:ext cx="5122342" cy="3836204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fr-FR"/>
          </a:p>
        </p:txBody>
      </p:sp>
      <p:sp>
        <p:nvSpPr>
          <p:cNvPr id="4710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09930" y="4861442"/>
            <a:ext cx="5679440" cy="471041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Espace réservé du numéro de diapositive 7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88" tIns="50694" rIns="97488" bIns="50694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7A87238-7F54-48BB-A3B0-CC38897F6609}" type="slidenum">
              <a:rPr lang="fr-FR" smtClean="0"/>
              <a:pPr eaLnBrk="1" hangingPunct="1"/>
              <a:t>52</a:t>
            </a:fld>
            <a:endParaRPr lang="fr-FR" smtClean="0"/>
          </a:p>
        </p:txBody>
      </p:sp>
      <p:sp>
        <p:nvSpPr>
          <p:cNvPr id="124931" name="Rectangle 7"/>
          <p:cNvSpPr>
            <a:spLocks/>
          </p:cNvSpPr>
          <p:nvPr/>
        </p:nvSpPr>
        <p:spPr bwMode="auto">
          <a:xfrm>
            <a:off x="4026224" y="9719329"/>
            <a:ext cx="3074720" cy="509954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337" tIns="51864" rIns="103337" bIns="51864" anchor="b"/>
          <a:lstStyle/>
          <a:p>
            <a:pPr algn="r" hangingPunct="0">
              <a:tabLst>
                <a:tab pos="0" algn="l"/>
                <a:tab pos="990478" algn="l"/>
                <a:tab pos="1980956" algn="l"/>
                <a:tab pos="2969715" algn="l"/>
                <a:tab pos="3961912" algn="l"/>
                <a:tab pos="4952390" algn="l"/>
                <a:tab pos="5941149" algn="l"/>
                <a:tab pos="6931628" algn="l"/>
                <a:tab pos="7923825" algn="l"/>
                <a:tab pos="8914303" algn="l"/>
                <a:tab pos="9904781" algn="l"/>
                <a:tab pos="10895259" algn="l"/>
              </a:tabLst>
            </a:pPr>
            <a:fld id="{EE5BE205-4F58-4066-AFDA-B1998FC432BC}" type="slidenum">
              <a:rPr lang="fr-FR" sz="1400">
                <a:solidFill>
                  <a:srgbClr val="000000"/>
                </a:solidFill>
                <a:ea typeface="MS PGothic" pitchFamily="34" charset="-128"/>
              </a:rPr>
              <a:pPr algn="r" hangingPunct="0">
                <a:tabLst>
                  <a:tab pos="0" algn="l"/>
                  <a:tab pos="990478" algn="l"/>
                  <a:tab pos="1980956" algn="l"/>
                  <a:tab pos="2969715" algn="l"/>
                  <a:tab pos="3961912" algn="l"/>
                  <a:tab pos="4952390" algn="l"/>
                  <a:tab pos="5941149" algn="l"/>
                  <a:tab pos="6931628" algn="l"/>
                  <a:tab pos="7923825" algn="l"/>
                  <a:tab pos="8914303" algn="l"/>
                  <a:tab pos="9904781" algn="l"/>
                  <a:tab pos="10895259" algn="l"/>
                </a:tabLst>
              </a:pPr>
              <a:t>52</a:t>
            </a:fld>
            <a:endParaRPr lang="fr-FR" sz="140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124932" name="Text Box 1"/>
          <p:cNvSpPr>
            <a:spLocks/>
          </p:cNvSpPr>
          <p:nvPr/>
        </p:nvSpPr>
        <p:spPr bwMode="auto">
          <a:xfrm>
            <a:off x="4026224" y="9719328"/>
            <a:ext cx="3076363" cy="511731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3337" tIns="51864" rIns="103337" bIns="51864" anchor="b"/>
          <a:lstStyle/>
          <a:p>
            <a:pPr algn="r" hangingPunct="0">
              <a:tabLst>
                <a:tab pos="0" algn="l"/>
                <a:tab pos="990478" algn="l"/>
                <a:tab pos="1980956" algn="l"/>
                <a:tab pos="2969715" algn="l"/>
                <a:tab pos="3961912" algn="l"/>
                <a:tab pos="4952390" algn="l"/>
                <a:tab pos="5941149" algn="l"/>
                <a:tab pos="6931628" algn="l"/>
                <a:tab pos="7923825" algn="l"/>
                <a:tab pos="8914303" algn="l"/>
                <a:tab pos="9904781" algn="l"/>
                <a:tab pos="10895259" algn="l"/>
              </a:tabLst>
            </a:pPr>
            <a:fld id="{33D8B726-E6DE-4970-A200-EE4656CE19B4}" type="slidenum">
              <a:rPr lang="fr-FR" sz="14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rPr>
              <a:pPr algn="r" hangingPunct="0">
                <a:tabLst>
                  <a:tab pos="0" algn="l"/>
                  <a:tab pos="990478" algn="l"/>
                  <a:tab pos="1980956" algn="l"/>
                  <a:tab pos="2969715" algn="l"/>
                  <a:tab pos="3961912" algn="l"/>
                  <a:tab pos="4952390" algn="l"/>
                  <a:tab pos="5941149" algn="l"/>
                  <a:tab pos="6931628" algn="l"/>
                  <a:tab pos="7923825" algn="l"/>
                  <a:tab pos="8914303" algn="l"/>
                  <a:tab pos="9904781" algn="l"/>
                  <a:tab pos="10895259" algn="l"/>
                </a:tabLst>
              </a:pPr>
              <a:t>52</a:t>
            </a:fld>
            <a:endParaRPr lang="fr-FR" sz="1400">
              <a:solidFill>
                <a:srgbClr val="000000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24933" name="Text Box 2"/>
          <p:cNvSpPr>
            <a:spLocks/>
          </p:cNvSpPr>
          <p:nvPr/>
        </p:nvSpPr>
        <p:spPr bwMode="auto">
          <a:xfrm>
            <a:off x="963007" y="767596"/>
            <a:ext cx="5176573" cy="383798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wrap="none" lIns="97488" tIns="50694" rIns="97488" bIns="50694" anchor="ctr"/>
          <a:lstStyle/>
          <a:p>
            <a:endParaRPr lang="fr-FR"/>
          </a:p>
        </p:txBody>
      </p:sp>
      <p:sp>
        <p:nvSpPr>
          <p:cNvPr id="124934" name="Espace réservé des commentaires 4"/>
          <p:cNvSpPr>
            <a:spLocks noGrp="1"/>
          </p:cNvSpPr>
          <p:nvPr>
            <p:ph type="body" sz="quarter" idx="1"/>
          </p:nvPr>
        </p:nvSpPr>
        <p:spPr>
          <a:xfrm>
            <a:off x="946573" y="4859665"/>
            <a:ext cx="5207797" cy="194903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5069" tIns="5069" rIns="5069" bIns="5069">
            <a:spAutoFit/>
          </a:bodyPr>
          <a:lstStyle/>
          <a:p>
            <a:endParaRPr 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Espace réservé du numéro de diapositive 7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88" tIns="50694" rIns="97488" bIns="50694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5D6A401-1300-4210-847E-964AD7A8362B}" type="slidenum">
              <a:rPr lang="fr-FR" smtClean="0"/>
              <a:pPr eaLnBrk="1" hangingPunct="1"/>
              <a:t>8</a:t>
            </a:fld>
            <a:endParaRPr lang="fr-FR" smtClean="0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735013" y="825500"/>
            <a:ext cx="5437187" cy="40782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14692" name="Espace réservé des commentaires 2"/>
          <p:cNvSpPr>
            <a:spLocks noGrp="1"/>
          </p:cNvSpPr>
          <p:nvPr>
            <p:ph type="body" sz="quarter" idx="1"/>
          </p:nvPr>
        </p:nvSpPr>
        <p:spPr>
          <a:xfrm>
            <a:off x="946573" y="4859665"/>
            <a:ext cx="5207797" cy="2846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Espace réservé du numéro de diapositive 7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488" tIns="50694" rIns="97488" bIns="50694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F5A5ECF-98BD-4F02-ABC1-F9AE2BE8CF60}" type="slidenum">
              <a:rPr lang="fr-FR" smtClean="0"/>
              <a:pPr eaLnBrk="1" hangingPunct="1"/>
              <a:t>9</a:t>
            </a:fld>
            <a:endParaRPr lang="fr-FR" smtClean="0"/>
          </a:p>
        </p:txBody>
      </p:sp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733425" y="825500"/>
            <a:ext cx="5434013" cy="40767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15716" name="Espace réservé des commentaires 2"/>
          <p:cNvSpPr>
            <a:spLocks noGrp="1"/>
          </p:cNvSpPr>
          <p:nvPr>
            <p:ph type="body" sz="quarter" idx="1"/>
          </p:nvPr>
        </p:nvSpPr>
        <p:spPr>
          <a:xfrm>
            <a:off x="946573" y="4859665"/>
            <a:ext cx="5207797" cy="2846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DE9EDAE-F943-4254-9094-8ABD6D55E8C8}" type="slidenum">
              <a:rPr lang="fr-FR" smtClean="0">
                <a:solidFill>
                  <a:srgbClr val="000000"/>
                </a:solidFill>
              </a:rPr>
              <a:pPr eaLnBrk="1" hangingPunct="1"/>
              <a:t>10</a:t>
            </a:fld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8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mtClean="0">
                <a:solidFill>
                  <a:srgbClr val="FFFFFF"/>
                </a:solidFill>
              </a:rPr>
              <a:t>19/04/12</a:t>
            </a:r>
          </a:p>
        </p:txBody>
      </p:sp>
      <p:sp>
        <p:nvSpPr>
          <p:cNvPr id="123907" name="Rectangle 12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3683731-D473-4022-A55E-5BE5C1CB3994}" type="slidenum">
              <a:rPr lang="fr-FR" smtClean="0">
                <a:solidFill>
                  <a:srgbClr val="FFFFFF"/>
                </a:solidFill>
              </a:rPr>
              <a:pPr eaLnBrk="1" hangingPunct="1"/>
              <a:t>20</a:t>
            </a:fld>
            <a:endParaRPr lang="fr-FR" smtClean="0">
              <a:solidFill>
                <a:srgbClr val="FFFFFF"/>
              </a:solidFill>
            </a:endParaRPr>
          </a:p>
        </p:txBody>
      </p:sp>
      <p:sp>
        <p:nvSpPr>
          <p:cNvPr id="123908" name="Text Box 1"/>
          <p:cNvSpPr txBox="1">
            <a:spLocks noChangeArrowheads="1"/>
          </p:cNvSpPr>
          <p:nvPr/>
        </p:nvSpPr>
        <p:spPr bwMode="auto">
          <a:xfrm>
            <a:off x="986014" y="767596"/>
            <a:ext cx="5127272" cy="38379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r-FR" sz="26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23909" name="Rectangle 2"/>
          <p:cNvSpPr>
            <a:spLocks noGrp="1" noChangeArrowheads="1"/>
          </p:cNvSpPr>
          <p:nvPr>
            <p:ph type="body"/>
          </p:nvPr>
        </p:nvSpPr>
        <p:spPr>
          <a:xfrm>
            <a:off x="709930" y="4861442"/>
            <a:ext cx="5671224" cy="4701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8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mtClean="0">
                <a:solidFill>
                  <a:srgbClr val="FFFFFF"/>
                </a:solidFill>
              </a:rPr>
              <a:t>19/04/12</a:t>
            </a:r>
          </a:p>
        </p:txBody>
      </p:sp>
      <p:sp>
        <p:nvSpPr>
          <p:cNvPr id="118787" name="Rectangle 12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EFD1E6A-7983-4145-991C-F8C46F084DFF}" type="slidenum">
              <a:rPr lang="fr-FR" smtClean="0">
                <a:solidFill>
                  <a:srgbClr val="FFFFFF"/>
                </a:solidFill>
              </a:rPr>
              <a:pPr eaLnBrk="1" hangingPunct="1"/>
              <a:t>21</a:t>
            </a:fld>
            <a:endParaRPr lang="fr-FR" smtClean="0">
              <a:solidFill>
                <a:srgbClr val="FFFFFF"/>
              </a:solidFill>
            </a:endParaRPr>
          </a:p>
        </p:txBody>
      </p:sp>
      <p:sp>
        <p:nvSpPr>
          <p:cNvPr id="118788" name="Text Box 1"/>
          <p:cNvSpPr txBox="1">
            <a:spLocks noChangeArrowheads="1"/>
          </p:cNvSpPr>
          <p:nvPr/>
        </p:nvSpPr>
        <p:spPr bwMode="auto">
          <a:xfrm>
            <a:off x="1183217" y="767596"/>
            <a:ext cx="4732867" cy="38379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r-FR" sz="26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18789" name="Rectangle 2"/>
          <p:cNvSpPr>
            <a:spLocks noGrp="1" noChangeArrowheads="1"/>
          </p:cNvSpPr>
          <p:nvPr>
            <p:ph type="body"/>
          </p:nvPr>
        </p:nvSpPr>
        <p:spPr>
          <a:xfrm>
            <a:off x="709930" y="4861442"/>
            <a:ext cx="5671224" cy="4701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0AAB13-6D6E-4FFD-BDA6-CF64F393E113}" type="slidenum">
              <a:rPr lang="fr-FR"/>
              <a:pPr/>
              <a:t>23</a:t>
            </a:fld>
            <a:endParaRPr lang="fr-FR"/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Changements de conditions aux limites principaux: calottes glaciaires et gaz à effet de serre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8"/>
          <p:cNvSpPr>
            <a:spLocks noGrp="1" noChangeArrowheads="1"/>
          </p:cNvSpPr>
          <p:nvPr>
            <p:ph type="dt" sz="quarter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mtClean="0">
                <a:solidFill>
                  <a:srgbClr val="FFFFFF"/>
                </a:solidFill>
              </a:rPr>
              <a:t>19/04/12</a:t>
            </a:r>
          </a:p>
        </p:txBody>
      </p:sp>
      <p:sp>
        <p:nvSpPr>
          <p:cNvPr id="117763" name="Rectangle 12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4763" indent="-30952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38098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33337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28576" indent="-24762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F69D4E3-AA5F-4554-B59F-45A7953A1905}" type="slidenum">
              <a:rPr lang="fr-FR" smtClean="0">
                <a:solidFill>
                  <a:srgbClr val="FFFFFF"/>
                </a:solidFill>
              </a:rPr>
              <a:pPr eaLnBrk="1" hangingPunct="1"/>
              <a:t>24</a:t>
            </a:fld>
            <a:endParaRPr lang="fr-FR" smtClean="0">
              <a:solidFill>
                <a:srgbClr val="FFFFFF"/>
              </a:solidFill>
            </a:endParaRPr>
          </a:p>
        </p:txBody>
      </p:sp>
      <p:sp>
        <p:nvSpPr>
          <p:cNvPr id="117764" name="Text Box 1"/>
          <p:cNvSpPr txBox="1">
            <a:spLocks noChangeArrowheads="1"/>
          </p:cNvSpPr>
          <p:nvPr/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7488" tIns="50694" rIns="97488" bIns="50694" anchor="b"/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D82CE020-200D-4103-A750-6DDFE8196D0C}" type="slidenum">
              <a:rPr lang="fr-FR" sz="1300">
                <a:solidFill>
                  <a:srgbClr val="000000"/>
                </a:solidFill>
                <a:ea typeface="MS PGothic" pitchFamily="34" charset="-128"/>
              </a:rPr>
              <a:pPr algn="r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24</a:t>
            </a:fld>
            <a:endParaRPr lang="fr-FR" sz="130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117765" name="Text Box 2"/>
          <p:cNvSpPr txBox="1">
            <a:spLocks noChangeArrowheads="1"/>
          </p:cNvSpPr>
          <p:nvPr/>
        </p:nvSpPr>
        <p:spPr bwMode="auto">
          <a:xfrm>
            <a:off x="1183217" y="767596"/>
            <a:ext cx="4732867" cy="38379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r-FR" sz="2600">
              <a:solidFill>
                <a:srgbClr val="FFFFFF"/>
              </a:solidFill>
              <a:ea typeface="MS PGothic" pitchFamily="34" charset="-128"/>
            </a:endParaRPr>
          </a:p>
        </p:txBody>
      </p:sp>
      <p:sp>
        <p:nvSpPr>
          <p:cNvPr id="117766" name="Text Box 3"/>
          <p:cNvSpPr>
            <a:spLocks noGrp="1" noChangeArrowheads="1"/>
          </p:cNvSpPr>
          <p:nvPr>
            <p:ph type="body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ts val="487"/>
              </a:spcBef>
              <a:tabLst>
                <a:tab pos="0" algn="l"/>
                <a:tab pos="495239" algn="l"/>
                <a:tab pos="990478" algn="l"/>
                <a:tab pos="1485717" algn="l"/>
                <a:tab pos="1980956" algn="l"/>
                <a:tab pos="2476195" algn="l"/>
                <a:tab pos="2971434" algn="l"/>
                <a:tab pos="3466673" algn="l"/>
                <a:tab pos="3961912" algn="l"/>
                <a:tab pos="4457151" algn="l"/>
                <a:tab pos="4952390" algn="l"/>
                <a:tab pos="5447629" algn="l"/>
                <a:tab pos="5942868" algn="l"/>
                <a:tab pos="6438108" algn="l"/>
                <a:tab pos="6933347" algn="l"/>
                <a:tab pos="7428586" algn="l"/>
                <a:tab pos="7923825" algn="l"/>
                <a:tab pos="8419064" algn="l"/>
                <a:tab pos="8914303" algn="l"/>
                <a:tab pos="9409542" algn="l"/>
                <a:tab pos="9904781" algn="l"/>
              </a:tabLst>
            </a:pPr>
            <a:r>
              <a:rPr lang="fr-FR" smtClean="0">
                <a:solidFill>
                  <a:srgbClr val="000000"/>
                </a:solidFill>
                <a:latin typeface="Times New Roman" pitchFamily="18" charset="0"/>
                <a:ea typeface="DejaVu LGC Sans"/>
                <a:cs typeface="DejaVu LGC Sans"/>
              </a:rPr>
              <a:t>Anomalies par rapport à 1961-1990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F65795-137E-4FFE-978C-994BF711A791}" type="slidenum">
              <a:rPr lang="fr-FR"/>
              <a:pPr/>
              <a:t>25</a:t>
            </a:fld>
            <a:endParaRPr lang="fr-FR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Autre transparent plus « ramassé »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5FE60-2DEC-4E44-B255-B2F7EF9504D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759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04247-FF9B-4A2D-A7B0-8B5508040DA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1564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5" y="27464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1B0D6-F440-4F6C-A7DF-CB6E28E3BEB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141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D06E726-2F45-4645-A27A-AD29D90C5B99}" type="datetimeFigureOut">
              <a:rPr lang="fr-FR"/>
              <a:pPr>
                <a:defRPr/>
              </a:pPr>
              <a:t>10/10/2013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FEA692C-23D7-4393-8C5D-7D37E9904BA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9163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DFFC7F7-EA7E-415C-9BD6-EFB80882B568}" type="datetimeFigureOut">
              <a:rPr lang="fr-FR"/>
              <a:pPr>
                <a:defRPr/>
              </a:pPr>
              <a:t>10/10/2013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4CEDA2A-0239-4C40-AE72-167E1BA5D8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4123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5DB1D5D-85BD-437E-82EA-81AF63499614}" type="datetimeFigureOut">
              <a:rPr lang="fr-FR"/>
              <a:pPr>
                <a:defRPr/>
              </a:pPr>
              <a:t>10/10/2013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03A7B65-C6B2-4F84-92A0-23E5CFA69FE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1303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5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20156E0-ED24-4D84-8BA6-DE123B24CDC3}" type="datetimeFigureOut">
              <a:rPr lang="fr-FR"/>
              <a:pPr>
                <a:defRPr/>
              </a:pPr>
              <a:t>10/10/2013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9612134-11B6-4931-AE3F-575193E16CE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5028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285DB69-6C3C-4301-9B24-9D8029350CAE}" type="datetimeFigureOut">
              <a:rPr lang="fr-FR"/>
              <a:pPr>
                <a:defRPr/>
              </a:pPr>
              <a:t>10/10/2013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4387D12-4ADC-4E4E-BB4C-5461E07E008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78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7D798A5-4C1D-4B89-87E2-C5652F9E99BC}" type="datetimeFigureOut">
              <a:rPr lang="fr-FR"/>
              <a:pPr>
                <a:defRPr/>
              </a:pPr>
              <a:t>10/10/2013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882104B-5B37-430C-8399-F38D0853FA7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99279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63C3A64-C21E-4A94-BB61-6D60D7BA73FC}" type="datetimeFigureOut">
              <a:rPr lang="fr-FR"/>
              <a:pPr>
                <a:defRPr/>
              </a:pPr>
              <a:t>10/10/2013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AD4817C-A0EF-4901-A4C3-EB89853A835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0270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4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0A027F3-BD86-45AD-823E-67AE7E5D8B67}" type="datetimeFigureOut">
              <a:rPr lang="fr-FR"/>
              <a:pPr>
                <a:defRPr/>
              </a:pPr>
              <a:t>10/10/2013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E716CDF-746C-4127-9263-44DBEFDC368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7892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7D1100-4E7D-47D5-B6BF-E6BC2C52EEE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66382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C7036E7-DF40-4D99-A9FA-27B4BBE67134}" type="datetimeFigureOut">
              <a:rPr lang="fr-FR"/>
              <a:pPr>
                <a:defRPr/>
              </a:pPr>
              <a:t>10/10/2013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7EB55A5-4D96-40F7-AB9A-48FE5EB47D1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48738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A3D01BF-12EA-4940-A926-DB7A84646388}" type="datetimeFigureOut">
              <a:rPr lang="fr-FR"/>
              <a:pPr>
                <a:defRPr/>
              </a:pPr>
              <a:t>10/10/2013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692AD61-ADC3-46A8-A522-6304260016E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37157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5" y="27464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3E9DDEA-1642-4C16-9CB8-6F6CF25B3462}" type="datetimeFigureOut">
              <a:rPr lang="fr-FR"/>
              <a:pPr>
                <a:defRPr/>
              </a:pPr>
              <a:t>10/10/2013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0F395DC-D5B0-4FB5-B5A4-5BFBB9BC98B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26258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F033934-F4DC-41EB-BA80-DB82C1D87518}" type="datetimeFigureOut">
              <a:rPr lang="fr-FR"/>
              <a:pPr>
                <a:defRPr/>
              </a:pPr>
              <a:t>10/10/2013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24C63F0-7570-45BE-B93C-6BA3CB4A205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27234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116A49B-96CE-4E37-8080-09EF1F78316B}" type="datetimeFigureOut">
              <a:rPr lang="fr-FR"/>
              <a:pPr>
                <a:defRPr/>
              </a:pPr>
              <a:t>10/10/2013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B6DD44B-FAAD-4652-8838-9899E0B7BEA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43700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DE34340-0719-4A26-A941-1BDDD35ADADA}" type="datetimeFigureOut">
              <a:rPr lang="fr-FR"/>
              <a:pPr>
                <a:defRPr/>
              </a:pPr>
              <a:t>10/10/2013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6235B51-4503-4EBA-B4BE-9EEC347A89F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97329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5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82764A4-52A4-4A5F-914A-34807155C01C}" type="datetimeFigureOut">
              <a:rPr lang="fr-FR"/>
              <a:pPr>
                <a:defRPr/>
              </a:pPr>
              <a:t>10/10/2013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346BB24-A7DE-444E-985C-8E95F7C3A24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1594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213C43D-14A3-428B-B28C-77D6BFBC928A}" type="datetimeFigureOut">
              <a:rPr lang="fr-FR"/>
              <a:pPr>
                <a:defRPr/>
              </a:pPr>
              <a:t>10/10/2013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F20113B-0B23-4808-818B-B6E5821C40C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0424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CE266E8-8ADB-4A33-A406-B3DDCA9C66B0}" type="datetimeFigureOut">
              <a:rPr lang="fr-FR"/>
              <a:pPr>
                <a:defRPr/>
              </a:pPr>
              <a:t>10/10/2013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BA0A304-83C0-4093-86AE-99EAD5DA860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6255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96E6007-22E5-41BE-B482-FB3F0AD1F59B}" type="datetimeFigureOut">
              <a:rPr lang="fr-FR"/>
              <a:pPr>
                <a:defRPr/>
              </a:pPr>
              <a:t>10/10/2013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F9F1855-CD18-40A6-B609-469A2B54F49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5786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26AFA-F0F3-4B69-99B7-09D734E34EC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92356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4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ED3FC7A-4F32-4029-9C1D-F8922EC30D8B}" type="datetimeFigureOut">
              <a:rPr lang="fr-FR"/>
              <a:pPr>
                <a:defRPr/>
              </a:pPr>
              <a:t>10/10/2013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98D9E1A-DDA9-4039-9DAB-0A78DD25298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3487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A87DBAE-881E-4C35-8DEF-BBC72C10D23F}" type="datetimeFigureOut">
              <a:rPr lang="fr-FR"/>
              <a:pPr>
                <a:defRPr/>
              </a:pPr>
              <a:t>10/10/2013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0B10D62-CE2C-4F45-B4E4-B958A8B8BEA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8363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3200E15-ADD8-48DB-B048-9FED7590CF6F}" type="datetimeFigureOut">
              <a:rPr lang="fr-FR"/>
              <a:pPr>
                <a:defRPr/>
              </a:pPr>
              <a:t>10/10/2013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88EE7DB-B2AF-4D80-98D8-7345EEB9A23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15407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5" y="27464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B8BBE06-DFA3-418F-B2B8-38DCDBC1FADB}" type="datetimeFigureOut">
              <a:rPr lang="fr-FR"/>
              <a:pPr>
                <a:defRPr/>
              </a:pPr>
              <a:t>10/10/2013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4E8BB31-C374-42BE-9F5B-20DDD51FCA0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7323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690" y="2130432"/>
            <a:ext cx="777262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380" y="3886200"/>
            <a:ext cx="640124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r>
              <a:rPr lang="fr-FR"/>
              <a:t>19/04/12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5DEEB531-0E19-4595-8A38-1F606D28D9C4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4472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r>
              <a:rPr lang="fr-FR"/>
              <a:t>19/04/12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7F2E84E3-F903-4C57-A735-E3D915884F62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6143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23" y="4406907"/>
            <a:ext cx="777261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23" y="2906713"/>
            <a:ext cx="777261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r>
              <a:rPr lang="fr-FR"/>
              <a:t>19/04/12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2F47D2B3-C4AC-4AA7-890A-891AD1F61779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6101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127" y="1600200"/>
            <a:ext cx="4039418" cy="4516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37203" y="1600200"/>
            <a:ext cx="4039417" cy="4516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r>
              <a:rPr lang="fr-FR"/>
              <a:t>19/04/12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9547EB01-785F-4866-BF82-A9C1D09A9B75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2087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27" y="274638"/>
            <a:ext cx="822974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130" y="1535113"/>
            <a:ext cx="404088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130" y="2174875"/>
            <a:ext cx="404088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4528" y="1535113"/>
            <a:ext cx="404234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4528" y="2174875"/>
            <a:ext cx="404234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r>
              <a:rPr lang="fr-FR"/>
              <a:t>19/04/12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21FB4B3E-12D9-4ADD-B476-7DA4CADB2D81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93258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r>
              <a:rPr lang="fr-FR"/>
              <a:t>19/04/12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E242CB54-6B08-4ED9-92BE-53D0C9E6D5A7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447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5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00A3D-A05E-4B3C-84A8-54341A7A29F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86642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r>
              <a:rPr lang="fr-FR"/>
              <a:t>19/04/12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AEF1467B-4C9A-400C-AC12-6232CE30067C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8879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29" y="273050"/>
            <a:ext cx="300795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4965" y="273057"/>
            <a:ext cx="511190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129" y="1435103"/>
            <a:ext cx="300795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r>
              <a:rPr lang="fr-FR"/>
              <a:t>19/04/12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C337445F-4C38-47C0-B737-73BB60CE4D63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4438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1882" y="4800600"/>
            <a:ext cx="548698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1882" y="612775"/>
            <a:ext cx="548698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1882" y="5367338"/>
            <a:ext cx="548698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r>
              <a:rPr lang="fr-FR"/>
              <a:t>19/04/12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464D26D5-423B-4AA1-8C01-673305CDACC0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9481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r>
              <a:rPr lang="fr-FR"/>
              <a:t>19/04/12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B4F3BD13-E113-4073-BD02-2AA69DB21075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7238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2477" y="128588"/>
            <a:ext cx="2054140" cy="598805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127" y="128588"/>
            <a:ext cx="6024696" cy="598805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r>
              <a:rPr lang="fr-FR"/>
              <a:t>19/04/12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D3B36CEE-D5F0-4FC2-8628-73B5E17D2AB5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690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27" y="128588"/>
            <a:ext cx="8219490" cy="1433512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r>
              <a:rPr lang="fr-FR"/>
              <a:t>19/04/12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39FA17F0-DD4B-4B76-A3B1-AF49EB2C81EC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7238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27" y="128588"/>
            <a:ext cx="8219490" cy="1433512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127" y="1600200"/>
            <a:ext cx="4039418" cy="45164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37203" y="1600200"/>
            <a:ext cx="4039417" cy="45164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r>
              <a:rPr lang="fr-FR"/>
              <a:t>19/04/12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/>
            </a:lvl1pPr>
          </a:lstStyle>
          <a:p>
            <a:pPr>
              <a:defRPr/>
            </a:pPr>
            <a:fld id="{3E037BCB-2C62-43F0-A17C-6A64865EE7BE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837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D2A04-2C4D-48A3-B6CC-8AC4F3DB143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398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4A92F-E6B7-4E70-B470-82FD383B75E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8327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8AF40-F2A8-469A-821D-808B44B7915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1197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4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F36DB-25B8-4CEF-9B7E-3FA9B651283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4874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695F8-A375-440A-B5B8-A45FF3EE4DE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3640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35BF683C-A6A1-4A76-9607-FB24E8D0511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et modifiez le titre</a:t>
            </a:r>
            <a:endParaRPr lang="fr-FR" smtClean="0"/>
          </a:p>
        </p:txBody>
      </p:sp>
      <p:sp>
        <p:nvSpPr>
          <p:cNvPr id="205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les styles du texte du masque</a:t>
            </a:r>
          </a:p>
          <a:p>
            <a:pPr lvl="1"/>
            <a:r>
              <a:rPr lang="en-US" smtClean="0"/>
              <a:t>Deuxième niveau</a:t>
            </a:r>
          </a:p>
          <a:p>
            <a:pPr lvl="2"/>
            <a:r>
              <a:rPr lang="en-US" smtClean="0"/>
              <a:t>Troisième niveau</a:t>
            </a:r>
          </a:p>
          <a:p>
            <a:pPr lvl="3"/>
            <a:r>
              <a:rPr lang="en-US" smtClean="0"/>
              <a:t>Quatrième niveau</a:t>
            </a:r>
          </a:p>
          <a:p>
            <a:pPr lvl="4"/>
            <a:r>
              <a:rPr lang="en-US" smtClean="0"/>
              <a:t>Cinquième niveau</a:t>
            </a:r>
            <a:endParaRPr lang="fr-FR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8E86F8C-5F6B-45EF-B701-30FE69E1F96B}" type="datetimeFigureOut">
              <a:rPr lang="fr-FR"/>
              <a:pPr>
                <a:defRPr/>
              </a:pPr>
              <a:t>10/10/2013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7220114-75D8-4EFB-BAB0-D8E31C818BD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307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7D7CBEC-A214-4B15-A436-CDFA3A6813A3}" type="datetimeFigureOut">
              <a:rPr lang="fr-FR"/>
              <a:pPr>
                <a:defRPr/>
              </a:pPr>
              <a:t>10/10/2013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F4E29D4-4BB3-4E1E-866B-139B8EFEAC0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0075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éditer le format du texte-titre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0075" cy="451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éditer le format du plan de texte</a:t>
            </a:r>
          </a:p>
          <a:p>
            <a:pPr lvl="1"/>
            <a:r>
              <a:rPr lang="en-GB" smtClean="0"/>
              <a:t>Second niveau de plan</a:t>
            </a:r>
          </a:p>
          <a:p>
            <a:pPr lvl="2"/>
            <a:r>
              <a:rPr lang="en-GB" smtClean="0"/>
              <a:t>Troisième niveau de plan</a:t>
            </a:r>
          </a:p>
          <a:p>
            <a:pPr lvl="3"/>
            <a:r>
              <a:rPr lang="en-GB" smtClean="0"/>
              <a:t>Quatrième niveau de plan</a:t>
            </a:r>
          </a:p>
          <a:p>
            <a:pPr lvl="4"/>
            <a:r>
              <a:rPr lang="en-GB" smtClean="0"/>
              <a:t>Cinquième niveau de plan</a:t>
            </a:r>
          </a:p>
          <a:p>
            <a:pPr lvl="4"/>
            <a:r>
              <a:rPr lang="en-GB" smtClean="0"/>
              <a:t>Sixième niveau de plan</a:t>
            </a:r>
          </a:p>
          <a:p>
            <a:pPr lvl="4"/>
            <a:r>
              <a:rPr lang="en-GB" smtClean="0"/>
              <a:t>Septième niveau de plan</a:t>
            </a:r>
          </a:p>
          <a:p>
            <a:pPr lvl="4"/>
            <a:r>
              <a:rPr lang="en-GB" smtClean="0"/>
              <a:t>Huitième niveau de plan</a:t>
            </a:r>
          </a:p>
          <a:p>
            <a:pPr lvl="4"/>
            <a:r>
              <a:rPr lang="en-GB" smtClean="0"/>
              <a:t>Neuvième niveau de plan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240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/>
              <a:t>19/04/12</a:t>
            </a: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3124200" y="6308725"/>
            <a:ext cx="289401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fr-FR" sz="2400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1613" y="6356350"/>
            <a:ext cx="2125662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4D877841-4033-4E0A-A714-1425092DFE3E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  <p:sldLayoutId id="2147484069" r:id="rId13"/>
  </p:sldLayoutIdLst>
  <p:hf sldNum="0"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MS PGothic" pitchFamily="34" charset="-128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MS PGothic" pitchFamily="34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MS PGothic" pitchFamily="34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MS PGothic" pitchFamily="34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image" Target="../media/image44.png"/><Relationship Id="rId7" Type="http://schemas.openxmlformats.org/officeDocument/2006/relationships/image" Target="../media/image52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1.png"/><Relationship Id="rId5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6.png"/><Relationship Id="rId18" Type="http://schemas.openxmlformats.org/officeDocument/2006/relationships/image" Target="../media/image101.png"/><Relationship Id="rId3" Type="http://schemas.openxmlformats.org/officeDocument/2006/relationships/image" Target="../media/image86.png"/><Relationship Id="rId7" Type="http://schemas.openxmlformats.org/officeDocument/2006/relationships/image" Target="../media/image90.jpe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9.png"/><Relationship Id="rId20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4.jpe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jpeg"/><Relationship Id="rId19" Type="http://schemas.openxmlformats.org/officeDocument/2006/relationships/image" Target="../media/image102.png"/><Relationship Id="rId4" Type="http://schemas.openxmlformats.org/officeDocument/2006/relationships/image" Target="../media/image87.jpeg"/><Relationship Id="rId9" Type="http://schemas.openxmlformats.org/officeDocument/2006/relationships/image" Target="../media/image92.jpeg"/><Relationship Id="rId14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48280" y="123562"/>
            <a:ext cx="3966520" cy="1458099"/>
            <a:chOff x="148280" y="296560"/>
            <a:chExt cx="3212759" cy="1169972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351"/>
            <a:stretch/>
          </p:blipFill>
          <p:spPr>
            <a:xfrm>
              <a:off x="148280" y="473474"/>
              <a:ext cx="3076832" cy="993058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797907" y="296560"/>
              <a:ext cx="1563132" cy="9020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Rectangle 4"/>
          <p:cNvSpPr/>
          <p:nvPr/>
        </p:nvSpPr>
        <p:spPr>
          <a:xfrm>
            <a:off x="555566" y="2335198"/>
            <a:ext cx="78884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i="1" dirty="0">
                <a:solidFill>
                  <a:srgbClr val="0070C0"/>
                </a:solidFill>
                <a:latin typeface="Lucida Sans" pitchFamily="34" charset="0"/>
              </a:rPr>
              <a:t>Nouvelles simulations climatiques réalisées dans le cadre du </a:t>
            </a:r>
            <a:r>
              <a:rPr lang="fr-FR" sz="2800" i="1" dirty="0" smtClean="0">
                <a:solidFill>
                  <a:srgbClr val="0070C0"/>
                </a:solidFill>
                <a:latin typeface="Lucida Sans" pitchFamily="34" charset="0"/>
              </a:rPr>
              <a:t>projet international </a:t>
            </a:r>
            <a:r>
              <a:rPr lang="fr-FR" sz="2800" i="1" dirty="0">
                <a:solidFill>
                  <a:srgbClr val="0070C0"/>
                </a:solidFill>
                <a:latin typeface="Lucida Sans" pitchFamily="34" charset="0"/>
              </a:rPr>
              <a:t>CMIP5</a:t>
            </a:r>
            <a:r>
              <a:rPr lang="fr-FR" sz="2800" i="1">
                <a:solidFill>
                  <a:srgbClr val="0070C0"/>
                </a:solidFill>
                <a:latin typeface="Lucida Sans" pitchFamily="34" charset="0"/>
              </a:rPr>
              <a:t>: </a:t>
            </a:r>
            <a:r>
              <a:rPr lang="fr-FR" sz="2800" i="1" smtClean="0">
                <a:solidFill>
                  <a:srgbClr val="0070C0"/>
                </a:solidFill>
                <a:latin typeface="Lucida Sans" pitchFamily="34" charset="0"/>
              </a:rPr>
              <a:t>motivations </a:t>
            </a:r>
            <a:r>
              <a:rPr lang="fr-FR" sz="2800" i="1" dirty="0">
                <a:solidFill>
                  <a:srgbClr val="0070C0"/>
                </a:solidFill>
                <a:latin typeface="Lucida Sans" pitchFamily="34" charset="0"/>
              </a:rPr>
              <a:t>et résultats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668162" y="6148397"/>
            <a:ext cx="5745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solidFill>
                  <a:schemeClr val="bg2"/>
                </a:solidFill>
                <a:latin typeface="Liberation Sans"/>
              </a:rPr>
              <a:t>Colloque de l’Orme, 10 octobre 2013</a:t>
            </a:r>
            <a:endParaRPr lang="fr-FR" i="1" dirty="0">
              <a:solidFill>
                <a:schemeClr val="bg2"/>
              </a:solidFill>
              <a:latin typeface="Liberation San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09349" y="5305601"/>
            <a:ext cx="5745891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800"/>
              </a:spcBef>
            </a:pPr>
            <a:r>
              <a:rPr lang="fr-FR" i="1" dirty="0" smtClean="0">
                <a:latin typeface="Liberation Sans"/>
              </a:rPr>
              <a:t>Laboratoire de Météorologie Dynamique</a:t>
            </a:r>
          </a:p>
          <a:p>
            <a:pPr algn="ctr">
              <a:spcBef>
                <a:spcPts val="800"/>
              </a:spcBef>
            </a:pPr>
            <a:r>
              <a:rPr lang="fr-FR" i="1" dirty="0" smtClean="0">
                <a:latin typeface="Liberation Sans"/>
              </a:rPr>
              <a:t>Institut Pierre Simon Laplace</a:t>
            </a:r>
            <a:endParaRPr lang="fr-FR" i="1" dirty="0">
              <a:latin typeface="Liberation San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55566" y="4138810"/>
            <a:ext cx="7888405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800"/>
              </a:spcBef>
            </a:pPr>
            <a:r>
              <a:rPr lang="fr-FR" sz="2000" i="1" dirty="0" smtClean="0">
                <a:latin typeface="Liberation Sans"/>
              </a:rPr>
              <a:t>Jean-Louis </a:t>
            </a:r>
            <a:r>
              <a:rPr lang="fr-FR" sz="2000" i="1" dirty="0" smtClean="0">
                <a:latin typeface="Liberation Sans"/>
              </a:rPr>
              <a:t>Dufresne</a:t>
            </a:r>
            <a:r>
              <a:rPr lang="fr-FR" sz="2000" i="1" dirty="0">
                <a:latin typeface="Liberation Sans"/>
              </a:rPr>
              <a:t> </a:t>
            </a:r>
            <a:endParaRPr lang="fr-FR" sz="2000" i="1" dirty="0" smtClean="0">
              <a:latin typeface="Liberation Sans"/>
            </a:endParaRPr>
          </a:p>
          <a:p>
            <a:pPr algn="ctr">
              <a:spcBef>
                <a:spcPts val="800"/>
              </a:spcBef>
            </a:pPr>
            <a:r>
              <a:rPr lang="fr-FR" sz="2000" i="1" dirty="0" smtClean="0">
                <a:latin typeface="Liberation Sans"/>
              </a:rPr>
              <a:t>&amp; centre de modélisation du climat  de l’IPSL</a:t>
            </a:r>
            <a:endParaRPr lang="fr-FR" sz="2000" i="1" dirty="0">
              <a:latin typeface="Liberation Sans"/>
            </a:endParaRPr>
          </a:p>
        </p:txBody>
      </p:sp>
    </p:spTree>
    <p:extLst>
      <p:ext uri="{BB962C8B-B14F-4D97-AF65-F5344CB8AC3E}">
        <p14:creationId xmlns:p14="http://schemas.microsoft.com/office/powerpoint/2010/main" val="3895516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322388"/>
            <a:ext cx="7661275" cy="287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8371" name="Text Box 5"/>
          <p:cNvSpPr txBox="1">
            <a:spLocks noChangeArrowheads="1"/>
          </p:cNvSpPr>
          <p:nvPr/>
        </p:nvSpPr>
        <p:spPr bwMode="auto">
          <a:xfrm>
            <a:off x="563563" y="4865688"/>
            <a:ext cx="7677150" cy="132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fr-FR" sz="2000">
                <a:solidFill>
                  <a:srgbClr val="000000"/>
                </a:solidFill>
                <a:latin typeface="Calibri" pitchFamily="34" charset="0"/>
              </a:rPr>
              <a:t>Une représentation 3D de l’atmosphère l’océan glaces de mer et surfaces continentales (couplages de différents modèles)</a:t>
            </a:r>
          </a:p>
          <a:p>
            <a:pPr>
              <a:buFont typeface="Wingdings" pitchFamily="2" charset="2"/>
              <a:buChar char="Ø"/>
            </a:pPr>
            <a:r>
              <a:rPr lang="fr-FR" sz="2000">
                <a:solidFill>
                  <a:srgbClr val="000000"/>
                </a:solidFill>
                <a:latin typeface="Calibri" pitchFamily="34" charset="0"/>
              </a:rPr>
              <a:t>Une représentation du couplage avec les cycles biogéochimiques dans l’atmosphère l’océan et le continent</a:t>
            </a:r>
          </a:p>
        </p:txBody>
      </p:sp>
      <p:sp>
        <p:nvSpPr>
          <p:cNvPr id="58372" name="Text Box 6"/>
          <p:cNvSpPr txBox="1">
            <a:spLocks noChangeArrowheads="1"/>
          </p:cNvSpPr>
          <p:nvPr/>
        </p:nvSpPr>
        <p:spPr bwMode="auto">
          <a:xfrm>
            <a:off x="468313" y="4557713"/>
            <a:ext cx="4900612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fr-FR" sz="1200">
                <a:solidFill>
                  <a:srgbClr val="000000"/>
                </a:solidFill>
                <a:latin typeface="Calibri" pitchFamily="34" charset="0"/>
              </a:rPr>
              <a:t>Images issues d’un film présentant la modélisation du climat. Copyright CEA</a:t>
            </a:r>
          </a:p>
        </p:txBody>
      </p:sp>
      <p:sp>
        <p:nvSpPr>
          <p:cNvPr id="58373" name="Rectangle 7"/>
          <p:cNvSpPr>
            <a:spLocks noChangeArrowheads="1"/>
          </p:cNvSpPr>
          <p:nvPr/>
        </p:nvSpPr>
        <p:spPr bwMode="auto">
          <a:xfrm>
            <a:off x="130175" y="258763"/>
            <a:ext cx="9432925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defTabSz="457200"/>
            <a:r>
              <a:rPr lang="fr-FR" sz="3200" b="1" dirty="0">
                <a:solidFill>
                  <a:srgbClr val="00B0F0"/>
                </a:solidFill>
                <a:latin typeface="Calibri" pitchFamily="34" charset="0"/>
              </a:rPr>
              <a:t>Modèle de climat </a:t>
            </a:r>
          </a:p>
          <a:p>
            <a:pPr algn="ctr" defTabSz="457200"/>
            <a:r>
              <a:rPr lang="fr-FR" sz="2400" b="1" dirty="0">
                <a:solidFill>
                  <a:srgbClr val="00B0F0"/>
                </a:solidFill>
                <a:latin typeface="Calibri" pitchFamily="34" charset="0"/>
              </a:rPr>
              <a:t>(Modèle de circulation générale)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title"/>
          </p:nvPr>
        </p:nvSpPr>
        <p:spPr>
          <a:xfrm>
            <a:off x="448609" y="0"/>
            <a:ext cx="8229600" cy="620713"/>
          </a:xfrm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rgbClr val="00B0F0"/>
                </a:solidFill>
              </a:rPr>
              <a:t>Le modèle couplé "Système Terre" de l'IPSL</a:t>
            </a:r>
          </a:p>
        </p:txBody>
      </p:sp>
      <p:pic>
        <p:nvPicPr>
          <p:cNvPr id="3075" name="Espace réservé du contenu 6" descr="modèle couplé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2386385"/>
            <a:ext cx="6418262" cy="4321175"/>
          </a:xfrm>
        </p:spPr>
      </p:pic>
      <p:grpSp>
        <p:nvGrpSpPr>
          <p:cNvPr id="3078" name="Group 5"/>
          <p:cNvGrpSpPr>
            <a:grpSpLocks/>
          </p:cNvGrpSpPr>
          <p:nvPr/>
        </p:nvGrpSpPr>
        <p:grpSpPr bwMode="auto">
          <a:xfrm>
            <a:off x="5614988" y="3467473"/>
            <a:ext cx="3529012" cy="2232025"/>
            <a:chOff x="884" y="618"/>
            <a:chExt cx="3273" cy="2469"/>
          </a:xfrm>
        </p:grpSpPr>
        <p:grpSp>
          <p:nvGrpSpPr>
            <p:cNvPr id="3084" name="Group 6"/>
            <p:cNvGrpSpPr>
              <a:grpSpLocks/>
            </p:cNvGrpSpPr>
            <p:nvPr/>
          </p:nvGrpSpPr>
          <p:grpSpPr bwMode="auto">
            <a:xfrm>
              <a:off x="960" y="1635"/>
              <a:ext cx="3111" cy="1452"/>
              <a:chOff x="884" y="1639"/>
              <a:chExt cx="4259" cy="1900"/>
            </a:xfrm>
          </p:grpSpPr>
          <p:pic>
            <p:nvPicPr>
              <p:cNvPr id="3088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4" y="1639"/>
                <a:ext cx="4259" cy="1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89" name="Rectangle 8"/>
              <p:cNvSpPr>
                <a:spLocks noChangeArrowheads="1"/>
              </p:cNvSpPr>
              <p:nvPr/>
            </p:nvSpPr>
            <p:spPr bwMode="auto">
              <a:xfrm rot="-1020000">
                <a:off x="4096" y="2688"/>
                <a:ext cx="768" cy="1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pic>
          <p:nvPicPr>
            <p:cNvPr id="3085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618"/>
              <a:ext cx="3273" cy="1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6" name="AutoShape 10"/>
            <p:cNvSpPr>
              <a:spLocks noChangeArrowheads="1"/>
            </p:cNvSpPr>
            <p:nvPr/>
          </p:nvSpPr>
          <p:spPr bwMode="auto">
            <a:xfrm>
              <a:off x="3725" y="1355"/>
              <a:ext cx="195" cy="748"/>
            </a:xfrm>
            <a:prstGeom prst="curvedLeftArrow">
              <a:avLst>
                <a:gd name="adj1" fmla="val 76718"/>
                <a:gd name="adj2" fmla="val 153436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87" name="AutoShape 11"/>
            <p:cNvSpPr>
              <a:spLocks noChangeArrowheads="1"/>
            </p:cNvSpPr>
            <p:nvPr/>
          </p:nvSpPr>
          <p:spPr bwMode="auto">
            <a:xfrm flipV="1">
              <a:off x="1122" y="1338"/>
              <a:ext cx="195" cy="781"/>
            </a:xfrm>
            <a:prstGeom prst="curvedRightArrow">
              <a:avLst>
                <a:gd name="adj1" fmla="val 80103"/>
                <a:gd name="adj2" fmla="val 160205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307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91" b="49763"/>
          <a:stretch>
            <a:fillRect/>
          </a:stretch>
        </p:blipFill>
        <p:spPr bwMode="auto">
          <a:xfrm>
            <a:off x="107950" y="946523"/>
            <a:ext cx="178117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8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63" r="75591"/>
          <a:stretch>
            <a:fillRect/>
          </a:stretch>
        </p:blipFill>
        <p:spPr bwMode="auto">
          <a:xfrm>
            <a:off x="2339975" y="946523"/>
            <a:ext cx="178117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1" t="49763"/>
          <a:stretch>
            <a:fillRect/>
          </a:stretch>
        </p:blipFill>
        <p:spPr bwMode="auto">
          <a:xfrm>
            <a:off x="4500563" y="946523"/>
            <a:ext cx="1781175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8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1" b="49763"/>
          <a:stretch>
            <a:fillRect/>
          </a:stretch>
        </p:blipFill>
        <p:spPr bwMode="auto">
          <a:xfrm>
            <a:off x="6732588" y="946523"/>
            <a:ext cx="18669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8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4" r="25984"/>
          <a:stretch>
            <a:fillRect/>
          </a:stretch>
        </p:blipFill>
        <p:spPr bwMode="auto">
          <a:xfrm>
            <a:off x="0" y="3323010"/>
            <a:ext cx="295275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284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ChangeArrowheads="1"/>
          </p:cNvSpPr>
          <p:nvPr/>
        </p:nvSpPr>
        <p:spPr bwMode="auto">
          <a:xfrm>
            <a:off x="465138" y="501650"/>
            <a:ext cx="8374062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5800" rIns="90000" bIns="46800" anchor="ctr"/>
          <a:lstStyle/>
          <a:p>
            <a:pPr algn="ctr" eaLnBrk="0" hangingPunct="0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fr-FR" sz="3600">
                <a:solidFill>
                  <a:srgbClr val="0000FF"/>
                </a:solidFill>
                <a:latin typeface="Lucida Sans" pitchFamily="34" charset="0"/>
              </a:rPr>
              <a:t>Modèles de l'IPSL pour CMIP5</a:t>
            </a:r>
          </a:p>
        </p:txBody>
      </p:sp>
      <p:sp>
        <p:nvSpPr>
          <p:cNvPr id="60419" name="Text Box 5"/>
          <p:cNvSpPr txBox="1">
            <a:spLocks noChangeArrowheads="1"/>
          </p:cNvSpPr>
          <p:nvPr/>
        </p:nvSpPr>
        <p:spPr bwMode="auto">
          <a:xfrm>
            <a:off x="265113" y="1177925"/>
            <a:ext cx="874395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2920" rIns="90000" bIns="4680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2000">
                <a:solidFill>
                  <a:srgbClr val="333399"/>
                </a:solidFill>
                <a:ea typeface="MS PGothic" pitchFamily="34" charset="-128"/>
              </a:rPr>
              <a:t> </a:t>
            </a:r>
          </a:p>
          <a:p>
            <a:pPr algn="ctr" eaLnBrk="1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2000">
                <a:solidFill>
                  <a:srgbClr val="333399"/>
                </a:solidFill>
                <a:ea typeface="MS PGothic" pitchFamily="34" charset="-128"/>
              </a:rPr>
              <a:t>LMDZ-ORCHIDEE-ORCA-LIM-PISCES-INCA-REPROBUS-OASIS</a:t>
            </a:r>
          </a:p>
        </p:txBody>
      </p:sp>
      <p:sp>
        <p:nvSpPr>
          <p:cNvPr id="60420" name="Text Box 6"/>
          <p:cNvSpPr txBox="1">
            <a:spLocks noChangeArrowheads="1"/>
          </p:cNvSpPr>
          <p:nvPr/>
        </p:nvSpPr>
        <p:spPr bwMode="auto">
          <a:xfrm>
            <a:off x="776288" y="2622550"/>
            <a:ext cx="3629025" cy="1049338"/>
          </a:xfrm>
          <a:prstGeom prst="rect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8000" tIns="68040" rIns="108000" bIns="63000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2000" b="1">
                <a:solidFill>
                  <a:srgbClr val="000000"/>
                </a:solidFill>
                <a:ea typeface="MS PGothic" pitchFamily="34" charset="-128"/>
              </a:rPr>
              <a:t>IPSL-CM5A</a:t>
            </a:r>
          </a:p>
          <a:p>
            <a:pPr algn="ctr" eaLnBrk="1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2000">
                <a:solidFill>
                  <a:srgbClr val="000000"/>
                </a:solidFill>
                <a:ea typeface="MS PGothic" pitchFamily="34" charset="-128"/>
              </a:rPr>
              <a:t>Modèle intégré du système Terre (ESM)</a:t>
            </a:r>
          </a:p>
        </p:txBody>
      </p:sp>
      <p:sp>
        <p:nvSpPr>
          <p:cNvPr id="60421" name="Line 7"/>
          <p:cNvSpPr>
            <a:spLocks noChangeShapeType="1"/>
          </p:cNvSpPr>
          <p:nvPr/>
        </p:nvSpPr>
        <p:spPr bwMode="auto">
          <a:xfrm flipH="1">
            <a:off x="3571875" y="2109788"/>
            <a:ext cx="569913" cy="45085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0422" name="Line 8"/>
          <p:cNvSpPr>
            <a:spLocks noChangeShapeType="1"/>
          </p:cNvSpPr>
          <p:nvPr/>
        </p:nvSpPr>
        <p:spPr bwMode="auto">
          <a:xfrm>
            <a:off x="5273675" y="2122488"/>
            <a:ext cx="487363" cy="48895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0423" name="Text Box 9"/>
          <p:cNvSpPr txBox="1">
            <a:spLocks noChangeArrowheads="1"/>
          </p:cNvSpPr>
          <p:nvPr/>
        </p:nvSpPr>
        <p:spPr bwMode="auto">
          <a:xfrm>
            <a:off x="2747963" y="4246563"/>
            <a:ext cx="2525712" cy="1317625"/>
          </a:xfrm>
          <a:prstGeom prst="rect">
            <a:avLst/>
          </a:prstGeom>
          <a:noFill/>
          <a:ln w="36000">
            <a:solidFill>
              <a:srgbClr val="FF8D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8000" tIns="67680" rIns="108000" bIns="63000"/>
          <a:lstStyle>
            <a:lvl1pPr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2000" b="1">
                <a:solidFill>
                  <a:srgbClr val="000000"/>
                </a:solidFill>
                <a:ea typeface="MS PGothic" pitchFamily="34" charset="-128"/>
              </a:rPr>
              <a:t>IPSL-CM5A-MR</a:t>
            </a:r>
            <a:r>
              <a:rPr lang="fr-FR" sz="2000">
                <a:solidFill>
                  <a:srgbClr val="000000"/>
                </a:solidFill>
                <a:ea typeface="MS PGothic" pitchFamily="34" charset="-128"/>
              </a:rPr>
              <a:t> </a:t>
            </a:r>
            <a:r>
              <a:rPr lang="fr-FR" i="1">
                <a:solidFill>
                  <a:srgbClr val="000000"/>
                </a:solidFill>
                <a:ea typeface="MS PGothic" pitchFamily="34" charset="-128"/>
              </a:rPr>
              <a:t>Moyenne résolution</a:t>
            </a:r>
          </a:p>
          <a:p>
            <a:pPr algn="ctr" eaLnBrk="1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b="1">
                <a:solidFill>
                  <a:srgbClr val="000000"/>
                </a:solidFill>
                <a:ea typeface="MS PGothic" pitchFamily="34" charset="-128"/>
              </a:rPr>
              <a:t>atm:</a:t>
            </a:r>
            <a:r>
              <a:rPr lang="fr-FR">
                <a:solidFill>
                  <a:srgbClr val="000000"/>
                </a:solidFill>
                <a:ea typeface="MS PGothic" pitchFamily="34" charset="-128"/>
              </a:rPr>
              <a:t> 2.5°x1.25°L39</a:t>
            </a:r>
          </a:p>
          <a:p>
            <a:pPr algn="ctr" eaLnBrk="1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b="1">
                <a:solidFill>
                  <a:srgbClr val="000000"/>
                </a:solidFill>
                <a:ea typeface="MS PGothic" pitchFamily="34" charset="-128"/>
              </a:rPr>
              <a:t>oce:</a:t>
            </a:r>
            <a:r>
              <a:rPr lang="fr-FR">
                <a:solidFill>
                  <a:srgbClr val="000000"/>
                </a:solidFill>
                <a:ea typeface="MS PGothic" pitchFamily="34" charset="-128"/>
              </a:rPr>
              <a:t> 2° L31</a:t>
            </a:r>
          </a:p>
        </p:txBody>
      </p:sp>
      <p:sp>
        <p:nvSpPr>
          <p:cNvPr id="60424" name="Text Box 10"/>
          <p:cNvSpPr txBox="1">
            <a:spLocks noChangeArrowheads="1"/>
          </p:cNvSpPr>
          <p:nvPr/>
        </p:nvSpPr>
        <p:spPr bwMode="auto">
          <a:xfrm>
            <a:off x="5207000" y="2679700"/>
            <a:ext cx="3892550" cy="1012825"/>
          </a:xfrm>
          <a:prstGeom prst="rect">
            <a:avLst/>
          </a:prstGeom>
          <a:noFill/>
          <a:ln w="360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8000" tIns="68040" rIns="108000" bIns="63000"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2000" b="1">
                <a:solidFill>
                  <a:srgbClr val="000000"/>
                </a:solidFill>
                <a:ea typeface="MS PGothic" pitchFamily="34" charset="-128"/>
              </a:rPr>
              <a:t>IPSL-CM5B</a:t>
            </a:r>
          </a:p>
          <a:p>
            <a:pPr algn="ctr" eaLnBrk="1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2000">
                <a:solidFill>
                  <a:srgbClr val="000000"/>
                </a:solidFill>
                <a:ea typeface="MS PGothic" pitchFamily="34" charset="-128"/>
              </a:rPr>
              <a:t>Idem IPSL-CM5A, avec modèle atmosphérique LMDZ5B</a:t>
            </a:r>
          </a:p>
        </p:txBody>
      </p:sp>
      <p:sp>
        <p:nvSpPr>
          <p:cNvPr id="60425" name="Line 11"/>
          <p:cNvSpPr>
            <a:spLocks noChangeShapeType="1"/>
          </p:cNvSpPr>
          <p:nvPr/>
        </p:nvSpPr>
        <p:spPr bwMode="auto">
          <a:xfrm flipH="1">
            <a:off x="1263650" y="3757613"/>
            <a:ext cx="635000" cy="438150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0426" name="Line 12"/>
          <p:cNvSpPr>
            <a:spLocks noChangeShapeType="1"/>
          </p:cNvSpPr>
          <p:nvPr/>
        </p:nvSpPr>
        <p:spPr bwMode="auto">
          <a:xfrm>
            <a:off x="2809875" y="3733800"/>
            <a:ext cx="487363" cy="488950"/>
          </a:xfrm>
          <a:prstGeom prst="line">
            <a:avLst/>
          </a:prstGeom>
          <a:noFill/>
          <a:ln w="9360">
            <a:solidFill>
              <a:srgbClr val="FF8D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0427" name="Line 13"/>
          <p:cNvSpPr>
            <a:spLocks noChangeShapeType="1"/>
          </p:cNvSpPr>
          <p:nvPr/>
        </p:nvSpPr>
        <p:spPr bwMode="auto">
          <a:xfrm>
            <a:off x="7021513" y="3754438"/>
            <a:ext cx="12700" cy="449262"/>
          </a:xfrm>
          <a:prstGeom prst="line">
            <a:avLst/>
          </a:prstGeom>
          <a:noFill/>
          <a:ln w="936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0428" name="AutoShape 14"/>
          <p:cNvSpPr>
            <a:spLocks noChangeArrowheads="1"/>
          </p:cNvSpPr>
          <p:nvPr/>
        </p:nvSpPr>
        <p:spPr bwMode="auto">
          <a:xfrm>
            <a:off x="300038" y="663575"/>
            <a:ext cx="8648700" cy="1370013"/>
          </a:xfrm>
          <a:prstGeom prst="roundRect">
            <a:avLst>
              <a:gd name="adj" fmla="val 116"/>
            </a:avLst>
          </a:prstGeom>
          <a:noFill/>
          <a:ln w="720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0429" name="Text Box 15"/>
          <p:cNvSpPr txBox="1">
            <a:spLocks noChangeArrowheads="1"/>
          </p:cNvSpPr>
          <p:nvPr/>
        </p:nvSpPr>
        <p:spPr bwMode="auto">
          <a:xfrm>
            <a:off x="123825" y="4246563"/>
            <a:ext cx="2411413" cy="1281112"/>
          </a:xfrm>
          <a:prstGeom prst="rect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8000" tIns="67680" rIns="108000" bIns="63000"/>
          <a:lstStyle>
            <a:lvl1pPr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2000" b="1">
                <a:solidFill>
                  <a:srgbClr val="000000"/>
                </a:solidFill>
                <a:ea typeface="MS PGothic" pitchFamily="34" charset="-128"/>
              </a:rPr>
              <a:t>IPSL-CM5A-LR</a:t>
            </a:r>
            <a:r>
              <a:rPr lang="fr-FR" sz="2000">
                <a:solidFill>
                  <a:srgbClr val="000000"/>
                </a:solidFill>
                <a:ea typeface="MS PGothic" pitchFamily="34" charset="-128"/>
              </a:rPr>
              <a:t> </a:t>
            </a:r>
            <a:r>
              <a:rPr lang="fr-FR" sz="2000" i="1">
                <a:solidFill>
                  <a:srgbClr val="000000"/>
                </a:solidFill>
                <a:ea typeface="MS PGothic" pitchFamily="34" charset="-128"/>
              </a:rPr>
              <a:t>Basse</a:t>
            </a:r>
            <a:r>
              <a:rPr lang="fr-FR" i="1">
                <a:solidFill>
                  <a:srgbClr val="000000"/>
                </a:solidFill>
                <a:ea typeface="MS PGothic" pitchFamily="34" charset="-128"/>
              </a:rPr>
              <a:t> résolution</a:t>
            </a:r>
          </a:p>
          <a:p>
            <a:pPr algn="ctr" eaLnBrk="1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b="1">
                <a:solidFill>
                  <a:srgbClr val="000000"/>
                </a:solidFill>
                <a:ea typeface="MS PGothic" pitchFamily="34" charset="-128"/>
              </a:rPr>
              <a:t>atm:</a:t>
            </a:r>
            <a:r>
              <a:rPr lang="fr-FR">
                <a:solidFill>
                  <a:srgbClr val="000000"/>
                </a:solidFill>
                <a:ea typeface="MS PGothic" pitchFamily="34" charset="-128"/>
              </a:rPr>
              <a:t> 3.75°x2°L39</a:t>
            </a:r>
          </a:p>
          <a:p>
            <a:pPr algn="ctr" eaLnBrk="1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b="1">
                <a:solidFill>
                  <a:srgbClr val="000000"/>
                </a:solidFill>
                <a:ea typeface="MS PGothic" pitchFamily="34" charset="-128"/>
              </a:rPr>
              <a:t>oce:</a:t>
            </a:r>
            <a:r>
              <a:rPr lang="fr-FR">
                <a:solidFill>
                  <a:srgbClr val="000000"/>
                </a:solidFill>
                <a:ea typeface="MS PGothic" pitchFamily="34" charset="-128"/>
              </a:rPr>
              <a:t> 2° L31</a:t>
            </a:r>
          </a:p>
        </p:txBody>
      </p:sp>
      <p:sp>
        <p:nvSpPr>
          <p:cNvPr id="60430" name="Text Box 16"/>
          <p:cNvSpPr txBox="1">
            <a:spLocks noChangeArrowheads="1"/>
          </p:cNvSpPr>
          <p:nvPr/>
        </p:nvSpPr>
        <p:spPr bwMode="auto">
          <a:xfrm>
            <a:off x="5838825" y="4248150"/>
            <a:ext cx="2413000" cy="1281113"/>
          </a:xfrm>
          <a:prstGeom prst="rect">
            <a:avLst/>
          </a:prstGeom>
          <a:noFill/>
          <a:ln w="360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8000" tIns="67680" rIns="108000" bIns="63000"/>
          <a:lstStyle>
            <a:lvl1pPr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2000" b="1">
                <a:solidFill>
                  <a:srgbClr val="000000"/>
                </a:solidFill>
                <a:ea typeface="MS PGothic" pitchFamily="34" charset="-128"/>
              </a:rPr>
              <a:t>IPSL-CM5B-LR</a:t>
            </a:r>
            <a:r>
              <a:rPr lang="fr-FR" sz="2000">
                <a:solidFill>
                  <a:srgbClr val="000000"/>
                </a:solidFill>
                <a:ea typeface="MS PGothic" pitchFamily="34" charset="-128"/>
              </a:rPr>
              <a:t> </a:t>
            </a:r>
            <a:r>
              <a:rPr lang="fr-FR" sz="2000" i="1">
                <a:solidFill>
                  <a:srgbClr val="000000"/>
                </a:solidFill>
                <a:ea typeface="MS PGothic" pitchFamily="34" charset="-128"/>
              </a:rPr>
              <a:t>Basse</a:t>
            </a:r>
            <a:r>
              <a:rPr lang="fr-FR" i="1">
                <a:solidFill>
                  <a:srgbClr val="000000"/>
                </a:solidFill>
                <a:ea typeface="MS PGothic" pitchFamily="34" charset="-128"/>
              </a:rPr>
              <a:t> résolution</a:t>
            </a:r>
          </a:p>
          <a:p>
            <a:pPr algn="ctr" eaLnBrk="1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b="1">
                <a:solidFill>
                  <a:srgbClr val="000000"/>
                </a:solidFill>
                <a:ea typeface="MS PGothic" pitchFamily="34" charset="-128"/>
              </a:rPr>
              <a:t>atm:</a:t>
            </a:r>
            <a:r>
              <a:rPr lang="fr-FR">
                <a:solidFill>
                  <a:srgbClr val="000000"/>
                </a:solidFill>
                <a:ea typeface="MS PGothic" pitchFamily="34" charset="-128"/>
              </a:rPr>
              <a:t> 3.75°x2°L39</a:t>
            </a:r>
          </a:p>
          <a:p>
            <a:pPr algn="ctr" eaLnBrk="1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b="1">
                <a:solidFill>
                  <a:srgbClr val="000000"/>
                </a:solidFill>
                <a:ea typeface="MS PGothic" pitchFamily="34" charset="-128"/>
              </a:rPr>
              <a:t>oce:</a:t>
            </a:r>
            <a:r>
              <a:rPr lang="fr-FR">
                <a:solidFill>
                  <a:srgbClr val="000000"/>
                </a:solidFill>
                <a:ea typeface="MS PGothic" pitchFamily="34" charset="-128"/>
              </a:rPr>
              <a:t> 2° L31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853" y="2558870"/>
            <a:ext cx="1466323" cy="927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00"/>
          <a:stretch>
            <a:fillRect/>
          </a:stretch>
        </p:blipFill>
        <p:spPr bwMode="auto">
          <a:xfrm>
            <a:off x="6927021" y="4123979"/>
            <a:ext cx="1520943" cy="100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9"/>
          <a:stretch/>
        </p:blipFill>
        <p:spPr bwMode="auto">
          <a:xfrm>
            <a:off x="6841910" y="5607857"/>
            <a:ext cx="1744687" cy="110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rme libre 4"/>
          <p:cNvSpPr/>
          <p:nvPr/>
        </p:nvSpPr>
        <p:spPr>
          <a:xfrm>
            <a:off x="6358079" y="5214436"/>
            <a:ext cx="2712347" cy="35997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90000" tIns="46800" rIns="90000" bIns="46800" compatLnSpc="0">
            <a:spAutoFit/>
          </a:bodyPr>
          <a:lstStyle/>
          <a:p>
            <a:pPr algn="ctr">
              <a:spcBef>
                <a:spcPts val="1123"/>
              </a:spcBef>
              <a:spcAft>
                <a:spcPts val="0"/>
              </a:spcAft>
              <a:defRPr/>
            </a:pPr>
            <a:r>
              <a:rPr lang="fr-FR" dirty="0">
                <a:solidFill>
                  <a:srgbClr val="0070C0"/>
                </a:solidFill>
                <a:latin typeface="Times New Roman" pitchFamily="18"/>
                <a:ea typeface="DejaVu LGC Sans" pitchFamily="2"/>
                <a:cs typeface="DejaVu LGC Sans" pitchFamily="2"/>
              </a:rPr>
              <a:t>Émission </a:t>
            </a:r>
            <a:r>
              <a:rPr lang="fr-FR" dirty="0" smtClean="0">
                <a:solidFill>
                  <a:srgbClr val="0070C0"/>
                </a:solidFill>
                <a:latin typeface="Times New Roman" pitchFamily="18"/>
                <a:ea typeface="DejaVu LGC Sans" pitchFamily="2"/>
                <a:cs typeface="DejaVu LGC Sans" pitchFamily="2"/>
              </a:rPr>
              <a:t>autorisée de </a:t>
            </a:r>
            <a:r>
              <a:rPr lang="fr-FR" dirty="0">
                <a:solidFill>
                  <a:srgbClr val="0070C0"/>
                </a:solidFill>
                <a:latin typeface="Times New Roman" pitchFamily="18"/>
                <a:ea typeface="DejaVu LGC Sans" pitchFamily="2"/>
                <a:cs typeface="DejaVu LGC Sans" pitchFamily="2"/>
              </a:rPr>
              <a:t>CO</a:t>
            </a:r>
            <a:r>
              <a:rPr lang="fr-FR" baseline="-25000" dirty="0">
                <a:solidFill>
                  <a:srgbClr val="0070C0"/>
                </a:solidFill>
                <a:latin typeface="Times New Roman" pitchFamily="18"/>
                <a:ea typeface="DejaVu LGC Sans" pitchFamily="2"/>
                <a:cs typeface="DejaVu LGC Sans" pitchFamily="2"/>
              </a:rPr>
              <a:t>2</a:t>
            </a:r>
          </a:p>
        </p:txBody>
      </p:sp>
      <p:sp>
        <p:nvSpPr>
          <p:cNvPr id="6" name="Forme libre 5"/>
          <p:cNvSpPr/>
          <p:nvPr/>
        </p:nvSpPr>
        <p:spPr>
          <a:xfrm>
            <a:off x="6598745" y="2200224"/>
            <a:ext cx="2052737" cy="35997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90000" tIns="46800" rIns="90000" bIns="46800" compatLnSpc="0">
            <a:spAutoFit/>
          </a:bodyPr>
          <a:lstStyle/>
          <a:p>
            <a:pPr algn="ctr">
              <a:spcBef>
                <a:spcPts val="1123"/>
              </a:spcBef>
              <a:spcAft>
                <a:spcPts val="0"/>
              </a:spcAft>
              <a:defRPr/>
            </a:pPr>
            <a:r>
              <a:rPr lang="fr-FR" dirty="0" smtClean="0">
                <a:solidFill>
                  <a:srgbClr val="0070C0"/>
                </a:solidFill>
                <a:latin typeface="Times New Roman" pitchFamily="18"/>
                <a:ea typeface="DejaVu LGC Sans" pitchFamily="2"/>
                <a:cs typeface="DejaVu LGC Sans" pitchFamily="2"/>
              </a:rPr>
              <a:t>Forçage radiatif</a:t>
            </a:r>
            <a:endParaRPr lang="fr-FR" dirty="0">
              <a:solidFill>
                <a:srgbClr val="0070C0"/>
              </a:solidFill>
              <a:latin typeface="Times New Roman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7" name="Forme libre 6"/>
          <p:cNvSpPr/>
          <p:nvPr/>
        </p:nvSpPr>
        <p:spPr>
          <a:xfrm>
            <a:off x="6394318" y="3764008"/>
            <a:ext cx="2461593" cy="35997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90000" tIns="46800" rIns="90000" bIns="46800" compatLnSpc="0">
            <a:spAutoFit/>
          </a:bodyPr>
          <a:lstStyle/>
          <a:p>
            <a:pPr algn="ctr">
              <a:spcBef>
                <a:spcPts val="1123"/>
              </a:spcBef>
              <a:spcAft>
                <a:spcPts val="0"/>
              </a:spcAft>
              <a:defRPr/>
            </a:pPr>
            <a:r>
              <a:rPr lang="fr-FR" dirty="0" smtClean="0">
                <a:solidFill>
                  <a:srgbClr val="0070C0"/>
                </a:solidFill>
                <a:latin typeface="Times New Roman" pitchFamily="18"/>
                <a:ea typeface="DejaVu LGC Sans" pitchFamily="2"/>
                <a:cs typeface="DejaVu LGC Sans" pitchFamily="2"/>
              </a:rPr>
              <a:t>Changement climatique</a:t>
            </a:r>
            <a:endParaRPr lang="fr-FR" dirty="0">
              <a:solidFill>
                <a:srgbClr val="0070C0"/>
              </a:solidFill>
              <a:latin typeface="Times New Roman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8" name="Forme libre 7"/>
          <p:cNvSpPr/>
          <p:nvPr/>
        </p:nvSpPr>
        <p:spPr>
          <a:xfrm>
            <a:off x="6587829" y="547432"/>
            <a:ext cx="2052737" cy="62542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chemeClr val="bg1"/>
          </a:solidFill>
          <a:ln>
            <a:noFill/>
            <a:prstDash val="solid"/>
          </a:ln>
        </p:spPr>
        <p:txBody>
          <a:bodyPr wrap="square" lIns="90000" tIns="46800" rIns="90000" bIns="46800" compatLnSpc="0">
            <a:spAutoFit/>
          </a:bodyPr>
          <a:lstStyle/>
          <a:p>
            <a:pPr algn="ctr">
              <a:spcBef>
                <a:spcPts val="1123"/>
              </a:spcBef>
              <a:spcAft>
                <a:spcPts val="0"/>
              </a:spcAft>
              <a:defRPr/>
            </a:pPr>
            <a:r>
              <a:rPr lang="fr-FR" dirty="0" smtClean="0">
                <a:solidFill>
                  <a:srgbClr val="0070C0"/>
                </a:solidFill>
                <a:latin typeface="Times New Roman" pitchFamily="18"/>
                <a:ea typeface="DejaVu LGC Sans" pitchFamily="2"/>
                <a:cs typeface="DejaVu LGC Sans" pitchFamily="2"/>
              </a:rPr>
              <a:t>Composition de l’atmosphère</a:t>
            </a:r>
            <a:endParaRPr lang="fr-FR" dirty="0">
              <a:solidFill>
                <a:srgbClr val="0070C0"/>
              </a:solidFill>
              <a:latin typeface="Times New Roman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9" name="Flèche droite 8"/>
          <p:cNvSpPr/>
          <p:nvPr/>
        </p:nvSpPr>
        <p:spPr>
          <a:xfrm>
            <a:off x="5399400" y="3215555"/>
            <a:ext cx="611850" cy="561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914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76" y="4018879"/>
            <a:ext cx="1785896" cy="208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rme libre 10"/>
          <p:cNvSpPr/>
          <p:nvPr/>
        </p:nvSpPr>
        <p:spPr>
          <a:xfrm>
            <a:off x="0" y="727418"/>
            <a:ext cx="2793790" cy="68429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90000" tIns="46800" rIns="90000" bIns="46800" compatLnSpc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b="1" dirty="0">
                <a:solidFill>
                  <a:srgbClr val="0070C0"/>
                </a:solidFill>
                <a:latin typeface="Times New Roman" pitchFamily="18"/>
                <a:ea typeface="DejaVu LGC Sans" pitchFamily="2"/>
                <a:cs typeface="DejaVu LGC Sans" pitchFamily="2"/>
              </a:rPr>
              <a:t>Forçages naturels et </a:t>
            </a:r>
            <a:r>
              <a:rPr lang="fr-FR" sz="2000" b="1" dirty="0" smtClean="0">
                <a:solidFill>
                  <a:srgbClr val="0070C0"/>
                </a:solidFill>
                <a:latin typeface="Times New Roman" pitchFamily="18"/>
                <a:ea typeface="DejaVu LGC Sans" pitchFamily="2"/>
                <a:cs typeface="DejaVu LGC Sans" pitchFamily="2"/>
              </a:rPr>
              <a:t>anthropiques</a:t>
            </a:r>
            <a:endParaRPr lang="fr-FR" sz="1600" dirty="0">
              <a:latin typeface="Times New Roman" pitchFamily="18"/>
              <a:ea typeface="DejaVu LGC Sans" pitchFamily="2"/>
              <a:cs typeface="DejaVu LGC Sans" pitchFamily="2"/>
            </a:endParaRP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4" r="25984"/>
          <a:stretch>
            <a:fillRect/>
          </a:stretch>
        </p:blipFill>
        <p:spPr bwMode="auto">
          <a:xfrm>
            <a:off x="3763867" y="2826252"/>
            <a:ext cx="1635533" cy="1275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436547" y="2456920"/>
            <a:ext cx="2396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IPSL-CM5A-LR</a:t>
            </a:r>
            <a:endParaRPr lang="fr-FR" dirty="0"/>
          </a:p>
        </p:txBody>
      </p:sp>
      <p:sp>
        <p:nvSpPr>
          <p:cNvPr id="14" name="Flèche droite 13"/>
          <p:cNvSpPr/>
          <p:nvPr/>
        </p:nvSpPr>
        <p:spPr>
          <a:xfrm>
            <a:off x="3112138" y="3205044"/>
            <a:ext cx="611850" cy="5619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Accolade fermante 9"/>
          <p:cNvSpPr/>
          <p:nvPr/>
        </p:nvSpPr>
        <p:spPr>
          <a:xfrm>
            <a:off x="2669628" y="697588"/>
            <a:ext cx="346841" cy="5640146"/>
          </a:xfrm>
          <a:prstGeom prst="righ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Accolade fermante 15"/>
          <p:cNvSpPr/>
          <p:nvPr/>
        </p:nvSpPr>
        <p:spPr>
          <a:xfrm rot="10800000">
            <a:off x="6011240" y="665958"/>
            <a:ext cx="346841" cy="5640146"/>
          </a:xfrm>
          <a:prstGeom prst="righ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149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63" y="1846839"/>
            <a:ext cx="2138360" cy="141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49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617" y="1162350"/>
            <a:ext cx="1696107" cy="92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re 1"/>
          <p:cNvSpPr txBox="1">
            <a:spLocks/>
          </p:cNvSpPr>
          <p:nvPr/>
        </p:nvSpPr>
        <p:spPr>
          <a:xfrm>
            <a:off x="448609" y="0"/>
            <a:ext cx="8229600" cy="620713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r-FR" sz="2800" kern="0" smtClean="0">
                <a:solidFill>
                  <a:srgbClr val="00B0F0"/>
                </a:solidFill>
              </a:rPr>
              <a:t>Le modèle couplé "Système Terre" de l'IPSL</a:t>
            </a:r>
            <a:endParaRPr lang="fr-FR" sz="2800" kern="0" dirty="0" smtClean="0">
              <a:solidFill>
                <a:srgbClr val="00B0F0"/>
              </a:solidFill>
            </a:endParaRPr>
          </a:p>
        </p:txBody>
      </p:sp>
      <p:sp>
        <p:nvSpPr>
          <p:cNvPr id="20" name="Forme libre 19"/>
          <p:cNvSpPr/>
          <p:nvPr/>
        </p:nvSpPr>
        <p:spPr>
          <a:xfrm>
            <a:off x="361975" y="1532817"/>
            <a:ext cx="2052737" cy="35997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90000" tIns="46800" rIns="90000" bIns="46800" compatLnSpc="0">
            <a:spAutoFit/>
          </a:bodyPr>
          <a:lstStyle/>
          <a:p>
            <a:pPr algn="ctr">
              <a:spcBef>
                <a:spcPts val="1123"/>
              </a:spcBef>
              <a:spcAft>
                <a:spcPts val="0"/>
              </a:spcAft>
              <a:defRPr/>
            </a:pPr>
            <a:r>
              <a:rPr lang="fr-FR" dirty="0" smtClean="0">
                <a:solidFill>
                  <a:srgbClr val="0070C0"/>
                </a:solidFill>
                <a:latin typeface="Times New Roman" pitchFamily="18"/>
                <a:ea typeface="DejaVu LGC Sans" pitchFamily="2"/>
                <a:cs typeface="DejaVu LGC Sans" pitchFamily="2"/>
              </a:rPr>
              <a:t>Soleil et volcans</a:t>
            </a:r>
            <a:endParaRPr lang="fr-FR" dirty="0">
              <a:solidFill>
                <a:srgbClr val="0070C0"/>
              </a:solidFill>
              <a:latin typeface="Times New Roman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21" name="Forme libre 20"/>
          <p:cNvSpPr/>
          <p:nvPr/>
        </p:nvSpPr>
        <p:spPr>
          <a:xfrm>
            <a:off x="220717" y="3411144"/>
            <a:ext cx="2364828" cy="62542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90000" tIns="46800" rIns="90000" bIns="46800" compatLnSpc="0">
            <a:spAutoFit/>
          </a:bodyPr>
          <a:lstStyle/>
          <a:p>
            <a:pPr algn="ctr">
              <a:spcBef>
                <a:spcPts val="1123"/>
              </a:spcBef>
              <a:spcAft>
                <a:spcPts val="0"/>
              </a:spcAft>
              <a:defRPr/>
            </a:pPr>
            <a:r>
              <a:rPr lang="fr-FR" dirty="0" smtClean="0">
                <a:solidFill>
                  <a:srgbClr val="0070C0"/>
                </a:solidFill>
                <a:latin typeface="Times New Roman" pitchFamily="18"/>
                <a:ea typeface="DejaVu LGC Sans" pitchFamily="2"/>
                <a:cs typeface="DejaVu LGC Sans" pitchFamily="2"/>
              </a:rPr>
              <a:t>Gaz à effet de serre ou chimiquement actifs</a:t>
            </a:r>
            <a:endParaRPr lang="fr-FR" dirty="0">
              <a:solidFill>
                <a:srgbClr val="0070C0"/>
              </a:solidFill>
              <a:latin typeface="Times New Roman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22" name="Forme libre 21"/>
          <p:cNvSpPr/>
          <p:nvPr/>
        </p:nvSpPr>
        <p:spPr>
          <a:xfrm>
            <a:off x="36447" y="6304872"/>
            <a:ext cx="2712347" cy="35997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90000" tIns="46800" rIns="90000" bIns="46800" compatLnSpc="0">
            <a:spAutoFit/>
          </a:bodyPr>
          <a:lstStyle/>
          <a:p>
            <a:pPr algn="ctr">
              <a:spcBef>
                <a:spcPts val="1123"/>
              </a:spcBef>
              <a:spcAft>
                <a:spcPts val="0"/>
              </a:spcAft>
              <a:defRPr/>
            </a:pPr>
            <a:r>
              <a:rPr lang="fr-FR" dirty="0" smtClean="0">
                <a:solidFill>
                  <a:srgbClr val="0070C0"/>
                </a:solidFill>
                <a:latin typeface="Times New Roman" pitchFamily="18"/>
                <a:ea typeface="DejaVu LGC Sans" pitchFamily="2"/>
                <a:cs typeface="DejaVu LGC Sans" pitchFamily="2"/>
              </a:rPr>
              <a:t>Concentration de </a:t>
            </a:r>
            <a:r>
              <a:rPr lang="fr-FR" dirty="0">
                <a:solidFill>
                  <a:srgbClr val="0070C0"/>
                </a:solidFill>
                <a:latin typeface="Times New Roman" pitchFamily="18"/>
                <a:ea typeface="DejaVu LGC Sans" pitchFamily="2"/>
                <a:cs typeface="DejaVu LGC Sans" pitchFamily="2"/>
              </a:rPr>
              <a:t>CO</a:t>
            </a:r>
            <a:r>
              <a:rPr lang="fr-FR" baseline="-25000" dirty="0">
                <a:solidFill>
                  <a:srgbClr val="0070C0"/>
                </a:solidFill>
                <a:latin typeface="Times New Roman" pitchFamily="18"/>
                <a:ea typeface="DejaVu LGC Sans" pitchFamily="2"/>
                <a:cs typeface="DejaVu LGC Sans" pitchFamily="2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7698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931395"/>
            <a:ext cx="4619625" cy="33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75" y="2931395"/>
            <a:ext cx="400367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ZoneTexte 1"/>
          <p:cNvSpPr txBox="1">
            <a:spLocks noChangeArrowheads="1"/>
          </p:cNvSpPr>
          <p:nvPr/>
        </p:nvSpPr>
        <p:spPr bwMode="auto">
          <a:xfrm rot="16200000">
            <a:off x="4275931" y="4446664"/>
            <a:ext cx="1482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>
                <a:latin typeface="Liberation Sans"/>
              </a:rPr>
              <a:t>latitude</a:t>
            </a:r>
          </a:p>
        </p:txBody>
      </p:sp>
      <p:sp>
        <p:nvSpPr>
          <p:cNvPr id="62469" name="ZoneTexte 2"/>
          <p:cNvSpPr txBox="1">
            <a:spLocks noChangeArrowheads="1"/>
          </p:cNvSpPr>
          <p:nvPr/>
        </p:nvSpPr>
        <p:spPr bwMode="auto">
          <a:xfrm>
            <a:off x="207963" y="2367833"/>
            <a:ext cx="4516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 sz="2400" dirty="0">
                <a:solidFill>
                  <a:schemeClr val="accent2"/>
                </a:solidFill>
              </a:rPr>
              <a:t>Moyenne globale de l’ozone</a:t>
            </a:r>
          </a:p>
        </p:txBody>
      </p:sp>
      <p:sp>
        <p:nvSpPr>
          <p:cNvPr id="62470" name="ZoneTexte 5"/>
          <p:cNvSpPr txBox="1">
            <a:spLocks noChangeArrowheads="1"/>
          </p:cNvSpPr>
          <p:nvPr/>
        </p:nvSpPr>
        <p:spPr bwMode="auto">
          <a:xfrm>
            <a:off x="4832350" y="2372595"/>
            <a:ext cx="4270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 sz="2400">
                <a:solidFill>
                  <a:schemeClr val="accent2"/>
                </a:solidFill>
              </a:rPr>
              <a:t>Moyenne zonale de l’ozone</a:t>
            </a:r>
          </a:p>
        </p:txBody>
      </p:sp>
      <p:sp>
        <p:nvSpPr>
          <p:cNvPr id="62471" name="Text Box 4"/>
          <p:cNvSpPr txBox="1">
            <a:spLocks noChangeArrowheads="1"/>
          </p:cNvSpPr>
          <p:nvPr/>
        </p:nvSpPr>
        <p:spPr bwMode="auto">
          <a:xfrm>
            <a:off x="503238" y="71438"/>
            <a:ext cx="8408987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4863" rIns="90000" bIns="46800" anchor="ctr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2800" dirty="0">
                <a:solidFill>
                  <a:srgbClr val="00B0F0"/>
                </a:solidFill>
                <a:latin typeface="Lucida Sans" pitchFamily="34" charset="0"/>
                <a:ea typeface="MS PGothic" pitchFamily="34" charset="-128"/>
              </a:rPr>
              <a:t>Calcul des champs d'ozone et d'aérosols</a:t>
            </a:r>
          </a:p>
        </p:txBody>
      </p:sp>
      <p:sp>
        <p:nvSpPr>
          <p:cNvPr id="62472" name="ZoneTexte 7"/>
          <p:cNvSpPr txBox="1">
            <a:spLocks noChangeArrowheads="1"/>
          </p:cNvSpPr>
          <p:nvPr/>
        </p:nvSpPr>
        <p:spPr bwMode="auto">
          <a:xfrm>
            <a:off x="6967537" y="6387383"/>
            <a:ext cx="208529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 sz="1600" i="1" dirty="0" smtClean="0">
                <a:latin typeface="Lucida Sans" pitchFamily="34" charset="0"/>
              </a:rPr>
              <a:t>[</a:t>
            </a:r>
            <a:r>
              <a:rPr lang="fr-FR" sz="1600" i="1" dirty="0" err="1" smtClean="0">
                <a:latin typeface="Lucida Sans" pitchFamily="34" charset="0"/>
              </a:rPr>
              <a:t>Bekki</a:t>
            </a:r>
            <a:r>
              <a:rPr lang="fr-FR" sz="1600" i="1" dirty="0" smtClean="0">
                <a:latin typeface="Lucida Sans" pitchFamily="34" charset="0"/>
              </a:rPr>
              <a:t> </a:t>
            </a:r>
            <a:r>
              <a:rPr lang="fr-FR" sz="1600" i="1" dirty="0">
                <a:latin typeface="Lucida Sans" pitchFamily="34" charset="0"/>
              </a:rPr>
              <a:t>et al. </a:t>
            </a:r>
            <a:r>
              <a:rPr lang="fr-FR" sz="1600" i="1" dirty="0" smtClean="0">
                <a:latin typeface="Lucida Sans" pitchFamily="34" charset="0"/>
              </a:rPr>
              <a:t>2013]</a:t>
            </a:r>
            <a:endParaRPr lang="fr-FR" sz="1600" i="1" dirty="0">
              <a:latin typeface="Lucida Sans" pitchFamily="34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51644" y="938489"/>
            <a:ext cx="8345515" cy="139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9536" rIns="90000" bIns="45000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eaLnBrk="1">
              <a:lnSpc>
                <a:spcPct val="98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fr-FR" dirty="0" smtClean="0">
                <a:solidFill>
                  <a:srgbClr val="000000"/>
                </a:solidFill>
                <a:latin typeface="Lucida Sans" pitchFamily="34" charset="0"/>
                <a:ea typeface="MS PGothic" pitchFamily="34" charset="-128"/>
              </a:rPr>
              <a:t>Calcul des concentrations en fonction des émissions des composés réactifs et des changements climatiques </a:t>
            </a:r>
          </a:p>
          <a:p>
            <a:pPr marL="285750" indent="-285750" eaLnBrk="1">
              <a:lnSpc>
                <a:spcPct val="98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fr-FR" dirty="0" smtClean="0">
                <a:solidFill>
                  <a:srgbClr val="000000"/>
                </a:solidFill>
                <a:latin typeface="Lucida Sans" pitchFamily="34" charset="0"/>
                <a:ea typeface="MS PGothic" pitchFamily="34" charset="-128"/>
              </a:rPr>
              <a:t>Projet international dédié: ACCMIP</a:t>
            </a:r>
            <a:endParaRPr lang="fr-FR" dirty="0">
              <a:solidFill>
                <a:srgbClr val="000000"/>
              </a:solidFill>
              <a:latin typeface="Lucida Sans" pitchFamily="34" charset="0"/>
              <a:ea typeface="MS PGothic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Grouper 7"/>
          <p:cNvGrpSpPr>
            <a:grpSpLocks/>
          </p:cNvGrpSpPr>
          <p:nvPr/>
        </p:nvGrpSpPr>
        <p:grpSpPr bwMode="auto">
          <a:xfrm>
            <a:off x="319088" y="4047465"/>
            <a:ext cx="4105275" cy="2600325"/>
            <a:chOff x="0" y="1591385"/>
            <a:chExt cx="4105925" cy="2600823"/>
          </a:xfrm>
        </p:grpSpPr>
        <p:pic>
          <p:nvPicPr>
            <p:cNvPr id="63493" name="Image 2" descr="screen-capture-1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91385"/>
              <a:ext cx="4105925" cy="2600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2565806" y="2621870"/>
              <a:ext cx="152424" cy="816131"/>
            </a:xfrm>
            <a:prstGeom prst="rect">
              <a:avLst/>
            </a:prstGeom>
            <a:solidFill>
              <a:schemeClr val="accent2">
                <a:lumMod val="75000"/>
                <a:alpha val="5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pic>
        <p:nvPicPr>
          <p:cNvPr id="63491" name="Image 4" descr="screen-capture-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30"/>
          <a:stretch>
            <a:fillRect/>
          </a:stretch>
        </p:blipFill>
        <p:spPr bwMode="auto">
          <a:xfrm>
            <a:off x="4562475" y="4037826"/>
            <a:ext cx="4581525" cy="254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Rectangle 5"/>
          <p:cNvSpPr>
            <a:spLocks noChangeArrowheads="1"/>
          </p:cNvSpPr>
          <p:nvPr/>
        </p:nvSpPr>
        <p:spPr bwMode="auto">
          <a:xfrm>
            <a:off x="5150064" y="3684081"/>
            <a:ext cx="3909301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fr-FR" sz="1600" b="1" dirty="0" smtClean="0"/>
              <a:t>Changement de la quantité d’ozone </a:t>
            </a:r>
            <a:r>
              <a:rPr lang="fr-FR" sz="1600" dirty="0" smtClean="0"/>
              <a:t>par rapport à l’année 2000</a:t>
            </a:r>
            <a:endParaRPr lang="fr-FR" sz="1600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03238" y="71438"/>
            <a:ext cx="8408987" cy="68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4863" rIns="90000" bIns="46800" anchor="ctr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2800" dirty="0" smtClean="0">
                <a:solidFill>
                  <a:srgbClr val="00B0F0"/>
                </a:solidFill>
                <a:latin typeface="Lucida Sans" pitchFamily="34" charset="0"/>
                <a:ea typeface="MS PGothic" pitchFamily="34" charset="-128"/>
              </a:rPr>
              <a:t>Ozone troposphérique</a:t>
            </a:r>
            <a:endParaRPr lang="fr-FR" sz="2800" dirty="0">
              <a:solidFill>
                <a:srgbClr val="00B0F0"/>
              </a:solidFill>
              <a:latin typeface="Lucida Sans" pitchFamily="34" charset="0"/>
              <a:ea typeface="MS PGothic" pitchFamily="34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74374" y="6478158"/>
            <a:ext cx="26275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400" i="1" dirty="0" smtClean="0">
                <a:solidFill>
                  <a:srgbClr val="1F497D"/>
                </a:solidFill>
                <a:latin typeface="Lucida Sans" pitchFamily="34" charset="0"/>
              </a:rPr>
              <a:t>[Young et al. 2013]</a:t>
            </a:r>
            <a:endParaRPr lang="fr-FR" sz="1400" i="1" dirty="0">
              <a:solidFill>
                <a:srgbClr val="1F497D"/>
              </a:solidFill>
              <a:latin typeface="Lucida Sans" pitchFamily="34" charset="0"/>
            </a:endParaRPr>
          </a:p>
        </p:txBody>
      </p:sp>
      <p:graphicFrame>
        <p:nvGraphicFramePr>
          <p:cNvPr id="10" name="Graphique 9"/>
          <p:cNvGraphicFramePr/>
          <p:nvPr>
            <p:extLst>
              <p:ext uri="{D42A27DB-BD31-4B8C-83A1-F6EECF244321}">
                <p14:modId xmlns:p14="http://schemas.microsoft.com/office/powerpoint/2010/main" val="1458077551"/>
              </p:ext>
            </p:extLst>
          </p:nvPr>
        </p:nvGraphicFramePr>
        <p:xfrm>
          <a:off x="1693987" y="665430"/>
          <a:ext cx="5666313" cy="2716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ZoneTexte 10"/>
          <p:cNvSpPr txBox="1"/>
          <p:nvPr/>
        </p:nvSpPr>
        <p:spPr>
          <a:xfrm rot="16200000">
            <a:off x="317723" y="1951360"/>
            <a:ext cx="2218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Lucida Sans" pitchFamily="34" charset="0"/>
              </a:rPr>
              <a:t>O</a:t>
            </a:r>
            <a:r>
              <a:rPr lang="fr-FR" sz="1400" baseline="-25000" dirty="0" smtClean="0">
                <a:latin typeface="Lucida Sans" pitchFamily="34" charset="0"/>
              </a:rPr>
              <a:t>3</a:t>
            </a:r>
            <a:r>
              <a:rPr lang="fr-FR" sz="1400" dirty="0" smtClean="0">
                <a:latin typeface="Lucida Sans" pitchFamily="34" charset="0"/>
              </a:rPr>
              <a:t> concentration  (</a:t>
            </a:r>
            <a:r>
              <a:rPr lang="fr-FR" sz="1400" dirty="0" err="1" smtClean="0">
                <a:latin typeface="Lucida Sans" pitchFamily="34" charset="0"/>
              </a:rPr>
              <a:t>ppb</a:t>
            </a:r>
            <a:r>
              <a:rPr lang="fr-FR" sz="1400" dirty="0" smtClean="0">
                <a:latin typeface="Lucida Sans" pitchFamily="34" charset="0"/>
              </a:rPr>
              <a:t>)</a:t>
            </a:r>
            <a:endParaRPr lang="fr-FR" sz="1400" dirty="0">
              <a:latin typeface="Lucida Sans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515062" y="3667881"/>
            <a:ext cx="3909301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fr-FR" sz="1600" b="1" dirty="0" smtClean="0"/>
              <a:t>Quantité d’ozone </a:t>
            </a:r>
            <a:r>
              <a:rPr lang="fr-FR" sz="1600" b="1" dirty="0" err="1" smtClean="0"/>
              <a:t>tropo</a:t>
            </a:r>
            <a:r>
              <a:rPr lang="fr-FR" sz="1600" dirty="0" smtClean="0"/>
              <a:t>, année 2000</a:t>
            </a:r>
            <a:endParaRPr lang="fr-FR" sz="1600" dirty="0"/>
          </a:p>
        </p:txBody>
      </p:sp>
      <p:sp>
        <p:nvSpPr>
          <p:cNvPr id="2" name="Ellipse 1"/>
          <p:cNvSpPr/>
          <p:nvPr/>
        </p:nvSpPr>
        <p:spPr>
          <a:xfrm rot="18720173">
            <a:off x="2164922" y="6127532"/>
            <a:ext cx="1145847" cy="22071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3"/>
          <p:cNvSpPr txBox="1">
            <a:spLocks noChangeArrowheads="1"/>
          </p:cNvSpPr>
          <p:nvPr/>
        </p:nvSpPr>
        <p:spPr bwMode="auto">
          <a:xfrm>
            <a:off x="7104714" y="2375189"/>
            <a:ext cx="19972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fr-FR" sz="1400" i="1" dirty="0">
                <a:latin typeface="Lucida Sans" pitchFamily="34" charset="0"/>
              </a:rPr>
              <a:t>[</a:t>
            </a:r>
            <a:r>
              <a:rPr lang="fr-FR" sz="1400" i="1" dirty="0" err="1">
                <a:latin typeface="Lucida Sans" pitchFamily="34" charset="0"/>
              </a:rPr>
              <a:t>Szopa</a:t>
            </a:r>
            <a:r>
              <a:rPr lang="fr-FR" sz="1400" i="1" dirty="0">
                <a:latin typeface="Lucida Sans" pitchFamily="34" charset="0"/>
              </a:rPr>
              <a:t> et al., </a:t>
            </a:r>
            <a:r>
              <a:rPr lang="fr-FR" sz="1400" i="1" dirty="0" smtClean="0">
                <a:latin typeface="Lucida Sans" pitchFamily="34" charset="0"/>
              </a:rPr>
              <a:t>2013]</a:t>
            </a:r>
            <a:endParaRPr lang="fr-FR" sz="1400" i="1" dirty="0">
              <a:latin typeface="Lucida Sans" pitchFamily="34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 flipV="1">
            <a:off x="0" y="3489433"/>
            <a:ext cx="9101960" cy="1051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7378262" y="1828780"/>
            <a:ext cx="1533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0070C0"/>
                </a:solidFill>
                <a:latin typeface="Lucida Sans" pitchFamily="34" charset="0"/>
              </a:rPr>
              <a:t>IPSL</a:t>
            </a:r>
          </a:p>
          <a:p>
            <a:pPr algn="ctr"/>
            <a:r>
              <a:rPr lang="fr-FR" sz="1600" dirty="0" smtClean="0">
                <a:solidFill>
                  <a:srgbClr val="0070C0"/>
                </a:solidFill>
                <a:latin typeface="Lucida Sans" pitchFamily="34" charset="0"/>
              </a:rPr>
              <a:t>LMDZ-INCA</a:t>
            </a:r>
            <a:endParaRPr lang="fr-FR" sz="1600" dirty="0">
              <a:solidFill>
                <a:srgbClr val="0070C0"/>
              </a:solidFill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e 42"/>
          <p:cNvGrpSpPr>
            <a:grpSpLocks/>
          </p:cNvGrpSpPr>
          <p:nvPr/>
        </p:nvGrpSpPr>
        <p:grpSpPr bwMode="auto">
          <a:xfrm>
            <a:off x="96015" y="1545020"/>
            <a:ext cx="8882063" cy="2328747"/>
            <a:chOff x="54275" y="636054"/>
            <a:chExt cx="8881916" cy="2577146"/>
          </a:xfrm>
        </p:grpSpPr>
        <p:pic>
          <p:nvPicPr>
            <p:cNvPr id="64520" name="Image 39" descr="Capture d’écran 2011-10-21 à 18.39.04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1" t="17020" r="47350" b="18478"/>
            <a:stretch>
              <a:fillRect/>
            </a:stretch>
          </p:blipFill>
          <p:spPr bwMode="auto">
            <a:xfrm>
              <a:off x="5878171" y="704808"/>
              <a:ext cx="3058020" cy="2411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21" name="Image 40" descr="Capture d’écran 2011-09-28 à 17.27.16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" t="15758" r="42316" b="15433"/>
            <a:stretch>
              <a:fillRect/>
            </a:stretch>
          </p:blipFill>
          <p:spPr bwMode="auto">
            <a:xfrm>
              <a:off x="54275" y="636054"/>
              <a:ext cx="3478645" cy="2577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22" name="Image 41" descr="Capture d’écran 2011-09-28 à 17.52.17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8" t="15762" r="47136" b="15598"/>
            <a:stretch>
              <a:fillRect/>
            </a:stretch>
          </p:blipFill>
          <p:spPr bwMode="auto">
            <a:xfrm>
              <a:off x="3214266" y="647800"/>
              <a:ext cx="2881746" cy="256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515" name="ZoneTexte 43"/>
          <p:cNvSpPr txBox="1">
            <a:spLocks noChangeArrowheads="1"/>
          </p:cNvSpPr>
          <p:nvPr/>
        </p:nvSpPr>
        <p:spPr bwMode="auto">
          <a:xfrm>
            <a:off x="231228" y="1174817"/>
            <a:ext cx="30248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 dirty="0" smtClean="0"/>
              <a:t>Matière organique</a:t>
            </a:r>
            <a:endParaRPr lang="fr-FR" dirty="0"/>
          </a:p>
        </p:txBody>
      </p:sp>
      <p:sp>
        <p:nvSpPr>
          <p:cNvPr id="64516" name="ZoneTexte 44"/>
          <p:cNvSpPr txBox="1">
            <a:spLocks noChangeArrowheads="1"/>
          </p:cNvSpPr>
          <p:nvPr/>
        </p:nvSpPr>
        <p:spPr bwMode="auto">
          <a:xfrm>
            <a:off x="6757165" y="1182238"/>
            <a:ext cx="16049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 dirty="0"/>
              <a:t>Sulfates</a:t>
            </a:r>
          </a:p>
        </p:txBody>
      </p:sp>
      <p:sp>
        <p:nvSpPr>
          <p:cNvPr id="64517" name="ZoneTexte 45"/>
          <p:cNvSpPr txBox="1">
            <a:spLocks noChangeArrowheads="1"/>
          </p:cNvSpPr>
          <p:nvPr/>
        </p:nvSpPr>
        <p:spPr bwMode="auto">
          <a:xfrm>
            <a:off x="3637728" y="1182238"/>
            <a:ext cx="21256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 dirty="0" smtClean="0"/>
              <a:t>Carbone suie</a:t>
            </a:r>
            <a:endParaRPr lang="fr-FR" dirty="0"/>
          </a:p>
        </p:txBody>
      </p:sp>
      <p:sp>
        <p:nvSpPr>
          <p:cNvPr id="64518" name="ZoneTexte 46"/>
          <p:cNvSpPr txBox="1">
            <a:spLocks noChangeArrowheads="1"/>
          </p:cNvSpPr>
          <p:nvPr/>
        </p:nvSpPr>
        <p:spPr bwMode="auto">
          <a:xfrm>
            <a:off x="2251914" y="641052"/>
            <a:ext cx="521225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 sz="2000" i="1" dirty="0" smtClean="0">
                <a:latin typeface="Lucida Sans" pitchFamily="34" charset="0"/>
              </a:rPr>
              <a:t>Forçage Radiatif (W.m</a:t>
            </a:r>
            <a:r>
              <a:rPr lang="fr-FR" sz="2000" i="1" baseline="30000" dirty="0" smtClean="0">
                <a:latin typeface="Lucida Sans" pitchFamily="34" charset="0"/>
              </a:rPr>
              <a:t>-2</a:t>
            </a:r>
            <a:r>
              <a:rPr lang="fr-FR" sz="2000" i="1" dirty="0" smtClean="0">
                <a:latin typeface="Lucida Sans" pitchFamily="34" charset="0"/>
              </a:rPr>
              <a:t>)</a:t>
            </a:r>
            <a:endParaRPr lang="fr-FR" sz="2000" i="1" dirty="0">
              <a:latin typeface="Lucida Sans" pitchFamily="34" charset="0"/>
            </a:endParaRPr>
          </a:p>
        </p:txBody>
      </p:sp>
      <p:pic>
        <p:nvPicPr>
          <p:cNvPr id="64519" name="Image 47" descr="screen-capture-1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4109545"/>
            <a:ext cx="5443538" cy="251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03238" y="71438"/>
            <a:ext cx="8408987" cy="68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4863" rIns="90000" bIns="46800" anchor="ctr"/>
          <a:lstStyle>
            <a:lvl1pPr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49263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2800" dirty="0" smtClean="0">
                <a:solidFill>
                  <a:srgbClr val="00B0F0"/>
                </a:solidFill>
                <a:latin typeface="Lucida Sans" pitchFamily="34" charset="0"/>
                <a:ea typeface="MS PGothic" pitchFamily="34" charset="-128"/>
              </a:rPr>
              <a:t>Aérosols </a:t>
            </a:r>
            <a:endParaRPr lang="fr-FR" sz="2800" dirty="0">
              <a:solidFill>
                <a:srgbClr val="00B0F0"/>
              </a:solidFill>
              <a:latin typeface="Lucida Sans" pitchFamily="34" charset="0"/>
              <a:ea typeface="MS PGothic" pitchFamily="34" charset="-128"/>
            </a:endParaRPr>
          </a:p>
        </p:txBody>
      </p:sp>
      <p:pic>
        <p:nvPicPr>
          <p:cNvPr id="64523" name="Picture 1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37"/>
          <a:stretch/>
        </p:blipFill>
        <p:spPr bwMode="auto">
          <a:xfrm>
            <a:off x="1743642" y="3708346"/>
            <a:ext cx="5720527" cy="40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090232" y="6519446"/>
            <a:ext cx="19255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1400" i="1" dirty="0" err="1">
                <a:solidFill>
                  <a:srgbClr val="1F497D"/>
                </a:solidFill>
                <a:latin typeface="Lucida Sans" pitchFamily="34" charset="0"/>
              </a:rPr>
              <a:t>Shindell</a:t>
            </a:r>
            <a:r>
              <a:rPr lang="fr-FR" sz="1400" i="1" dirty="0">
                <a:solidFill>
                  <a:srgbClr val="1F497D"/>
                </a:solidFill>
                <a:latin typeface="Lucida Sans" pitchFamily="34" charset="0"/>
              </a:rPr>
              <a:t> et al</a:t>
            </a:r>
            <a:r>
              <a:rPr lang="fr-FR" sz="1400" i="1" dirty="0" smtClean="0">
                <a:solidFill>
                  <a:srgbClr val="1F497D"/>
                </a:solidFill>
                <a:latin typeface="Lucida Sans" pitchFamily="34" charset="0"/>
              </a:rPr>
              <a:t>., </a:t>
            </a:r>
            <a:r>
              <a:rPr lang="fr-FR" sz="1400" i="1" dirty="0">
                <a:solidFill>
                  <a:srgbClr val="1F497D"/>
                </a:solidFill>
                <a:latin typeface="Lucida Sans" pitchFamily="34" charset="0"/>
              </a:rPr>
              <a:t>2012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7318363" y="4280280"/>
            <a:ext cx="1489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rgbClr val="0070C0"/>
                </a:solidFill>
              </a:rPr>
              <a:t>LMDz-INCA</a:t>
            </a:r>
            <a:endParaRPr lang="fr-FR" sz="1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1130300"/>
            <a:ext cx="8296275" cy="545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8785225" cy="958850"/>
          </a:xfrm>
        </p:spPr>
        <p:txBody>
          <a:bodyPr/>
          <a:lstStyle/>
          <a:p>
            <a:r>
              <a:rPr lang="fr-FR" sz="2400" dirty="0" smtClean="0">
                <a:solidFill>
                  <a:srgbClr val="00B0F0"/>
                </a:solidFill>
                <a:latin typeface="Liberation Sans"/>
              </a:rPr>
              <a:t>Évolution des </a:t>
            </a:r>
            <a:r>
              <a:rPr lang="fr-FR" sz="2400" b="1" dirty="0" smtClean="0">
                <a:solidFill>
                  <a:srgbClr val="00B0F0"/>
                </a:solidFill>
                <a:latin typeface="Liberation Sans"/>
              </a:rPr>
              <a:t>forçages radiatifs  </a:t>
            </a:r>
            <a:r>
              <a:rPr lang="fr-FR" sz="2400" dirty="0" smtClean="0">
                <a:solidFill>
                  <a:srgbClr val="00B0F0"/>
                </a:solidFill>
                <a:latin typeface="Liberation Sans"/>
              </a:rPr>
              <a:t>sur la période historique et future avec le </a:t>
            </a:r>
            <a:r>
              <a:rPr lang="fr-FR" sz="2400" b="1" dirty="0" smtClean="0">
                <a:solidFill>
                  <a:srgbClr val="00B0F0"/>
                </a:solidFill>
                <a:latin typeface="Liberation Sans"/>
              </a:rPr>
              <a:t>scénario RCP8.5 </a:t>
            </a:r>
            <a:r>
              <a:rPr lang="fr-FR" sz="2000" dirty="0" smtClean="0">
                <a:solidFill>
                  <a:srgbClr val="00B0F0"/>
                </a:solidFill>
                <a:latin typeface="Liberation Sans"/>
              </a:rPr>
              <a:t>(modèle IPSL-CM5A-LR)</a:t>
            </a:r>
          </a:p>
        </p:txBody>
      </p:sp>
      <p:sp>
        <p:nvSpPr>
          <p:cNvPr id="65540" name="ZoneTexte 3"/>
          <p:cNvSpPr txBox="1">
            <a:spLocks noChangeArrowheads="1"/>
          </p:cNvSpPr>
          <p:nvPr/>
        </p:nvSpPr>
        <p:spPr bwMode="auto">
          <a:xfrm>
            <a:off x="6732588" y="6453188"/>
            <a:ext cx="21748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z="1600" i="1" dirty="0">
                <a:latin typeface="Lucida Sans" pitchFamily="34" charset="0"/>
              </a:rPr>
              <a:t>[</a:t>
            </a:r>
            <a:r>
              <a:rPr lang="fr-FR" sz="1600" i="1" dirty="0" err="1">
                <a:latin typeface="Lucida Sans" pitchFamily="34" charset="0"/>
              </a:rPr>
              <a:t>Szopa</a:t>
            </a:r>
            <a:r>
              <a:rPr lang="fr-FR" sz="1600" i="1" dirty="0">
                <a:latin typeface="Lucida Sans" pitchFamily="34" charset="0"/>
              </a:rPr>
              <a:t> et al., </a:t>
            </a:r>
            <a:r>
              <a:rPr lang="fr-FR" sz="1600" i="1" dirty="0" smtClean="0">
                <a:latin typeface="Lucida Sans" pitchFamily="34" charset="0"/>
              </a:rPr>
              <a:t>2013]</a:t>
            </a:r>
            <a:endParaRPr lang="fr-FR" sz="1600" i="1" dirty="0"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119313"/>
            <a:ext cx="6061075" cy="435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3" name="Titre 1"/>
          <p:cNvSpPr txBox="1">
            <a:spLocks/>
          </p:cNvSpPr>
          <p:nvPr/>
        </p:nvSpPr>
        <p:spPr bwMode="auto">
          <a:xfrm>
            <a:off x="1274763" y="1131888"/>
            <a:ext cx="4238625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fr-FR" sz="2400" dirty="0">
                <a:solidFill>
                  <a:srgbClr val="0070C0"/>
                </a:solidFill>
                <a:latin typeface="Liberation Sans"/>
              </a:rPr>
              <a:t>De 1850 à 2300</a:t>
            </a:r>
          </a:p>
          <a:p>
            <a:pPr algn="ctr"/>
            <a:r>
              <a:rPr lang="fr-FR" sz="2400" dirty="0">
                <a:solidFill>
                  <a:srgbClr val="0070C0"/>
                </a:solidFill>
                <a:latin typeface="Liberation Sans"/>
              </a:rPr>
              <a:t>modèle IPSL-CM5A-LR</a:t>
            </a:r>
          </a:p>
        </p:txBody>
      </p:sp>
      <p:sp>
        <p:nvSpPr>
          <p:cNvPr id="66564" name="Titre 1"/>
          <p:cNvSpPr txBox="1">
            <a:spLocks/>
          </p:cNvSpPr>
          <p:nvPr/>
        </p:nvSpPr>
        <p:spPr bwMode="auto">
          <a:xfrm>
            <a:off x="5995988" y="2317750"/>
            <a:ext cx="14573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fr-FR" sz="2000">
                <a:solidFill>
                  <a:srgbClr val="FF0000"/>
                </a:solidFill>
                <a:latin typeface="Liberation Sans"/>
              </a:rPr>
              <a:t>RCP 8.5</a:t>
            </a:r>
          </a:p>
        </p:txBody>
      </p:sp>
      <p:sp>
        <p:nvSpPr>
          <p:cNvPr id="66565" name="Titre 1"/>
          <p:cNvSpPr txBox="1">
            <a:spLocks/>
          </p:cNvSpPr>
          <p:nvPr/>
        </p:nvSpPr>
        <p:spPr bwMode="auto">
          <a:xfrm>
            <a:off x="5995988" y="4465638"/>
            <a:ext cx="14573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fr-FR" sz="2000">
                <a:solidFill>
                  <a:srgbClr val="00B050"/>
                </a:solidFill>
                <a:latin typeface="Liberation Sans"/>
              </a:rPr>
              <a:t>RCP 4.5</a:t>
            </a:r>
          </a:p>
        </p:txBody>
      </p:sp>
      <p:sp>
        <p:nvSpPr>
          <p:cNvPr id="66566" name="Titre 1"/>
          <p:cNvSpPr txBox="1">
            <a:spLocks/>
          </p:cNvSpPr>
          <p:nvPr/>
        </p:nvSpPr>
        <p:spPr bwMode="auto">
          <a:xfrm>
            <a:off x="5983288" y="4992688"/>
            <a:ext cx="1457325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fr-FR" sz="2000">
                <a:solidFill>
                  <a:schemeClr val="accent2"/>
                </a:solidFill>
                <a:latin typeface="Liberation Sans"/>
              </a:rPr>
              <a:t>RCP 2.6</a:t>
            </a:r>
          </a:p>
        </p:txBody>
      </p:sp>
      <p:sp>
        <p:nvSpPr>
          <p:cNvPr id="66567" name="Titre 1"/>
          <p:cNvSpPr txBox="1">
            <a:spLocks/>
          </p:cNvSpPr>
          <p:nvPr/>
        </p:nvSpPr>
        <p:spPr bwMode="auto">
          <a:xfrm>
            <a:off x="5999163" y="5491163"/>
            <a:ext cx="279876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fr-FR" sz="2000">
                <a:solidFill>
                  <a:srgbClr val="CC0099"/>
                </a:solidFill>
                <a:latin typeface="Liberation Sans"/>
              </a:rPr>
              <a:t>Contrôle préindustriel</a:t>
            </a:r>
          </a:p>
        </p:txBody>
      </p:sp>
      <p:sp>
        <p:nvSpPr>
          <p:cNvPr id="66568" name="Titre 1"/>
          <p:cNvSpPr txBox="1">
            <a:spLocks/>
          </p:cNvSpPr>
          <p:nvPr/>
        </p:nvSpPr>
        <p:spPr bwMode="auto">
          <a:xfrm>
            <a:off x="277813" y="274638"/>
            <a:ext cx="861695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fr-FR" sz="3200">
                <a:solidFill>
                  <a:srgbClr val="00B0F0"/>
                </a:solidFill>
                <a:latin typeface="Liberation Sans"/>
              </a:rPr>
              <a:t>Moyenne globale de la température de surface</a:t>
            </a:r>
          </a:p>
        </p:txBody>
      </p:sp>
      <p:sp>
        <p:nvSpPr>
          <p:cNvPr id="9" name="ZoneTexte 3"/>
          <p:cNvSpPr txBox="1">
            <a:spLocks noChangeArrowheads="1"/>
          </p:cNvSpPr>
          <p:nvPr/>
        </p:nvSpPr>
        <p:spPr bwMode="auto">
          <a:xfrm>
            <a:off x="6496338" y="6498917"/>
            <a:ext cx="25612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fr-FR" sz="1600" i="1" dirty="0" smtClean="0">
                <a:latin typeface="Lucida Sans" pitchFamily="34" charset="0"/>
              </a:rPr>
              <a:t>[Dufresne </a:t>
            </a:r>
            <a:r>
              <a:rPr lang="fr-FR" sz="1600" i="1" dirty="0">
                <a:latin typeface="Lucida Sans" pitchFamily="34" charset="0"/>
              </a:rPr>
              <a:t>et al., </a:t>
            </a:r>
            <a:r>
              <a:rPr lang="fr-FR" sz="1600" i="1" dirty="0" smtClean="0">
                <a:latin typeface="Lucida Sans" pitchFamily="34" charset="0"/>
              </a:rPr>
              <a:t>2013]</a:t>
            </a:r>
            <a:endParaRPr lang="fr-FR" sz="1600" i="1" dirty="0">
              <a:latin typeface="Lucida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3"/>
          <p:cNvSpPr txBox="1">
            <a:spLocks noChangeArrowheads="1"/>
          </p:cNvSpPr>
          <p:nvPr/>
        </p:nvSpPr>
        <p:spPr bwMode="auto">
          <a:xfrm>
            <a:off x="6496338" y="6498917"/>
            <a:ext cx="25612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fr-FR" sz="1600" i="1" dirty="0" smtClean="0">
                <a:latin typeface="Lucida Sans" pitchFamily="34" charset="0"/>
              </a:rPr>
              <a:t>[Dufresne </a:t>
            </a:r>
            <a:r>
              <a:rPr lang="fr-FR" sz="1600" i="1" dirty="0">
                <a:latin typeface="Lucida Sans" pitchFamily="34" charset="0"/>
              </a:rPr>
              <a:t>et al., </a:t>
            </a:r>
            <a:r>
              <a:rPr lang="fr-FR" sz="1600" i="1" dirty="0" smtClean="0">
                <a:latin typeface="Lucida Sans" pitchFamily="34" charset="0"/>
              </a:rPr>
              <a:t>2013]</a:t>
            </a:r>
            <a:endParaRPr lang="fr-FR" sz="1600" i="1" dirty="0">
              <a:latin typeface="Lucida Sans" pitchFamily="34" charset="0"/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119313"/>
            <a:ext cx="3355975" cy="241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7" name="Titre 1"/>
          <p:cNvSpPr txBox="1">
            <a:spLocks/>
          </p:cNvSpPr>
          <p:nvPr/>
        </p:nvSpPr>
        <p:spPr bwMode="auto">
          <a:xfrm>
            <a:off x="277813" y="274638"/>
            <a:ext cx="861695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fr-FR" sz="3200" dirty="0">
                <a:solidFill>
                  <a:srgbClr val="00B0F0"/>
                </a:solidFill>
                <a:latin typeface="Liberation Sans"/>
              </a:rPr>
              <a:t>Moyenne globale de la température de surface</a:t>
            </a:r>
          </a:p>
        </p:txBody>
      </p:sp>
      <p:sp>
        <p:nvSpPr>
          <p:cNvPr id="67588" name="Titre 1"/>
          <p:cNvSpPr txBox="1">
            <a:spLocks/>
          </p:cNvSpPr>
          <p:nvPr/>
        </p:nvSpPr>
        <p:spPr bwMode="auto">
          <a:xfrm>
            <a:off x="15875" y="1158875"/>
            <a:ext cx="3394075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fr-FR" sz="2400">
                <a:solidFill>
                  <a:srgbClr val="0070C0"/>
                </a:solidFill>
                <a:latin typeface="Liberation Sans"/>
              </a:rPr>
              <a:t>De 1850 à 2300</a:t>
            </a:r>
          </a:p>
          <a:p>
            <a:pPr algn="ctr"/>
            <a:r>
              <a:rPr lang="fr-FR" sz="2000">
                <a:solidFill>
                  <a:srgbClr val="0070C0"/>
                </a:solidFill>
                <a:latin typeface="Liberation Sans"/>
              </a:rPr>
              <a:t>modèle IPSL-CM5A-LR</a:t>
            </a:r>
          </a:p>
        </p:txBody>
      </p:sp>
      <p:grpSp>
        <p:nvGrpSpPr>
          <p:cNvPr id="67589" name="Groupe 21"/>
          <p:cNvGrpSpPr>
            <a:grpSpLocks/>
          </p:cNvGrpSpPr>
          <p:nvPr/>
        </p:nvGrpSpPr>
        <p:grpSpPr bwMode="auto">
          <a:xfrm>
            <a:off x="3533775" y="1144588"/>
            <a:ext cx="5116513" cy="5378450"/>
            <a:chOff x="4544293" y="1133623"/>
            <a:chExt cx="4599707" cy="5117971"/>
          </a:xfrm>
        </p:grpSpPr>
        <p:pic>
          <p:nvPicPr>
            <p:cNvPr id="67593" name="Imag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1" r="6619"/>
            <a:stretch>
              <a:fillRect/>
            </a:stretch>
          </p:blipFill>
          <p:spPr bwMode="auto">
            <a:xfrm>
              <a:off x="4572000" y="3144990"/>
              <a:ext cx="4516582" cy="3106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94" name="Titre 1"/>
            <p:cNvSpPr txBox="1">
              <a:spLocks/>
            </p:cNvSpPr>
            <p:nvPr/>
          </p:nvSpPr>
          <p:spPr bwMode="auto">
            <a:xfrm>
              <a:off x="4710545" y="1133623"/>
              <a:ext cx="4239491" cy="375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fr-FR" sz="2400">
                  <a:solidFill>
                    <a:srgbClr val="0070C0"/>
                  </a:solidFill>
                  <a:latin typeface="Liberation Sans"/>
                </a:rPr>
                <a:t>De 1950 à 2100</a:t>
              </a:r>
            </a:p>
          </p:txBody>
        </p:sp>
        <p:grpSp>
          <p:nvGrpSpPr>
            <p:cNvPr id="67595" name="Groupe 14"/>
            <p:cNvGrpSpPr>
              <a:grpSpLocks/>
            </p:cNvGrpSpPr>
            <p:nvPr/>
          </p:nvGrpSpPr>
          <p:grpSpPr bwMode="auto">
            <a:xfrm>
              <a:off x="6220686" y="2381787"/>
              <a:ext cx="2687790" cy="790920"/>
              <a:chOff x="6220686" y="2187817"/>
              <a:chExt cx="2687790" cy="790920"/>
            </a:xfrm>
          </p:grpSpPr>
          <p:sp>
            <p:nvSpPr>
              <p:cNvPr id="67597" name="Titre 1"/>
              <p:cNvSpPr txBox="1">
                <a:spLocks/>
              </p:cNvSpPr>
              <p:nvPr/>
            </p:nvSpPr>
            <p:spPr bwMode="auto">
              <a:xfrm>
                <a:off x="6608621" y="2187817"/>
                <a:ext cx="2299855" cy="790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/>
                <a:r>
                  <a:rPr lang="fr-FR" sz="2000">
                    <a:latin typeface="Liberation Sans"/>
                  </a:rPr>
                  <a:t>IPSL-CM5A</a:t>
                </a:r>
              </a:p>
              <a:p>
                <a:pPr algn="ctr"/>
                <a:r>
                  <a:rPr lang="fr-FR" sz="2000">
                    <a:latin typeface="Liberation Sans"/>
                  </a:rPr>
                  <a:t>IPSL-CM5B</a:t>
                </a:r>
              </a:p>
            </p:txBody>
          </p:sp>
          <p:cxnSp>
            <p:nvCxnSpPr>
              <p:cNvPr id="11" name="Connecteur droit 10"/>
              <p:cNvCxnSpPr/>
              <p:nvPr/>
            </p:nvCxnSpPr>
            <p:spPr>
              <a:xfrm>
                <a:off x="6221196" y="2382292"/>
                <a:ext cx="73355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/>
              <p:cNvCxnSpPr/>
              <p:nvPr/>
            </p:nvCxnSpPr>
            <p:spPr>
              <a:xfrm>
                <a:off x="6221196" y="2716139"/>
                <a:ext cx="733555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596" name="Titre 1"/>
            <p:cNvSpPr txBox="1">
              <a:spLocks/>
            </p:cNvSpPr>
            <p:nvPr/>
          </p:nvSpPr>
          <p:spPr bwMode="auto">
            <a:xfrm>
              <a:off x="4544293" y="1522772"/>
              <a:ext cx="4599707" cy="790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fr-FR" sz="2000">
                  <a:latin typeface="Liberation Sans"/>
                </a:rPr>
                <a:t>Anomalie de température par rapport  à la période 1985-2015 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984250" y="3325813"/>
            <a:ext cx="1011238" cy="8159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18" name="Connecteur droit 17"/>
          <p:cNvCxnSpPr>
            <a:stCxn id="16" idx="2"/>
          </p:cNvCxnSpPr>
          <p:nvPr/>
        </p:nvCxnSpPr>
        <p:spPr>
          <a:xfrm>
            <a:off x="1489075" y="4141788"/>
            <a:ext cx="0" cy="7762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endCxn id="67593" idx="1"/>
          </p:cNvCxnSpPr>
          <p:nvPr/>
        </p:nvCxnSpPr>
        <p:spPr>
          <a:xfrm flipV="1">
            <a:off x="1489075" y="4891088"/>
            <a:ext cx="2074863" cy="269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avec flèche 2"/>
          <p:cNvCxnSpPr/>
          <p:nvPr/>
        </p:nvCxnSpPr>
        <p:spPr>
          <a:xfrm>
            <a:off x="8494053" y="3325813"/>
            <a:ext cx="0" cy="689139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>
            <a:off x="8494053" y="4674092"/>
            <a:ext cx="0" cy="344570"/>
          </a:xfrm>
          <a:prstGeom prst="straightConnector1">
            <a:avLst/>
          </a:prstGeom>
          <a:ln w="1905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oneTexte 1"/>
          <p:cNvSpPr txBox="1">
            <a:spLocks noChangeArrowheads="1"/>
          </p:cNvSpPr>
          <p:nvPr/>
        </p:nvSpPr>
        <p:spPr bwMode="auto">
          <a:xfrm>
            <a:off x="900113" y="1806738"/>
            <a:ext cx="7416800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00050" indent="-4000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ts val="1800"/>
              </a:spcBef>
              <a:buFont typeface="Arial" pitchFamily="34" charset="0"/>
              <a:buAutoNum type="romanUcPeriod"/>
            </a:pPr>
            <a:r>
              <a:rPr lang="fr-FR" sz="2400" dirty="0" smtClean="0">
                <a:latin typeface="Lucida Sans" pitchFamily="34" charset="0"/>
              </a:rPr>
              <a:t>Contexte et aperçu du projet CMIP5</a:t>
            </a:r>
          </a:p>
          <a:p>
            <a:pPr eaLnBrk="1" hangingPunct="1">
              <a:spcBef>
                <a:spcPts val="1800"/>
              </a:spcBef>
              <a:buFont typeface="Arial" pitchFamily="34" charset="0"/>
              <a:buAutoNum type="romanUcPeriod"/>
            </a:pPr>
            <a:r>
              <a:rPr lang="fr-FR" sz="2400" dirty="0" smtClean="0">
                <a:latin typeface="Lucida Sans" pitchFamily="34" charset="0"/>
              </a:rPr>
              <a:t>Aperçu général des résultats</a:t>
            </a:r>
            <a:endParaRPr lang="fr-FR" sz="2400" dirty="0">
              <a:latin typeface="Lucida Sans" pitchFamily="34" charset="0"/>
            </a:endParaRPr>
          </a:p>
          <a:p>
            <a:pPr eaLnBrk="1" hangingPunct="1">
              <a:spcBef>
                <a:spcPts val="1800"/>
              </a:spcBef>
              <a:buFont typeface="Arial" pitchFamily="34" charset="0"/>
              <a:buAutoNum type="romanUcPeriod"/>
            </a:pPr>
            <a:r>
              <a:rPr lang="fr-FR" sz="2400" dirty="0" smtClean="0">
                <a:latin typeface="Lucida Sans" pitchFamily="34" charset="0"/>
              </a:rPr>
              <a:t>Changements climatiques</a:t>
            </a:r>
          </a:p>
          <a:p>
            <a:pPr marL="914400" lvl="1" indent="-457200" eaLnBrk="1" hangingPunct="1">
              <a:spcBef>
                <a:spcPts val="1800"/>
              </a:spcBef>
              <a:buFont typeface="+mj-lt"/>
              <a:buAutoNum type="alphaLcParenR"/>
            </a:pPr>
            <a:r>
              <a:rPr lang="fr-FR" sz="2400" dirty="0" smtClean="0">
                <a:latin typeface="Lucida Sans" pitchFamily="34" charset="0"/>
              </a:rPr>
              <a:t>Précipitations</a:t>
            </a:r>
          </a:p>
          <a:p>
            <a:pPr lvl="1" eaLnBrk="1" hangingPunct="1">
              <a:spcBef>
                <a:spcPts val="1800"/>
              </a:spcBef>
              <a:buFont typeface="Arial" pitchFamily="34" charset="0"/>
              <a:buAutoNum type="alphaLcParenR"/>
            </a:pPr>
            <a:r>
              <a:rPr lang="fr-FR" sz="2400" dirty="0" smtClean="0">
                <a:latin typeface="Lucida Sans" pitchFamily="34" charset="0"/>
              </a:rPr>
              <a:t> Cycle du carbone</a:t>
            </a:r>
          </a:p>
          <a:p>
            <a:pPr lvl="1" eaLnBrk="1" hangingPunct="1">
              <a:spcBef>
                <a:spcPts val="1800"/>
              </a:spcBef>
              <a:buFont typeface="Arial" pitchFamily="34" charset="0"/>
              <a:buAutoNum type="alphaLcParenR"/>
            </a:pPr>
            <a:r>
              <a:rPr lang="fr-FR" sz="2400" dirty="0" smtClean="0">
                <a:latin typeface="Lucida Sans" pitchFamily="34" charset="0"/>
              </a:rPr>
              <a:t> Amplitude du réchauffement</a:t>
            </a:r>
          </a:p>
          <a:p>
            <a:pPr eaLnBrk="1" hangingPunct="1">
              <a:spcBef>
                <a:spcPts val="1800"/>
              </a:spcBef>
              <a:buFont typeface="Arial" pitchFamily="34" charset="0"/>
              <a:buAutoNum type="romanUcPeriod"/>
            </a:pPr>
            <a:r>
              <a:rPr lang="fr-FR" sz="2400" dirty="0" smtClean="0">
                <a:latin typeface="Lucida Sans" pitchFamily="34" charset="0"/>
              </a:rPr>
              <a:t>Conclusion</a:t>
            </a:r>
            <a:endParaRPr lang="fr-FR" sz="2400" dirty="0">
              <a:latin typeface="Lucida Sans" pitchFamily="34" charset="0"/>
            </a:endParaRPr>
          </a:p>
        </p:txBody>
      </p:sp>
      <p:sp>
        <p:nvSpPr>
          <p:cNvPr id="3" name="Forme libre 2"/>
          <p:cNvSpPr>
            <a:spLocks/>
          </p:cNvSpPr>
          <p:nvPr/>
        </p:nvSpPr>
        <p:spPr bwMode="auto">
          <a:xfrm>
            <a:off x="323850" y="981384"/>
            <a:ext cx="8496300" cy="9366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85680" rIns="81720" bIns="40680"/>
          <a:lstStyle/>
          <a:p>
            <a:pPr algn="ctr" hangingPunct="0">
              <a:lnSpc>
                <a:spcPct val="86000"/>
              </a:lnSpc>
              <a:spcBef>
                <a:spcPts val="1038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b="1" dirty="0" smtClean="0">
                <a:solidFill>
                  <a:srgbClr val="00B0F0"/>
                </a:solidFill>
                <a:latin typeface="Lucida Sans" pitchFamily="34" charset="0"/>
                <a:ea typeface="DejaVu Sans" pitchFamily="34" charset="0"/>
                <a:cs typeface="Lohit Devanagari"/>
              </a:rPr>
              <a:t>Plan</a:t>
            </a:r>
            <a:endParaRPr lang="fr-FR" sz="2800" b="1" dirty="0">
              <a:solidFill>
                <a:srgbClr val="00B0F0"/>
              </a:solidFill>
              <a:latin typeface="Lucida Sans" pitchFamily="34" charset="0"/>
              <a:ea typeface="DejaVu Sans" pitchFamily="34" charset="0"/>
              <a:cs typeface="Lohit Devanaga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8" y="1412875"/>
            <a:ext cx="3382962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4148138"/>
            <a:ext cx="3375025" cy="258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6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67"/>
          <a:stretch>
            <a:fillRect/>
          </a:stretch>
        </p:blipFill>
        <p:spPr bwMode="auto">
          <a:xfrm>
            <a:off x="4440238" y="4103688"/>
            <a:ext cx="3395662" cy="259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146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806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86"/>
          <a:stretch>
            <a:fillRect/>
          </a:stretch>
        </p:blipFill>
        <p:spPr bwMode="auto">
          <a:xfrm>
            <a:off x="4367213" y="1412875"/>
            <a:ext cx="3417887" cy="255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308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8070" name="Text Box 5"/>
          <p:cNvSpPr txBox="1">
            <a:spLocks noChangeArrowheads="1"/>
          </p:cNvSpPr>
          <p:nvPr/>
        </p:nvSpPr>
        <p:spPr bwMode="auto">
          <a:xfrm>
            <a:off x="676275" y="130175"/>
            <a:ext cx="8024813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1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2800" dirty="0">
                <a:solidFill>
                  <a:srgbClr val="00B0F0"/>
                </a:solidFill>
                <a:latin typeface="Times New Roman" pitchFamily="18" charset="0"/>
                <a:ea typeface="DejaVu LGC Sans"/>
                <a:cs typeface="DejaVu LGC Sans"/>
              </a:rPr>
              <a:t>Distribution géographique de la variation normalisée de la température de surface </a:t>
            </a:r>
            <a:r>
              <a:rPr lang="el-GR" sz="2400" dirty="0">
                <a:solidFill>
                  <a:srgbClr val="00B0F0"/>
                </a:solidFill>
                <a:latin typeface="Times New Roman" pitchFamily="18" charset="0"/>
                <a:ea typeface="DejaVu LGC Sans"/>
                <a:cs typeface="DejaVu LGC Sans"/>
              </a:rPr>
              <a:t>Δ</a:t>
            </a:r>
            <a:r>
              <a:rPr lang="fr-FR" sz="2400" dirty="0">
                <a:solidFill>
                  <a:srgbClr val="00B0F0"/>
                </a:solidFill>
                <a:latin typeface="Times New Roman" pitchFamily="18" charset="0"/>
                <a:ea typeface="DejaVu LGC Sans"/>
                <a:cs typeface="DejaVu LGC Sans"/>
              </a:rPr>
              <a:t> T(</a:t>
            </a:r>
            <a:r>
              <a:rPr lang="fr-FR" sz="2400" dirty="0" err="1">
                <a:solidFill>
                  <a:srgbClr val="00B0F0"/>
                </a:solidFill>
                <a:latin typeface="Times New Roman" pitchFamily="18" charset="0"/>
                <a:ea typeface="DejaVu LGC Sans"/>
                <a:cs typeface="DejaVu LGC Sans"/>
              </a:rPr>
              <a:t>x,y</a:t>
            </a:r>
            <a:r>
              <a:rPr lang="fr-FR" sz="2400" dirty="0">
                <a:solidFill>
                  <a:srgbClr val="00B0F0"/>
                </a:solidFill>
                <a:latin typeface="Times New Roman" pitchFamily="18" charset="0"/>
                <a:ea typeface="DejaVu LGC Sans"/>
                <a:cs typeface="DejaVu LGC Sans"/>
              </a:rPr>
              <a:t>)/ &lt;</a:t>
            </a:r>
            <a:r>
              <a:rPr lang="el-GR" sz="2400" dirty="0">
                <a:solidFill>
                  <a:srgbClr val="00B0F0"/>
                </a:solidFill>
                <a:latin typeface="Times New Roman" pitchFamily="18" charset="0"/>
                <a:ea typeface="DejaVu LGC Sans"/>
                <a:cs typeface="DejaVu LGC Sans"/>
              </a:rPr>
              <a:t>Δ</a:t>
            </a:r>
            <a:r>
              <a:rPr lang="fr-FR" sz="2400" dirty="0">
                <a:solidFill>
                  <a:srgbClr val="00B0F0"/>
                </a:solidFill>
                <a:latin typeface="Times New Roman" pitchFamily="18" charset="0"/>
                <a:ea typeface="DejaVu LGC Sans"/>
                <a:cs typeface="DejaVu LGC Sans"/>
              </a:rPr>
              <a:t> T&gt; en 2100</a:t>
            </a:r>
          </a:p>
        </p:txBody>
      </p:sp>
      <p:sp>
        <p:nvSpPr>
          <p:cNvPr id="88071" name="Text Box 6"/>
          <p:cNvSpPr txBox="1">
            <a:spLocks noChangeArrowheads="1"/>
          </p:cNvSpPr>
          <p:nvPr/>
        </p:nvSpPr>
        <p:spPr bwMode="auto">
          <a:xfrm>
            <a:off x="1184275" y="1127125"/>
            <a:ext cx="3059113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b="1">
                <a:solidFill>
                  <a:srgbClr val="000000"/>
                </a:solidFill>
                <a:latin typeface="Times New Roman" pitchFamily="18" charset="0"/>
                <a:ea typeface="DejaVu LGC Sans"/>
                <a:cs typeface="DejaVu LGC Sans"/>
              </a:rPr>
              <a:t>RCP2.6</a:t>
            </a:r>
          </a:p>
        </p:txBody>
      </p:sp>
      <p:sp>
        <p:nvSpPr>
          <p:cNvPr id="88072" name="Text Box 7"/>
          <p:cNvSpPr txBox="1">
            <a:spLocks noChangeArrowheads="1"/>
          </p:cNvSpPr>
          <p:nvPr/>
        </p:nvSpPr>
        <p:spPr bwMode="auto">
          <a:xfrm>
            <a:off x="1177925" y="3819525"/>
            <a:ext cx="3059113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b="1">
                <a:solidFill>
                  <a:srgbClr val="000000"/>
                </a:solidFill>
                <a:latin typeface="Times New Roman" pitchFamily="18" charset="0"/>
                <a:ea typeface="DejaVu LGC Sans"/>
                <a:cs typeface="DejaVu LGC Sans"/>
              </a:rPr>
              <a:t>RCP6.0</a:t>
            </a:r>
          </a:p>
        </p:txBody>
      </p:sp>
      <p:sp>
        <p:nvSpPr>
          <p:cNvPr id="88073" name="Text Box 8"/>
          <p:cNvSpPr txBox="1">
            <a:spLocks noChangeArrowheads="1"/>
          </p:cNvSpPr>
          <p:nvPr/>
        </p:nvSpPr>
        <p:spPr bwMode="auto">
          <a:xfrm>
            <a:off x="4708525" y="1136650"/>
            <a:ext cx="3059113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b="1">
                <a:solidFill>
                  <a:srgbClr val="000000"/>
                </a:solidFill>
                <a:latin typeface="Times New Roman" pitchFamily="18" charset="0"/>
                <a:ea typeface="DejaVu LGC Sans"/>
                <a:cs typeface="DejaVu LGC Sans"/>
              </a:rPr>
              <a:t>RCP4.5</a:t>
            </a:r>
          </a:p>
        </p:txBody>
      </p:sp>
      <p:sp>
        <p:nvSpPr>
          <p:cNvPr id="88074" name="Text Box 9"/>
          <p:cNvSpPr txBox="1">
            <a:spLocks noChangeArrowheads="1"/>
          </p:cNvSpPr>
          <p:nvPr/>
        </p:nvSpPr>
        <p:spPr bwMode="auto">
          <a:xfrm>
            <a:off x="4703763" y="3829050"/>
            <a:ext cx="3059112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b="1">
                <a:solidFill>
                  <a:srgbClr val="000000"/>
                </a:solidFill>
                <a:latin typeface="Times New Roman" pitchFamily="18" charset="0"/>
                <a:ea typeface="DejaVu LGC Sans"/>
                <a:cs typeface="DejaVu LGC Sans"/>
              </a:rPr>
              <a:t>RCP8.5</a:t>
            </a:r>
          </a:p>
        </p:txBody>
      </p:sp>
      <p:pic>
        <p:nvPicPr>
          <p:cNvPr id="88075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2254250"/>
            <a:ext cx="989013" cy="256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88076" name="Group 11"/>
          <p:cNvGrpSpPr>
            <a:grpSpLocks/>
          </p:cNvGrpSpPr>
          <p:nvPr/>
        </p:nvGrpSpPr>
        <p:grpSpPr bwMode="auto">
          <a:xfrm>
            <a:off x="7870825" y="1493838"/>
            <a:ext cx="1204913" cy="649287"/>
            <a:chOff x="5372" y="1009"/>
            <a:chExt cx="822" cy="409"/>
          </a:xfrm>
        </p:grpSpPr>
        <p:sp>
          <p:nvSpPr>
            <p:cNvPr id="88077" name="Text Box 12"/>
            <p:cNvSpPr txBox="1">
              <a:spLocks noChangeArrowheads="1"/>
            </p:cNvSpPr>
            <p:nvPr/>
          </p:nvSpPr>
          <p:spPr bwMode="auto">
            <a:xfrm>
              <a:off x="5372" y="1009"/>
              <a:ext cx="822" cy="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defTabSz="457200" eaLnBrk="0" hangingPunct="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l-GR" b="1">
                  <a:solidFill>
                    <a:srgbClr val="000000"/>
                  </a:solidFill>
                  <a:latin typeface="Times New Roman" pitchFamily="18" charset="0"/>
                  <a:ea typeface="DejaVu LGC Sans"/>
                  <a:cs typeface="DejaVu LGC Sans"/>
                </a:rPr>
                <a:t>Δ</a:t>
              </a:r>
              <a:r>
                <a:rPr lang="fr-FR" b="1">
                  <a:solidFill>
                    <a:srgbClr val="000000"/>
                  </a:solidFill>
                  <a:latin typeface="Times New Roman" pitchFamily="18" charset="0"/>
                  <a:ea typeface="DejaVu LGC Sans"/>
                  <a:cs typeface="DejaVu LGC Sans"/>
                </a:rPr>
                <a:t> T(x,y)</a:t>
              </a:r>
            </a:p>
            <a:p>
              <a:pPr algn="ctr"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fr-FR" b="1">
                  <a:solidFill>
                    <a:srgbClr val="000000"/>
                  </a:solidFill>
                  <a:latin typeface="Times New Roman" pitchFamily="18" charset="0"/>
                  <a:ea typeface="DejaVu LGC Sans"/>
                  <a:cs typeface="DejaVu LGC Sans"/>
                </a:rPr>
                <a:t>&lt; </a:t>
              </a:r>
              <a:r>
                <a:rPr lang="el-GR" b="1">
                  <a:solidFill>
                    <a:srgbClr val="000000"/>
                  </a:solidFill>
                  <a:latin typeface="Times New Roman" pitchFamily="18" charset="0"/>
                  <a:ea typeface="DejaVu LGC Sans"/>
                  <a:cs typeface="DejaVu LGC Sans"/>
                </a:rPr>
                <a:t>Δ</a:t>
              </a:r>
              <a:r>
                <a:rPr lang="fr-FR" b="1">
                  <a:solidFill>
                    <a:srgbClr val="000000"/>
                  </a:solidFill>
                  <a:latin typeface="Times New Roman" pitchFamily="18" charset="0"/>
                  <a:ea typeface="DejaVu LGC Sans"/>
                  <a:cs typeface="DejaVu LGC Sans"/>
                </a:rPr>
                <a:t> T&gt;</a:t>
              </a:r>
            </a:p>
          </p:txBody>
        </p:sp>
        <p:sp>
          <p:nvSpPr>
            <p:cNvPr id="88078" name="Line 13"/>
            <p:cNvSpPr>
              <a:spLocks noChangeShapeType="1"/>
            </p:cNvSpPr>
            <p:nvPr/>
          </p:nvSpPr>
          <p:spPr bwMode="auto">
            <a:xfrm>
              <a:off x="5445" y="1223"/>
              <a:ext cx="668" cy="0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1"/>
          <p:cNvSpPr txBox="1">
            <a:spLocks noChangeArrowheads="1"/>
          </p:cNvSpPr>
          <p:nvPr/>
        </p:nvSpPr>
        <p:spPr bwMode="auto">
          <a:xfrm>
            <a:off x="803275" y="106363"/>
            <a:ext cx="7748588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3200" dirty="0">
                <a:solidFill>
                  <a:srgbClr val="00B0F0"/>
                </a:solidFill>
                <a:latin typeface="Liberation Sans"/>
              </a:rPr>
              <a:t>Glace de mer Arctique 1970-2100</a:t>
            </a: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8"/>
          <a:stretch>
            <a:fillRect/>
          </a:stretch>
        </p:blipFill>
        <p:spPr bwMode="auto">
          <a:xfrm>
            <a:off x="392113" y="1136650"/>
            <a:ext cx="3840162" cy="265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762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6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9"/>
          <a:stretch>
            <a:fillRect/>
          </a:stretch>
        </p:blipFill>
        <p:spPr bwMode="auto">
          <a:xfrm>
            <a:off x="427038" y="4114800"/>
            <a:ext cx="3832225" cy="268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65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9637" name="Text Box 4"/>
          <p:cNvSpPr txBox="1">
            <a:spLocks noChangeArrowheads="1"/>
          </p:cNvSpPr>
          <p:nvPr/>
        </p:nvSpPr>
        <p:spPr bwMode="auto">
          <a:xfrm>
            <a:off x="2605088" y="714375"/>
            <a:ext cx="396081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2400" b="1" i="1" u="sng">
                <a:solidFill>
                  <a:srgbClr val="333399"/>
                </a:solidFill>
                <a:latin typeface="Arial Narrow" pitchFamily="34" charset="0"/>
              </a:rPr>
              <a:t>Septembre</a:t>
            </a:r>
            <a:r>
              <a:rPr lang="fr-FR" sz="2400" i="1">
                <a:solidFill>
                  <a:srgbClr val="333399"/>
                </a:solidFill>
                <a:latin typeface="Arial Narrow" pitchFamily="34" charset="0"/>
              </a:rPr>
              <a:t>  (extension minimale)</a:t>
            </a:r>
          </a:p>
        </p:txBody>
      </p:sp>
      <p:sp>
        <p:nvSpPr>
          <p:cNvPr id="69638" name="Text Box 5"/>
          <p:cNvSpPr txBox="1">
            <a:spLocks noChangeArrowheads="1"/>
          </p:cNvSpPr>
          <p:nvPr/>
        </p:nvSpPr>
        <p:spPr bwMode="auto">
          <a:xfrm rot="-5400000">
            <a:off x="-697706" y="2204244"/>
            <a:ext cx="1882775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>
                <a:latin typeface="Liberation Sans"/>
              </a:rPr>
              <a:t>(Millions de km</a:t>
            </a:r>
            <a:r>
              <a:rPr lang="fr-FR" baseline="30000">
                <a:latin typeface="Liberation Sans"/>
              </a:rPr>
              <a:t>2</a:t>
            </a:r>
            <a:r>
              <a:rPr lang="fr-FR">
                <a:latin typeface="Liberation Sans"/>
              </a:rPr>
              <a:t>)</a:t>
            </a:r>
          </a:p>
        </p:txBody>
      </p:sp>
      <p:pic>
        <p:nvPicPr>
          <p:cNvPr id="69639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3" t="16148" r="4964" b="53008"/>
          <a:stretch>
            <a:fillRect/>
          </a:stretch>
        </p:blipFill>
        <p:spPr bwMode="auto">
          <a:xfrm>
            <a:off x="4460875" y="1466850"/>
            <a:ext cx="2106613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0063" t="16148" r="4964" b="5300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640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8" t="48849" r="4965" b="18845"/>
          <a:stretch>
            <a:fillRect/>
          </a:stretch>
        </p:blipFill>
        <p:spPr bwMode="auto">
          <a:xfrm>
            <a:off x="6837363" y="1466850"/>
            <a:ext cx="2105025" cy="215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0058" t="48849" r="4965" b="1884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64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150" b="52959"/>
          <a:stretch>
            <a:fillRect/>
          </a:stretch>
        </p:blipFill>
        <p:spPr bwMode="auto">
          <a:xfrm>
            <a:off x="4452938" y="4443413"/>
            <a:ext cx="2289175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0000" t="16150" b="5295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64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8653" b="18845"/>
          <a:stretch>
            <a:fillRect/>
          </a:stretch>
        </p:blipFill>
        <p:spPr bwMode="auto">
          <a:xfrm>
            <a:off x="6745288" y="4433888"/>
            <a:ext cx="2289175" cy="213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0000" t="48653" b="1884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9643" name="Text Box 4"/>
          <p:cNvSpPr txBox="1">
            <a:spLocks noChangeArrowheads="1"/>
          </p:cNvSpPr>
          <p:nvPr/>
        </p:nvSpPr>
        <p:spPr bwMode="auto">
          <a:xfrm>
            <a:off x="2698750" y="3721100"/>
            <a:ext cx="32893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2400" b="1" i="1" u="sng">
                <a:solidFill>
                  <a:srgbClr val="333399"/>
                </a:solidFill>
                <a:latin typeface="Arial Narrow" pitchFamily="34" charset="0"/>
              </a:rPr>
              <a:t>Mars</a:t>
            </a:r>
            <a:r>
              <a:rPr lang="fr-FR" sz="2400" i="1">
                <a:solidFill>
                  <a:srgbClr val="333399"/>
                </a:solidFill>
                <a:latin typeface="Arial Narrow" pitchFamily="34" charset="0"/>
              </a:rPr>
              <a:t>  (extension maximale)</a:t>
            </a:r>
          </a:p>
        </p:txBody>
      </p:sp>
      <p:sp>
        <p:nvSpPr>
          <p:cNvPr id="69644" name="Text Box 7"/>
          <p:cNvSpPr txBox="1">
            <a:spLocks noChangeArrowheads="1"/>
          </p:cNvSpPr>
          <p:nvPr/>
        </p:nvSpPr>
        <p:spPr bwMode="auto">
          <a:xfrm>
            <a:off x="5002213" y="1235075"/>
            <a:ext cx="1147762" cy="4032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2000" b="1">
                <a:solidFill>
                  <a:srgbClr val="000000"/>
                </a:solidFill>
                <a:latin typeface="Liberation Sans"/>
              </a:rPr>
              <a:t>RCP 2.6</a:t>
            </a:r>
          </a:p>
        </p:txBody>
      </p:sp>
      <p:sp>
        <p:nvSpPr>
          <p:cNvPr id="69645" name="Text Box 7"/>
          <p:cNvSpPr txBox="1">
            <a:spLocks noChangeArrowheads="1"/>
          </p:cNvSpPr>
          <p:nvPr/>
        </p:nvSpPr>
        <p:spPr bwMode="auto">
          <a:xfrm>
            <a:off x="7397750" y="1235075"/>
            <a:ext cx="1146175" cy="4032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2000" b="1">
                <a:solidFill>
                  <a:srgbClr val="000000"/>
                </a:solidFill>
                <a:latin typeface="Liberation Sans"/>
              </a:rPr>
              <a:t>RCP 8.5</a:t>
            </a:r>
          </a:p>
        </p:txBody>
      </p:sp>
      <p:sp>
        <p:nvSpPr>
          <p:cNvPr id="69646" name="Text Box 7"/>
          <p:cNvSpPr txBox="1">
            <a:spLocks noChangeArrowheads="1"/>
          </p:cNvSpPr>
          <p:nvPr/>
        </p:nvSpPr>
        <p:spPr bwMode="auto">
          <a:xfrm>
            <a:off x="4940300" y="4173538"/>
            <a:ext cx="1147763" cy="4032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2000" b="1">
                <a:solidFill>
                  <a:srgbClr val="000000"/>
                </a:solidFill>
                <a:latin typeface="Liberation Sans"/>
              </a:rPr>
              <a:t>RCP 2.6</a:t>
            </a:r>
          </a:p>
        </p:txBody>
      </p:sp>
      <p:sp>
        <p:nvSpPr>
          <p:cNvPr id="69647" name="Text Box 7"/>
          <p:cNvSpPr txBox="1">
            <a:spLocks noChangeArrowheads="1"/>
          </p:cNvSpPr>
          <p:nvPr/>
        </p:nvSpPr>
        <p:spPr bwMode="auto">
          <a:xfrm>
            <a:off x="7335838" y="4173538"/>
            <a:ext cx="1146175" cy="4032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2000" b="1">
                <a:solidFill>
                  <a:srgbClr val="000000"/>
                </a:solidFill>
                <a:latin typeface="Liberation Sans"/>
              </a:rPr>
              <a:t>RCP 8.5</a:t>
            </a:r>
          </a:p>
        </p:txBody>
      </p:sp>
      <p:sp>
        <p:nvSpPr>
          <p:cNvPr id="69648" name="Text Box 5"/>
          <p:cNvSpPr txBox="1">
            <a:spLocks noChangeArrowheads="1"/>
          </p:cNvSpPr>
          <p:nvPr/>
        </p:nvSpPr>
        <p:spPr bwMode="auto">
          <a:xfrm rot="-5400000">
            <a:off x="-697706" y="5130006"/>
            <a:ext cx="1882775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>
                <a:latin typeface="Liberation Sans"/>
              </a:rPr>
              <a:t>(Millions de km</a:t>
            </a:r>
            <a:r>
              <a:rPr lang="fr-FR" baseline="30000">
                <a:latin typeface="Liberation Sans"/>
              </a:rPr>
              <a:t>2</a:t>
            </a:r>
            <a:r>
              <a:rPr lang="fr-FR">
                <a:latin typeface="Liberation Sans"/>
              </a:rPr>
              <a:t>)</a:t>
            </a:r>
          </a:p>
        </p:txBody>
      </p:sp>
      <p:sp>
        <p:nvSpPr>
          <p:cNvPr id="17" name="Titre 1"/>
          <p:cNvSpPr txBox="1">
            <a:spLocks/>
          </p:cNvSpPr>
          <p:nvPr/>
        </p:nvSpPr>
        <p:spPr bwMode="auto">
          <a:xfrm>
            <a:off x="6291397" y="766925"/>
            <a:ext cx="2724561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fr-FR" dirty="0" smtClean="0">
                <a:solidFill>
                  <a:srgbClr val="0070C0"/>
                </a:solidFill>
                <a:latin typeface="Liberation Sans"/>
              </a:rPr>
              <a:t>IPSL-CM5A-LR</a:t>
            </a:r>
            <a:endParaRPr lang="fr-FR" dirty="0">
              <a:solidFill>
                <a:srgbClr val="0070C0"/>
              </a:solidFill>
              <a:latin typeface="Liberation Sans"/>
            </a:endParaRPr>
          </a:p>
        </p:txBody>
      </p:sp>
      <p:sp>
        <p:nvSpPr>
          <p:cNvPr id="18" name="Titre 1"/>
          <p:cNvSpPr txBox="1">
            <a:spLocks/>
          </p:cNvSpPr>
          <p:nvPr/>
        </p:nvSpPr>
        <p:spPr bwMode="auto">
          <a:xfrm>
            <a:off x="6149975" y="3824833"/>
            <a:ext cx="2724561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fr-FR" dirty="0" smtClean="0">
                <a:solidFill>
                  <a:srgbClr val="0070C0"/>
                </a:solidFill>
                <a:latin typeface="Liberation Sans"/>
              </a:rPr>
              <a:t>IPSL-CM5A-LR</a:t>
            </a:r>
            <a:endParaRPr lang="fr-FR" dirty="0">
              <a:solidFill>
                <a:srgbClr val="0070C0"/>
              </a:solidFill>
              <a:latin typeface="Liberation San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graphics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6" b="5946"/>
          <a:stretch>
            <a:fillRect/>
          </a:stretch>
        </p:blipFill>
        <p:spPr bwMode="auto">
          <a:xfrm>
            <a:off x="2735263" y="1493838"/>
            <a:ext cx="343693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graphics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1" b="4414"/>
          <a:stretch>
            <a:fillRect/>
          </a:stretch>
        </p:blipFill>
        <p:spPr bwMode="auto">
          <a:xfrm>
            <a:off x="1455738" y="4256088"/>
            <a:ext cx="3436937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graphics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1" b="4414"/>
          <a:stretch>
            <a:fillRect/>
          </a:stretch>
        </p:blipFill>
        <p:spPr bwMode="auto">
          <a:xfrm>
            <a:off x="4356100" y="4256088"/>
            <a:ext cx="3438525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Rectangle 10"/>
          <p:cNvSpPr txBox="1">
            <a:spLocks noChangeArrowheads="1"/>
          </p:cNvSpPr>
          <p:nvPr/>
        </p:nvSpPr>
        <p:spPr bwMode="auto">
          <a:xfrm>
            <a:off x="457200" y="107510"/>
            <a:ext cx="8229600" cy="8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 sz="2800" dirty="0">
                <a:solidFill>
                  <a:srgbClr val="00B0F0"/>
                </a:solidFill>
                <a:latin typeface="Lucida Sans" pitchFamily="34" charset="0"/>
              </a:rPr>
              <a:t>Évaluation de la structure verticale des </a:t>
            </a:r>
            <a:r>
              <a:rPr lang="fr-FR" sz="2800" dirty="0" smtClean="0">
                <a:solidFill>
                  <a:srgbClr val="00B0F0"/>
                </a:solidFill>
                <a:latin typeface="Lucida Sans" pitchFamily="34" charset="0"/>
              </a:rPr>
              <a:t>nuages </a:t>
            </a:r>
            <a:r>
              <a:rPr lang="fr-FR" sz="2000" dirty="0" smtClean="0">
                <a:solidFill>
                  <a:srgbClr val="00B0F0"/>
                </a:solidFill>
                <a:latin typeface="Lucida Sans" pitchFamily="34" charset="0"/>
              </a:rPr>
              <a:t>CALIPSO </a:t>
            </a:r>
            <a:r>
              <a:rPr lang="fr-FR" sz="2000" dirty="0">
                <a:solidFill>
                  <a:srgbClr val="00B0F0"/>
                </a:solidFill>
                <a:latin typeface="Lucida Sans" pitchFamily="34" charset="0"/>
              </a:rPr>
              <a:t>– simulateur </a:t>
            </a:r>
            <a:r>
              <a:rPr lang="fr-FR" sz="2000" dirty="0" smtClean="0">
                <a:solidFill>
                  <a:srgbClr val="00B0F0"/>
                </a:solidFill>
                <a:latin typeface="Lucida Sans" pitchFamily="34" charset="0"/>
              </a:rPr>
              <a:t>COSP – projet CFMIP</a:t>
            </a:r>
            <a:endParaRPr lang="fr-FR" sz="2000" dirty="0">
              <a:solidFill>
                <a:srgbClr val="00B0F0"/>
              </a:solidFill>
              <a:latin typeface="Lucida Sans" pitchFamily="34" charset="0"/>
            </a:endParaRPr>
          </a:p>
        </p:txBody>
      </p:sp>
      <p:sp>
        <p:nvSpPr>
          <p:cNvPr id="76806" name="ZoneTexte 45"/>
          <p:cNvSpPr txBox="1">
            <a:spLocks noChangeArrowheads="1"/>
          </p:cNvSpPr>
          <p:nvPr/>
        </p:nvSpPr>
        <p:spPr bwMode="auto">
          <a:xfrm>
            <a:off x="1476375" y="1125538"/>
            <a:ext cx="5903913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/>
              <a:t>Fraction nuageuse observée (Calipso/GOCCP)</a:t>
            </a:r>
          </a:p>
        </p:txBody>
      </p:sp>
      <p:sp>
        <p:nvSpPr>
          <p:cNvPr id="76807" name="ZoneTexte 46"/>
          <p:cNvSpPr txBox="1">
            <a:spLocks noChangeArrowheads="1"/>
          </p:cNvSpPr>
          <p:nvPr/>
        </p:nvSpPr>
        <p:spPr bwMode="auto">
          <a:xfrm>
            <a:off x="1878013" y="6443663"/>
            <a:ext cx="2406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/>
              <a:t>latitude</a:t>
            </a:r>
          </a:p>
        </p:txBody>
      </p:sp>
      <p:sp>
        <p:nvSpPr>
          <p:cNvPr id="76808" name="ZoneTexte 48"/>
          <p:cNvSpPr txBox="1">
            <a:spLocks noChangeArrowheads="1"/>
          </p:cNvSpPr>
          <p:nvPr/>
        </p:nvSpPr>
        <p:spPr bwMode="auto">
          <a:xfrm rot="-5400000">
            <a:off x="607219" y="5161757"/>
            <a:ext cx="180022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/>
              <a:t>pression</a:t>
            </a:r>
          </a:p>
        </p:txBody>
      </p:sp>
      <p:sp>
        <p:nvSpPr>
          <p:cNvPr id="76809" name="ZoneTexte 49"/>
          <p:cNvSpPr txBox="1">
            <a:spLocks noChangeArrowheads="1"/>
          </p:cNvSpPr>
          <p:nvPr/>
        </p:nvSpPr>
        <p:spPr bwMode="auto">
          <a:xfrm>
            <a:off x="1692275" y="3933825"/>
            <a:ext cx="255905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/>
              <a:t>IPSL-CM5A </a:t>
            </a:r>
            <a:r>
              <a:rPr lang="fr-FR" sz="1600"/>
              <a:t>+ COSP</a:t>
            </a:r>
          </a:p>
        </p:txBody>
      </p:sp>
      <p:sp>
        <p:nvSpPr>
          <p:cNvPr id="76810" name="ZoneTexte 50"/>
          <p:cNvSpPr txBox="1">
            <a:spLocks noChangeArrowheads="1"/>
          </p:cNvSpPr>
          <p:nvPr/>
        </p:nvSpPr>
        <p:spPr bwMode="auto">
          <a:xfrm>
            <a:off x="4676775" y="3941763"/>
            <a:ext cx="255905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/>
              <a:t>IPSL-CM5B </a:t>
            </a:r>
            <a:r>
              <a:rPr lang="fr-FR" sz="1600"/>
              <a:t>+ COSP</a:t>
            </a:r>
          </a:p>
        </p:txBody>
      </p:sp>
      <p:sp>
        <p:nvSpPr>
          <p:cNvPr id="76811" name="ZoneTexte 51"/>
          <p:cNvSpPr txBox="1">
            <a:spLocks noChangeArrowheads="1"/>
          </p:cNvSpPr>
          <p:nvPr/>
        </p:nvSpPr>
        <p:spPr bwMode="auto">
          <a:xfrm>
            <a:off x="4830763" y="6443663"/>
            <a:ext cx="2405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/>
              <a:t>latitude</a:t>
            </a:r>
          </a:p>
        </p:txBody>
      </p:sp>
      <p:sp>
        <p:nvSpPr>
          <p:cNvPr id="76812" name="ZoneTexte 52"/>
          <p:cNvSpPr txBox="1">
            <a:spLocks noChangeArrowheads="1"/>
          </p:cNvSpPr>
          <p:nvPr/>
        </p:nvSpPr>
        <p:spPr bwMode="auto">
          <a:xfrm rot="-5400000">
            <a:off x="3559175" y="5162551"/>
            <a:ext cx="180022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/>
              <a:t>pression</a:t>
            </a:r>
          </a:p>
        </p:txBody>
      </p:sp>
      <p:sp>
        <p:nvSpPr>
          <p:cNvPr id="76813" name="ZoneTexte 53"/>
          <p:cNvSpPr txBox="1">
            <a:spLocks noChangeArrowheads="1"/>
          </p:cNvSpPr>
          <p:nvPr/>
        </p:nvSpPr>
        <p:spPr bwMode="auto">
          <a:xfrm>
            <a:off x="6932613" y="6475413"/>
            <a:ext cx="21955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fr-FR" sz="1600" i="1"/>
              <a:t>[Konsta et al., smi]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5213"/>
          </a:xfrm>
        </p:spPr>
        <p:txBody>
          <a:bodyPr/>
          <a:lstStyle/>
          <a:p>
            <a:r>
              <a:rPr lang="en-GB" sz="3200" kern="1200" dirty="0">
                <a:solidFill>
                  <a:srgbClr val="00B0F0"/>
                </a:solidFill>
                <a:latin typeface="Liberation Sans"/>
                <a:ea typeface="+mn-ea"/>
                <a:cs typeface="+mn-cs"/>
              </a:rPr>
              <a:t>Simulation du </a:t>
            </a:r>
            <a:r>
              <a:rPr lang="en-GB" sz="3200" kern="1200" dirty="0" err="1">
                <a:solidFill>
                  <a:srgbClr val="00B0F0"/>
                </a:solidFill>
                <a:latin typeface="Liberation Sans"/>
                <a:ea typeface="+mn-ea"/>
                <a:cs typeface="+mn-cs"/>
              </a:rPr>
              <a:t>climat</a:t>
            </a:r>
            <a:r>
              <a:rPr lang="en-GB" sz="3200" kern="1200" dirty="0">
                <a:solidFill>
                  <a:srgbClr val="00B0F0"/>
                </a:solidFill>
                <a:latin typeface="Liberation Sans"/>
                <a:ea typeface="+mn-ea"/>
                <a:cs typeface="+mn-cs"/>
              </a:rPr>
              <a:t> </a:t>
            </a:r>
            <a:br>
              <a:rPr lang="en-GB" sz="3200" kern="1200" dirty="0">
                <a:solidFill>
                  <a:srgbClr val="00B0F0"/>
                </a:solidFill>
                <a:latin typeface="Liberation Sans"/>
                <a:ea typeface="+mn-ea"/>
                <a:cs typeface="+mn-cs"/>
              </a:rPr>
            </a:br>
            <a:r>
              <a:rPr lang="en-GB" sz="3200" kern="1200" dirty="0">
                <a:solidFill>
                  <a:srgbClr val="00B0F0"/>
                </a:solidFill>
                <a:latin typeface="Liberation Sans"/>
                <a:ea typeface="+mn-ea"/>
                <a:cs typeface="+mn-cs"/>
              </a:rPr>
              <a:t>du </a:t>
            </a:r>
            <a:r>
              <a:rPr lang="en-GB" sz="3200" kern="1200" dirty="0" err="1">
                <a:solidFill>
                  <a:srgbClr val="00B0F0"/>
                </a:solidFill>
                <a:latin typeface="Liberation Sans"/>
                <a:ea typeface="+mn-ea"/>
                <a:cs typeface="+mn-cs"/>
              </a:rPr>
              <a:t>Dernier</a:t>
            </a:r>
            <a:r>
              <a:rPr lang="en-GB" sz="3200" kern="1200" dirty="0">
                <a:solidFill>
                  <a:srgbClr val="00B0F0"/>
                </a:solidFill>
                <a:latin typeface="Liberation Sans"/>
                <a:ea typeface="+mn-ea"/>
                <a:cs typeface="+mn-cs"/>
              </a:rPr>
              <a:t> Maximum </a:t>
            </a:r>
            <a:r>
              <a:rPr lang="en-GB" sz="3200" kern="1200" dirty="0" err="1">
                <a:solidFill>
                  <a:srgbClr val="00B0F0"/>
                </a:solidFill>
                <a:latin typeface="Liberation Sans"/>
                <a:ea typeface="+mn-ea"/>
                <a:cs typeface="+mn-cs"/>
              </a:rPr>
              <a:t>Glaciaire</a:t>
            </a:r>
            <a:endParaRPr lang="fr-FR" sz="3200" kern="1200" dirty="0">
              <a:solidFill>
                <a:srgbClr val="00B0F0"/>
              </a:solidFill>
              <a:latin typeface="Liberation Sans"/>
              <a:ea typeface="+mn-ea"/>
              <a:cs typeface="+mn-cs"/>
            </a:endParaRPr>
          </a:p>
        </p:txBody>
      </p:sp>
      <p:pic>
        <p:nvPicPr>
          <p:cNvPr id="12291" name="Picture 3" descr="palai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9FEF8"/>
              </a:clrFrom>
              <a:clrTo>
                <a:srgbClr val="F9FE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0"/>
          <a:stretch>
            <a:fillRect/>
          </a:stretch>
        </p:blipFill>
        <p:spPr bwMode="auto">
          <a:xfrm>
            <a:off x="708025" y="1698625"/>
            <a:ext cx="3081338" cy="324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4549775" y="4919663"/>
            <a:ext cx="1263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/>
              <a:t>Insolation</a:t>
            </a:r>
          </a:p>
          <a:p>
            <a:r>
              <a:rPr lang="en-GB" b="1"/>
              <a:t>21ky BP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5003800" y="1773238"/>
            <a:ext cx="1238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b="1"/>
              <a:t>Calottes </a:t>
            </a:r>
          </a:p>
          <a:p>
            <a:r>
              <a:rPr lang="en-GB" b="1"/>
              <a:t>glaciaires</a:t>
            </a:r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429000"/>
            <a:ext cx="936625" cy="61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005263"/>
            <a:ext cx="1036638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7" name="Oval 9"/>
          <p:cNvSpPr>
            <a:spLocks noChangeArrowheads="1"/>
          </p:cNvSpPr>
          <p:nvPr/>
        </p:nvSpPr>
        <p:spPr bwMode="auto">
          <a:xfrm>
            <a:off x="5589588" y="5011738"/>
            <a:ext cx="2305050" cy="914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4795838"/>
            <a:ext cx="312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 descr="MCj04298150000[1]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88" y="5084763"/>
            <a:ext cx="612775" cy="64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0" name="Line 12"/>
          <p:cNvSpPr>
            <a:spLocks noChangeShapeType="1"/>
          </p:cNvSpPr>
          <p:nvPr/>
        </p:nvSpPr>
        <p:spPr bwMode="auto">
          <a:xfrm flipH="1">
            <a:off x="3789363" y="2274888"/>
            <a:ext cx="1008062" cy="7207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301" name="Line 13"/>
          <p:cNvSpPr>
            <a:spLocks noChangeShapeType="1"/>
          </p:cNvSpPr>
          <p:nvPr/>
        </p:nvSpPr>
        <p:spPr bwMode="auto">
          <a:xfrm flipH="1" flipV="1">
            <a:off x="3789363" y="3714750"/>
            <a:ext cx="1728787" cy="1444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302" name="Line 14"/>
          <p:cNvSpPr>
            <a:spLocks noChangeShapeType="1"/>
          </p:cNvSpPr>
          <p:nvPr/>
        </p:nvSpPr>
        <p:spPr bwMode="auto">
          <a:xfrm flipH="1" flipV="1">
            <a:off x="3349625" y="4579938"/>
            <a:ext cx="1219200" cy="457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303" name="Text Box 15"/>
          <p:cNvSpPr txBox="1">
            <a:spLocks noChangeArrowheads="1"/>
          </p:cNvSpPr>
          <p:nvPr/>
        </p:nvSpPr>
        <p:spPr bwMode="auto">
          <a:xfrm rot="-1821808">
            <a:off x="276225" y="1768475"/>
            <a:ext cx="1335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400"/>
              <a:t>AOGCM</a:t>
            </a:r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6381750" y="6491288"/>
            <a:ext cx="276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/>
              <a:t>cf. http://pmip3.lsce.ipsl.fr</a:t>
            </a:r>
          </a:p>
        </p:txBody>
      </p:sp>
      <p:pic>
        <p:nvPicPr>
          <p:cNvPr id="12305" name="Picture 17" descr="globe_zoom_HLGM15B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7" t="7489" r="13988" b="8534"/>
          <a:stretch>
            <a:fillRect/>
          </a:stretch>
        </p:blipFill>
        <p:spPr bwMode="auto">
          <a:xfrm>
            <a:off x="6454775" y="1268413"/>
            <a:ext cx="2087563" cy="206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5580063" y="3429000"/>
            <a:ext cx="26638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b="1"/>
              <a:t>Composition atmosphérique</a:t>
            </a:r>
          </a:p>
          <a:p>
            <a:r>
              <a:rPr lang="en-GB" b="1"/>
              <a:t>CO2: 185 ppm</a:t>
            </a:r>
          </a:p>
          <a:p>
            <a:r>
              <a:rPr lang="en-GB" b="1"/>
              <a:t>CH4: 350 ppb...</a:t>
            </a:r>
          </a:p>
        </p:txBody>
      </p:sp>
      <p:sp>
        <p:nvSpPr>
          <p:cNvPr id="12307" name="Text Box 19"/>
          <p:cNvSpPr txBox="1">
            <a:spLocks noChangeArrowheads="1"/>
          </p:cNvSpPr>
          <p:nvPr/>
        </p:nvSpPr>
        <p:spPr bwMode="auto">
          <a:xfrm>
            <a:off x="115888" y="5876925"/>
            <a:ext cx="52482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2000"/>
              <a:t>Forçage en gaz à effet de serre ~ climat futur</a:t>
            </a:r>
          </a:p>
          <a:p>
            <a:r>
              <a:rPr lang="fr-FR" sz="2000"/>
              <a:t>Autre forçage majeur: calottes glaciaire</a:t>
            </a:r>
          </a:p>
        </p:txBody>
      </p:sp>
    </p:spTree>
    <p:extLst>
      <p:ext uri="{BB962C8B-B14F-4D97-AF65-F5344CB8AC3E}">
        <p14:creationId xmlns:p14="http://schemas.microsoft.com/office/powerpoint/2010/main" val="14929930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1"/>
          <p:cNvSpPr txBox="1">
            <a:spLocks noChangeArrowheads="1"/>
          </p:cNvSpPr>
          <p:nvPr/>
        </p:nvSpPr>
        <p:spPr bwMode="auto">
          <a:xfrm>
            <a:off x="414338" y="122238"/>
            <a:ext cx="8355012" cy="75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3200" dirty="0">
                <a:solidFill>
                  <a:srgbClr val="00B0F0"/>
                </a:solidFill>
                <a:latin typeface="Liberation Sans"/>
              </a:rPr>
              <a:t>Changement de température de surface </a:t>
            </a:r>
            <a:endParaRPr lang="fr-FR" sz="2400" dirty="0">
              <a:solidFill>
                <a:srgbClr val="00B0F0"/>
              </a:solidFill>
              <a:latin typeface="Liberation Sans"/>
            </a:endParaRPr>
          </a:p>
        </p:txBody>
      </p:sp>
      <p:sp>
        <p:nvSpPr>
          <p:cNvPr id="68611" name="Text Box 2"/>
          <p:cNvSpPr txBox="1">
            <a:spLocks noChangeArrowheads="1"/>
          </p:cNvSpPr>
          <p:nvPr/>
        </p:nvSpPr>
        <p:spPr bwMode="auto">
          <a:xfrm>
            <a:off x="609600" y="955675"/>
            <a:ext cx="4724400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2000">
                <a:solidFill>
                  <a:srgbClr val="000000"/>
                </a:solidFill>
                <a:latin typeface="Arial Narrow" pitchFamily="34" charset="0"/>
              </a:rPr>
              <a:t>Différence entre </a:t>
            </a:r>
            <a:r>
              <a:rPr lang="fr-FR" sz="2000" b="1">
                <a:solidFill>
                  <a:srgbClr val="000000"/>
                </a:solidFill>
                <a:latin typeface="Arial Narrow" pitchFamily="34" charset="0"/>
              </a:rPr>
              <a:t>2100 </a:t>
            </a:r>
            <a:r>
              <a:rPr lang="fr-FR" sz="2000">
                <a:solidFill>
                  <a:srgbClr val="000000"/>
                </a:solidFill>
                <a:latin typeface="Arial Narrow" pitchFamily="34" charset="0"/>
              </a:rPr>
              <a:t>et </a:t>
            </a:r>
            <a:r>
              <a:rPr lang="fr-FR" sz="2000" b="1">
                <a:solidFill>
                  <a:srgbClr val="000000"/>
                </a:solidFill>
                <a:latin typeface="Arial Narrow" pitchFamily="34" charset="0"/>
              </a:rPr>
              <a:t>1990</a:t>
            </a:r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3" t="15117" b="7556"/>
          <a:stretch>
            <a:fillRect/>
          </a:stretch>
        </p:blipFill>
        <p:spPr bwMode="auto">
          <a:xfrm>
            <a:off x="1443038" y="1366838"/>
            <a:ext cx="3163887" cy="4833937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0583" t="15117" b="7556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1477963" y="1606550"/>
            <a:ext cx="3429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r-FR" sz="2400">
              <a:solidFill>
                <a:srgbClr val="FFFFFF"/>
              </a:solidFill>
            </a:endParaRPr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1443038" y="4121150"/>
            <a:ext cx="3429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r-FR" sz="2400">
              <a:solidFill>
                <a:srgbClr val="FFFFFF"/>
              </a:solidFill>
            </a:endParaRPr>
          </a:p>
        </p:txBody>
      </p:sp>
      <p:grpSp>
        <p:nvGrpSpPr>
          <p:cNvPr id="68615" name="Group 7"/>
          <p:cNvGrpSpPr>
            <a:grpSpLocks/>
          </p:cNvGrpSpPr>
          <p:nvPr/>
        </p:nvGrpSpPr>
        <p:grpSpPr bwMode="auto">
          <a:xfrm>
            <a:off x="263525" y="2289175"/>
            <a:ext cx="1249363" cy="3062288"/>
            <a:chOff x="207" y="1500"/>
            <a:chExt cx="853" cy="1929"/>
          </a:xfrm>
        </p:grpSpPr>
        <p:sp>
          <p:nvSpPr>
            <p:cNvPr id="68623" name="AutoShape 8"/>
            <p:cNvSpPr>
              <a:spLocks noChangeArrowheads="1"/>
            </p:cNvSpPr>
            <p:nvPr/>
          </p:nvSpPr>
          <p:spPr bwMode="auto">
            <a:xfrm>
              <a:off x="207" y="1500"/>
              <a:ext cx="850" cy="323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360">
              <a:solidFill>
                <a:srgbClr val="0033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defTabSz="457200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fr-FR" sz="2400" b="1">
                  <a:solidFill>
                    <a:srgbClr val="003399"/>
                  </a:solidFill>
                  <a:latin typeface="Times New Roman" pitchFamily="18" charset="0"/>
                </a:rPr>
                <a:t>RCP2.6</a:t>
              </a:r>
            </a:p>
          </p:txBody>
        </p:sp>
        <p:sp>
          <p:nvSpPr>
            <p:cNvPr id="68624" name="AutoShape 9"/>
            <p:cNvSpPr>
              <a:spLocks noChangeArrowheads="1"/>
            </p:cNvSpPr>
            <p:nvPr/>
          </p:nvSpPr>
          <p:spPr bwMode="auto">
            <a:xfrm>
              <a:off x="210" y="3106"/>
              <a:ext cx="850" cy="323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360">
              <a:solidFill>
                <a:srgbClr val="0033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defTabSz="457200"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fr-FR" sz="2400" b="1">
                  <a:solidFill>
                    <a:srgbClr val="003399"/>
                  </a:solidFill>
                  <a:latin typeface="Times New Roman" pitchFamily="18" charset="0"/>
                </a:rPr>
                <a:t>RCP8.5</a:t>
              </a:r>
            </a:p>
          </p:txBody>
        </p:sp>
      </p:grpSp>
      <p:sp>
        <p:nvSpPr>
          <p:cNvPr id="68616" name="Line 11"/>
          <p:cNvSpPr>
            <a:spLocks noChangeShapeType="1"/>
          </p:cNvSpPr>
          <p:nvPr/>
        </p:nvSpPr>
        <p:spPr bwMode="auto">
          <a:xfrm flipV="1">
            <a:off x="1443038" y="3789363"/>
            <a:ext cx="6172200" cy="635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6861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" t="73782" r="6171" b="14867"/>
          <a:stretch>
            <a:fillRect/>
          </a:stretch>
        </p:blipFill>
        <p:spPr bwMode="auto">
          <a:xfrm>
            <a:off x="2155825" y="6206613"/>
            <a:ext cx="49053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7706" t="73782" r="6171" b="1486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0" t="15117" b="46371"/>
          <a:stretch>
            <a:fillRect/>
          </a:stretch>
        </p:blipFill>
        <p:spPr bwMode="auto">
          <a:xfrm>
            <a:off x="4613275" y="2603500"/>
            <a:ext cx="3167063" cy="240665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0510" t="15117" b="46371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19" name="Rectangle 5"/>
          <p:cNvSpPr>
            <a:spLocks noChangeArrowheads="1"/>
          </p:cNvSpPr>
          <p:nvPr/>
        </p:nvSpPr>
        <p:spPr bwMode="auto">
          <a:xfrm>
            <a:off x="4625975" y="2792413"/>
            <a:ext cx="473075" cy="228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r-FR" sz="2400">
              <a:solidFill>
                <a:srgbClr val="FFFFFF"/>
              </a:solidFill>
            </a:endParaRPr>
          </a:p>
        </p:txBody>
      </p:sp>
      <p:sp>
        <p:nvSpPr>
          <p:cNvPr id="68620" name="Text Box 7"/>
          <p:cNvSpPr txBox="1">
            <a:spLocks noChangeArrowheads="1"/>
          </p:cNvSpPr>
          <p:nvPr/>
        </p:nvSpPr>
        <p:spPr bwMode="auto">
          <a:xfrm>
            <a:off x="4625975" y="2201863"/>
            <a:ext cx="3429000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2000">
                <a:solidFill>
                  <a:srgbClr val="000000"/>
                </a:solidFill>
                <a:latin typeface="Arial Narrow" pitchFamily="34" charset="0"/>
              </a:rPr>
              <a:t>Entre </a:t>
            </a:r>
            <a:r>
              <a:rPr lang="fr-FR" sz="2000" b="1">
                <a:solidFill>
                  <a:srgbClr val="000000"/>
                </a:solidFill>
                <a:latin typeface="Arial Narrow" pitchFamily="34" charset="0"/>
              </a:rPr>
              <a:t>préindustrie</a:t>
            </a:r>
            <a:r>
              <a:rPr lang="fr-FR" sz="2000">
                <a:solidFill>
                  <a:srgbClr val="000000"/>
                </a:solidFill>
                <a:latin typeface="Arial Narrow" pitchFamily="34" charset="0"/>
              </a:rPr>
              <a:t>l et </a:t>
            </a:r>
            <a:r>
              <a:rPr lang="fr-FR" sz="2000" b="1">
                <a:solidFill>
                  <a:srgbClr val="000000"/>
                </a:solidFill>
                <a:latin typeface="Arial Narrow" pitchFamily="34" charset="0"/>
              </a:rPr>
              <a:t>glaciaire</a:t>
            </a:r>
            <a:r>
              <a:rPr lang="fr-FR" sz="2000">
                <a:solidFill>
                  <a:srgbClr val="000000"/>
                </a:solidFill>
                <a:latin typeface="Arial Narrow" pitchFamily="34" charset="0"/>
              </a:rPr>
              <a:t> </a:t>
            </a:r>
          </a:p>
        </p:txBody>
      </p:sp>
      <p:sp>
        <p:nvSpPr>
          <p:cNvPr id="68621" name="AutoShape 5"/>
          <p:cNvSpPr>
            <a:spLocks noChangeArrowheads="1"/>
          </p:cNvSpPr>
          <p:nvPr/>
        </p:nvSpPr>
        <p:spPr bwMode="auto">
          <a:xfrm>
            <a:off x="7702550" y="3551238"/>
            <a:ext cx="1289050" cy="51276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360">
            <a:solidFill>
              <a:srgbClr val="00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8000" tIns="46800" rIns="18000" bIns="46800">
            <a:spAutoFit/>
          </a:bodyPr>
          <a:lstStyle/>
          <a:p>
            <a:pPr defTabSz="457200"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fr-FR" sz="2400" b="1">
                <a:solidFill>
                  <a:srgbClr val="003399"/>
                </a:solidFill>
                <a:latin typeface="Times New Roman" pitchFamily="18" charset="0"/>
              </a:rPr>
              <a:t>Glaciaire</a:t>
            </a:r>
          </a:p>
        </p:txBody>
      </p:sp>
      <p:sp>
        <p:nvSpPr>
          <p:cNvPr id="68622" name="Text Box 3"/>
          <p:cNvSpPr txBox="1">
            <a:spLocks noChangeArrowheads="1"/>
          </p:cNvSpPr>
          <p:nvPr/>
        </p:nvSpPr>
        <p:spPr bwMode="auto">
          <a:xfrm>
            <a:off x="6881813" y="6313488"/>
            <a:ext cx="731837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>
                <a:solidFill>
                  <a:srgbClr val="000000"/>
                </a:solidFill>
                <a:latin typeface="Liberation Sans"/>
              </a:rPr>
              <a:t>(°C)</a:t>
            </a:r>
          </a:p>
        </p:txBody>
      </p:sp>
      <p:sp>
        <p:nvSpPr>
          <p:cNvPr id="17" name="Titre 1"/>
          <p:cNvSpPr txBox="1">
            <a:spLocks/>
          </p:cNvSpPr>
          <p:nvPr/>
        </p:nvSpPr>
        <p:spPr bwMode="auto">
          <a:xfrm>
            <a:off x="4815155" y="976695"/>
            <a:ext cx="2724561" cy="47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fr-FR" sz="2000" dirty="0" smtClean="0">
                <a:solidFill>
                  <a:srgbClr val="0070C0"/>
                </a:solidFill>
                <a:latin typeface="Liberation Sans"/>
              </a:rPr>
              <a:t>IPSL-CM5A-LR</a:t>
            </a:r>
            <a:endParaRPr lang="fr-FR" sz="2000" dirty="0">
              <a:solidFill>
                <a:srgbClr val="0070C0"/>
              </a:solidFill>
              <a:latin typeface="Liberation Sans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405745" y="6440323"/>
            <a:ext cx="3562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Liberation Sans"/>
              </a:rPr>
              <a:t>0</a:t>
            </a:r>
            <a:endParaRPr lang="fr-FR" dirty="0">
              <a:latin typeface="Liberation Sans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425044" y="6451725"/>
            <a:ext cx="3562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atin typeface="Liberation Sans"/>
              </a:rPr>
              <a:t>4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452322" y="6441294"/>
            <a:ext cx="3562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Liberation Sans"/>
              </a:rPr>
              <a:t>8</a:t>
            </a:r>
            <a:endParaRPr lang="fr-FR" dirty="0">
              <a:latin typeface="Liberation Sans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333009" y="6443213"/>
            <a:ext cx="4789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Liberation Sans"/>
              </a:rPr>
              <a:t>-</a:t>
            </a:r>
            <a:r>
              <a:rPr lang="fr-FR" dirty="0" smtClean="0">
                <a:latin typeface="Liberation Sans"/>
              </a:rPr>
              <a:t>4</a:t>
            </a:r>
            <a:endParaRPr lang="fr-FR" dirty="0">
              <a:latin typeface="Liberation Sans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286001" y="6429419"/>
            <a:ext cx="4789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Liberation Sans"/>
              </a:rPr>
              <a:t>-8</a:t>
            </a:r>
            <a:endParaRPr lang="fr-FR" dirty="0">
              <a:latin typeface="Liberation Sans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898137" y="6437875"/>
            <a:ext cx="3562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Liberation Sans"/>
              </a:rPr>
              <a:t>2</a:t>
            </a:r>
            <a:endParaRPr lang="fr-FR" dirty="0">
              <a:latin typeface="Liberation Sans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907972" y="6441168"/>
            <a:ext cx="3562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Liberation Sans"/>
              </a:rPr>
              <a:t>6</a:t>
            </a:r>
            <a:endParaRPr lang="fr-FR" dirty="0">
              <a:latin typeface="Liberation Sans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817909" y="6441238"/>
            <a:ext cx="4789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Liberation Sans"/>
              </a:rPr>
              <a:t>-</a:t>
            </a:r>
            <a:r>
              <a:rPr lang="fr-FR" dirty="0">
                <a:latin typeface="Liberation Sans"/>
              </a:rPr>
              <a:t>2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2812473" y="6439850"/>
            <a:ext cx="4789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Liberation Sans"/>
              </a:rPr>
              <a:t>-6</a:t>
            </a:r>
            <a:endParaRPr lang="fr-FR" dirty="0">
              <a:latin typeface="Liberation San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008063"/>
          </a:xfrm>
        </p:spPr>
        <p:txBody>
          <a:bodyPr/>
          <a:lstStyle/>
          <a:p>
            <a:r>
              <a:rPr lang="en-GB" sz="3200" kern="1200" dirty="0">
                <a:solidFill>
                  <a:srgbClr val="00B0F0"/>
                </a:solidFill>
                <a:latin typeface="Liberation Sans"/>
                <a:ea typeface="+mn-ea"/>
                <a:cs typeface="+mn-cs"/>
              </a:rPr>
              <a:t>Land-sea contrasts and polar amplification </a:t>
            </a:r>
            <a:br>
              <a:rPr lang="en-GB" sz="3200" kern="1200" dirty="0">
                <a:solidFill>
                  <a:srgbClr val="00B0F0"/>
                </a:solidFill>
                <a:latin typeface="Liberation Sans"/>
                <a:ea typeface="+mn-ea"/>
                <a:cs typeface="+mn-cs"/>
              </a:rPr>
            </a:br>
            <a:r>
              <a:rPr lang="en-GB" sz="3200" kern="1200" dirty="0">
                <a:solidFill>
                  <a:srgbClr val="00B0F0"/>
                </a:solidFill>
                <a:latin typeface="Liberation Sans"/>
                <a:ea typeface="+mn-ea"/>
                <a:cs typeface="+mn-cs"/>
              </a:rPr>
              <a:t>in past and future climates</a:t>
            </a:r>
            <a:endParaRPr lang="fr-FR" sz="3200" kern="1200" dirty="0">
              <a:solidFill>
                <a:srgbClr val="00B0F0"/>
              </a:solidFill>
              <a:latin typeface="Liberation Sans"/>
              <a:ea typeface="+mn-ea"/>
              <a:cs typeface="+mn-cs"/>
            </a:endParaRPr>
          </a:p>
        </p:txBody>
      </p:sp>
      <p:grpSp>
        <p:nvGrpSpPr>
          <p:cNvPr id="15364" name="Group 4"/>
          <p:cNvGrpSpPr>
            <a:grpSpLocks/>
          </p:cNvGrpSpPr>
          <p:nvPr/>
        </p:nvGrpSpPr>
        <p:grpSpPr bwMode="auto">
          <a:xfrm>
            <a:off x="73025" y="1142293"/>
            <a:ext cx="4067175" cy="2016125"/>
            <a:chOff x="46" y="1071"/>
            <a:chExt cx="2562" cy="1270"/>
          </a:xfrm>
        </p:grpSpPr>
        <p:sp>
          <p:nvSpPr>
            <p:cNvPr id="15365" name="AutoShape 5"/>
            <p:cNvSpPr>
              <a:spLocks noChangeArrowheads="1"/>
            </p:cNvSpPr>
            <p:nvPr/>
          </p:nvSpPr>
          <p:spPr bwMode="auto">
            <a:xfrm rot="5400000">
              <a:off x="760" y="493"/>
              <a:ext cx="1134" cy="2562"/>
            </a:xfrm>
            <a:prstGeom prst="homePlate">
              <a:avLst>
                <a:gd name="adj" fmla="val 11019"/>
              </a:avLst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1536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9430" r="13936"/>
            <a:stretch>
              <a:fillRect/>
            </a:stretch>
          </p:blipFill>
          <p:spPr bwMode="auto">
            <a:xfrm>
              <a:off x="1955" y="1706"/>
              <a:ext cx="562" cy="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367" name="Text Box 7"/>
            <p:cNvSpPr txBox="1">
              <a:spLocks noChangeArrowheads="1"/>
            </p:cNvSpPr>
            <p:nvPr/>
          </p:nvSpPr>
          <p:spPr bwMode="auto">
            <a:xfrm>
              <a:off x="134" y="1071"/>
              <a:ext cx="2428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chemeClr val="accent2"/>
                  </a:solidFill>
                </a:rPr>
                <a:t>Last Glacial Maximum main forcings</a:t>
              </a:r>
            </a:p>
          </p:txBody>
        </p:sp>
        <p:sp>
          <p:nvSpPr>
            <p:cNvPr id="15368" name="Text Box 8"/>
            <p:cNvSpPr txBox="1">
              <a:spLocks noChangeArrowheads="1"/>
            </p:cNvSpPr>
            <p:nvPr/>
          </p:nvSpPr>
          <p:spPr bwMode="auto">
            <a:xfrm>
              <a:off x="1020" y="1616"/>
              <a:ext cx="1260" cy="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600" b="1"/>
                <a:t>Greenhouse gases</a:t>
              </a:r>
            </a:p>
            <a:p>
              <a:r>
                <a:rPr lang="en-GB" sz="1600" b="1"/>
                <a:t>CO2: 185 ppm, </a:t>
              </a:r>
            </a:p>
            <a:p>
              <a:r>
                <a:rPr lang="en-GB" sz="1600" b="1"/>
                <a:t>CH4:350 ppb …</a:t>
              </a:r>
            </a:p>
          </p:txBody>
        </p:sp>
        <p:sp>
          <p:nvSpPr>
            <p:cNvPr id="15369" name="Text Box 9"/>
            <p:cNvSpPr txBox="1">
              <a:spLocks noChangeArrowheads="1"/>
            </p:cNvSpPr>
            <p:nvPr/>
          </p:nvSpPr>
          <p:spPr bwMode="auto">
            <a:xfrm>
              <a:off x="884" y="1313"/>
              <a:ext cx="74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600" b="1"/>
                <a:t>Ice-sheets</a:t>
              </a:r>
            </a:p>
          </p:txBody>
        </p:sp>
        <p:pic>
          <p:nvPicPr>
            <p:cNvPr id="15370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" y="1344"/>
              <a:ext cx="448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71" name="Picture 11" descr="globe_zoom_HLGM15B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97" t="7489" r="13988" b="8534"/>
            <a:stretch>
              <a:fillRect/>
            </a:stretch>
          </p:blipFill>
          <p:spPr bwMode="auto">
            <a:xfrm>
              <a:off x="67" y="1253"/>
              <a:ext cx="953" cy="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372" name="Group 12"/>
          <p:cNvGrpSpPr>
            <a:grpSpLocks/>
          </p:cNvGrpSpPr>
          <p:nvPr/>
        </p:nvGrpSpPr>
        <p:grpSpPr bwMode="auto">
          <a:xfrm>
            <a:off x="4211638" y="1142293"/>
            <a:ext cx="4752975" cy="2016125"/>
            <a:chOff x="2653" y="1071"/>
            <a:chExt cx="2994" cy="1270"/>
          </a:xfrm>
        </p:grpSpPr>
        <p:sp>
          <p:nvSpPr>
            <p:cNvPr id="15373" name="AutoShape 13"/>
            <p:cNvSpPr>
              <a:spLocks noChangeArrowheads="1"/>
            </p:cNvSpPr>
            <p:nvPr/>
          </p:nvSpPr>
          <p:spPr bwMode="auto">
            <a:xfrm rot="5400000">
              <a:off x="3583" y="277"/>
              <a:ext cx="1134" cy="2994"/>
            </a:xfrm>
            <a:prstGeom prst="homePlate">
              <a:avLst>
                <a:gd name="adj" fmla="val 11019"/>
              </a:avLst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15374" name="Picture 1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" y="1253"/>
              <a:ext cx="1179" cy="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5" name="Text Box 15"/>
            <p:cNvSpPr txBox="1">
              <a:spLocks noChangeArrowheads="1"/>
            </p:cNvSpPr>
            <p:nvPr/>
          </p:nvSpPr>
          <p:spPr bwMode="auto">
            <a:xfrm>
              <a:off x="2744" y="1071"/>
              <a:ext cx="1940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chemeClr val="accent2"/>
                  </a:solidFill>
                </a:rPr>
                <a:t>LGM climate reconstructions</a:t>
              </a:r>
            </a:p>
          </p:txBody>
        </p:sp>
        <p:sp>
          <p:nvSpPr>
            <p:cNvPr id="15376" name="Text Box 16"/>
            <p:cNvSpPr txBox="1">
              <a:spLocks noChangeArrowheads="1"/>
            </p:cNvSpPr>
            <p:nvPr/>
          </p:nvSpPr>
          <p:spPr bwMode="auto">
            <a:xfrm>
              <a:off x="2699" y="1297"/>
              <a:ext cx="1678" cy="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fr-FR" sz="1200" b="1"/>
                <a:t>Land data </a:t>
              </a:r>
            </a:p>
            <a:p>
              <a:r>
                <a:rPr lang="fr-FR" sz="1200"/>
                <a:t>(pollen and plant macrofossils): </a:t>
              </a:r>
            </a:p>
            <a:p>
              <a:r>
                <a:rPr lang="fr-FR" sz="1200"/>
                <a:t>Bartlein et al, Clim Dynam 2011</a:t>
              </a:r>
            </a:p>
            <a:p>
              <a:r>
                <a:rPr lang="fr-FR" sz="1200" b="1"/>
                <a:t>Ocean data</a:t>
              </a:r>
              <a:r>
                <a:rPr lang="fr-FR" sz="1200"/>
                <a:t> (multi proxy): </a:t>
              </a:r>
            </a:p>
            <a:p>
              <a:r>
                <a:rPr lang="fr-FR" sz="1200"/>
                <a:t>MARGO, NGS 2009</a:t>
              </a:r>
            </a:p>
            <a:p>
              <a:r>
                <a:rPr lang="fr-FR" sz="1200" b="1"/>
                <a:t>Ice-core data: </a:t>
              </a:r>
            </a:p>
            <a:p>
              <a:r>
                <a:rPr lang="fr-FR" sz="1200"/>
                <a:t>Masson-Delmotte et al pers. comm</a:t>
              </a:r>
            </a:p>
          </p:txBody>
        </p:sp>
      </p:grpSp>
      <p:sp>
        <p:nvSpPr>
          <p:cNvPr id="15377" name="Text Box 17"/>
          <p:cNvSpPr txBox="1">
            <a:spLocks noChangeArrowheads="1"/>
          </p:cNvSpPr>
          <p:nvPr/>
        </p:nvSpPr>
        <p:spPr bwMode="auto">
          <a:xfrm>
            <a:off x="98425" y="3231443"/>
            <a:ext cx="9010650" cy="666750"/>
          </a:xfrm>
          <a:prstGeom prst="rect">
            <a:avLst/>
          </a:prstGeom>
          <a:noFill/>
          <a:ln w="2540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b="1">
                <a:solidFill>
                  <a:srgbClr val="800000"/>
                </a:solidFill>
              </a:rPr>
              <a:t>Relationships between LGM vs higher CO2 climates? </a:t>
            </a:r>
          </a:p>
          <a:p>
            <a:pPr algn="ctr"/>
            <a:r>
              <a:rPr lang="fr-FR" b="1">
                <a:solidFill>
                  <a:srgbClr val="800000"/>
                </a:solidFill>
              </a:rPr>
              <a:t>Are the large scale relationships stable? Can we evaluate them from paleodata ? </a:t>
            </a:r>
          </a:p>
        </p:txBody>
      </p:sp>
      <p:sp>
        <p:nvSpPr>
          <p:cNvPr id="15384" name="Text Box 24"/>
          <p:cNvSpPr txBox="1">
            <a:spLocks noChangeArrowheads="1"/>
          </p:cNvSpPr>
          <p:nvPr/>
        </p:nvSpPr>
        <p:spPr bwMode="auto">
          <a:xfrm>
            <a:off x="36513" y="5455530"/>
            <a:ext cx="19431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sz="1400"/>
              <a:t>Note: all model averages calculated from grid points where LGM data is available</a:t>
            </a:r>
          </a:p>
        </p:txBody>
      </p:sp>
      <p:sp>
        <p:nvSpPr>
          <p:cNvPr id="15390" name="Text Box 30"/>
          <p:cNvSpPr txBox="1">
            <a:spLocks noChangeArrowheads="1"/>
          </p:cNvSpPr>
          <p:nvPr/>
        </p:nvSpPr>
        <p:spPr bwMode="auto">
          <a:xfrm>
            <a:off x="34925" y="4310943"/>
            <a:ext cx="149542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b="1">
                <a:solidFill>
                  <a:srgbClr val="800000"/>
                </a:solidFill>
              </a:rPr>
              <a:t>Example:</a:t>
            </a:r>
          </a:p>
          <a:p>
            <a:r>
              <a:rPr lang="fr-FR" b="1">
                <a:solidFill>
                  <a:srgbClr val="800000"/>
                </a:solidFill>
              </a:rPr>
              <a:t>Land sea contrasts</a:t>
            </a:r>
          </a:p>
        </p:txBody>
      </p:sp>
      <p:pic>
        <p:nvPicPr>
          <p:cNvPr id="15391" name="Picture 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3898193"/>
            <a:ext cx="3554413" cy="278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92" name="Picture 3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13" y="3958518"/>
            <a:ext cx="3627437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895976" y="6421829"/>
            <a:ext cx="3140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 smtClean="0">
                <a:latin typeface="Lucida Sans" pitchFamily="34" charset="0"/>
              </a:rPr>
              <a:t>Temperature</a:t>
            </a:r>
            <a:r>
              <a:rPr lang="fr-FR" sz="1200" dirty="0" smtClean="0">
                <a:latin typeface="Lucida Sans" pitchFamily="34" charset="0"/>
              </a:rPr>
              <a:t> </a:t>
            </a:r>
            <a:r>
              <a:rPr lang="fr-FR" sz="1200" dirty="0" err="1" smtClean="0">
                <a:latin typeface="Lucida Sans" pitchFamily="34" charset="0"/>
              </a:rPr>
              <a:t>difference</a:t>
            </a:r>
            <a:r>
              <a:rPr lang="fr-FR" sz="1200" dirty="0" smtClean="0">
                <a:latin typeface="Lucida Sans" pitchFamily="34" charset="0"/>
              </a:rPr>
              <a:t> over </a:t>
            </a:r>
            <a:r>
              <a:rPr lang="fr-FR" sz="1200" dirty="0" err="1" smtClean="0">
                <a:latin typeface="Lucida Sans" pitchFamily="34" charset="0"/>
              </a:rPr>
              <a:t>oceans</a:t>
            </a:r>
            <a:endParaRPr lang="fr-FR" sz="1200" dirty="0"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6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oneTexte 1"/>
          <p:cNvSpPr txBox="1">
            <a:spLocks noChangeArrowheads="1"/>
          </p:cNvSpPr>
          <p:nvPr/>
        </p:nvSpPr>
        <p:spPr bwMode="auto">
          <a:xfrm>
            <a:off x="900113" y="1806738"/>
            <a:ext cx="7416800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00050" indent="-4000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ts val="1800"/>
              </a:spcBef>
              <a:buFont typeface="Arial" pitchFamily="34" charset="0"/>
              <a:buAutoNum type="romanUcPeriod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  <a:latin typeface="Lucida Sans" pitchFamily="34" charset="0"/>
              </a:rPr>
              <a:t>Contexte et aperçu du projet CMIP5</a:t>
            </a:r>
          </a:p>
          <a:p>
            <a:pPr eaLnBrk="1" hangingPunct="1">
              <a:spcBef>
                <a:spcPts val="1800"/>
              </a:spcBef>
              <a:buFont typeface="Arial" pitchFamily="34" charset="0"/>
              <a:buAutoNum type="romanUcPeriod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  <a:latin typeface="Lucida Sans" pitchFamily="34" charset="0"/>
              </a:rPr>
              <a:t>Aperçu général des résultats</a:t>
            </a:r>
            <a:endParaRPr lang="fr-FR" sz="2400" dirty="0">
              <a:solidFill>
                <a:schemeClr val="bg1">
                  <a:lumMod val="75000"/>
                </a:schemeClr>
              </a:solidFill>
              <a:latin typeface="Lucida Sans" pitchFamily="34" charset="0"/>
            </a:endParaRPr>
          </a:p>
          <a:p>
            <a:pPr eaLnBrk="1" hangingPunct="1">
              <a:spcBef>
                <a:spcPts val="1800"/>
              </a:spcBef>
              <a:buFont typeface="Arial" pitchFamily="34" charset="0"/>
              <a:buAutoNum type="romanUcPeriod"/>
            </a:pPr>
            <a:r>
              <a:rPr lang="fr-FR" sz="2400" dirty="0" smtClean="0">
                <a:latin typeface="Lucida Sans" pitchFamily="34" charset="0"/>
              </a:rPr>
              <a:t>Changements climatiques</a:t>
            </a:r>
          </a:p>
          <a:p>
            <a:pPr marL="914400" lvl="1" indent="-457200" eaLnBrk="1" hangingPunct="1">
              <a:spcBef>
                <a:spcPts val="1800"/>
              </a:spcBef>
              <a:buFont typeface="+mj-lt"/>
              <a:buAutoNum type="alphaLcParenR"/>
            </a:pPr>
            <a:r>
              <a:rPr lang="fr-FR" sz="2400" dirty="0" smtClean="0">
                <a:latin typeface="Lucida Sans" pitchFamily="34" charset="0"/>
              </a:rPr>
              <a:t>Précipitations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  <a:latin typeface="Lucida Sans" pitchFamily="34" charset="0"/>
            </a:endParaRPr>
          </a:p>
          <a:p>
            <a:pPr lvl="1" eaLnBrk="1" hangingPunct="1">
              <a:spcBef>
                <a:spcPts val="1800"/>
              </a:spcBef>
              <a:buFont typeface="Arial" pitchFamily="34" charset="0"/>
              <a:buAutoNum type="alphaLcParenR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  <a:latin typeface="Lucida Sans" pitchFamily="34" charset="0"/>
              </a:rPr>
              <a:t> Cycle du carbone</a:t>
            </a:r>
          </a:p>
          <a:p>
            <a:pPr lvl="1" eaLnBrk="1" hangingPunct="1">
              <a:spcBef>
                <a:spcPts val="1800"/>
              </a:spcBef>
              <a:buFont typeface="Arial" pitchFamily="34" charset="0"/>
              <a:buAutoNum type="alphaLcParenR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  <a:latin typeface="Lucida Sans" pitchFamily="34" charset="0"/>
              </a:rPr>
              <a:t> Amplitude du réchauffement</a:t>
            </a:r>
          </a:p>
          <a:p>
            <a:pPr eaLnBrk="1" hangingPunct="1">
              <a:spcBef>
                <a:spcPts val="1800"/>
              </a:spcBef>
              <a:buFont typeface="Arial" pitchFamily="34" charset="0"/>
              <a:buAutoNum type="romanUcPeriod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  <a:latin typeface="Lucida Sans" pitchFamily="34" charset="0"/>
              </a:rPr>
              <a:t>Conclusion</a:t>
            </a:r>
            <a:endParaRPr lang="fr-FR" sz="2400" dirty="0">
              <a:solidFill>
                <a:schemeClr val="bg1">
                  <a:lumMod val="75000"/>
                </a:schemeClr>
              </a:solidFill>
              <a:latin typeface="Lucida Sans" pitchFamily="34" charset="0"/>
            </a:endParaRPr>
          </a:p>
        </p:txBody>
      </p:sp>
      <p:sp>
        <p:nvSpPr>
          <p:cNvPr id="3" name="Forme libre 2"/>
          <p:cNvSpPr>
            <a:spLocks/>
          </p:cNvSpPr>
          <p:nvPr/>
        </p:nvSpPr>
        <p:spPr bwMode="auto">
          <a:xfrm>
            <a:off x="323850" y="981384"/>
            <a:ext cx="8496300" cy="9366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85680" rIns="81720" bIns="40680"/>
          <a:lstStyle/>
          <a:p>
            <a:pPr algn="ctr" hangingPunct="0">
              <a:lnSpc>
                <a:spcPct val="86000"/>
              </a:lnSpc>
              <a:spcBef>
                <a:spcPts val="1038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b="1" dirty="0" smtClean="0">
                <a:solidFill>
                  <a:srgbClr val="00B0F0"/>
                </a:solidFill>
                <a:latin typeface="Lucida Sans" pitchFamily="34" charset="0"/>
                <a:ea typeface="DejaVu Sans" pitchFamily="34" charset="0"/>
                <a:cs typeface="Lohit Devanagari"/>
              </a:rPr>
              <a:t>Plan</a:t>
            </a:r>
            <a:endParaRPr lang="fr-FR" sz="2800" b="1" dirty="0">
              <a:solidFill>
                <a:srgbClr val="00B0F0"/>
              </a:solidFill>
              <a:latin typeface="Lucida Sans" pitchFamily="34" charset="0"/>
              <a:ea typeface="DejaVu Sans" pitchFamily="34" charset="0"/>
              <a:cs typeface="Lohit Devanagari"/>
            </a:endParaRPr>
          </a:p>
        </p:txBody>
      </p:sp>
    </p:spTree>
    <p:extLst>
      <p:ext uri="{BB962C8B-B14F-4D97-AF65-F5344CB8AC3E}">
        <p14:creationId xmlns:p14="http://schemas.microsoft.com/office/powerpoint/2010/main" val="174328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523875" y="123081"/>
            <a:ext cx="8051800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 sz="3200" dirty="0" smtClean="0">
                <a:solidFill>
                  <a:srgbClr val="00B0F0"/>
                </a:solidFill>
                <a:latin typeface="Liberation Sans"/>
                <a:ea typeface="MS PGothic" pitchFamily="34" charset="-128"/>
              </a:rPr>
              <a:t>Changement de la moyenne des précipitations</a:t>
            </a:r>
            <a:endParaRPr lang="fr-FR" sz="3200" dirty="0">
              <a:solidFill>
                <a:srgbClr val="00B0F0"/>
              </a:solidFill>
              <a:latin typeface="Liberation Sans"/>
              <a:ea typeface="MS PGothic" pitchFamily="34" charset="-128"/>
            </a:endParaRPr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45" y="2125468"/>
            <a:ext cx="4031209" cy="246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975" y="2140199"/>
            <a:ext cx="3981040" cy="248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cteur droit 2"/>
          <p:cNvCxnSpPr/>
          <p:nvPr/>
        </p:nvCxnSpPr>
        <p:spPr>
          <a:xfrm flipV="1">
            <a:off x="5118538" y="3895438"/>
            <a:ext cx="3814477" cy="5990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e 7"/>
          <p:cNvGrpSpPr/>
          <p:nvPr/>
        </p:nvGrpSpPr>
        <p:grpSpPr>
          <a:xfrm>
            <a:off x="498745" y="4494528"/>
            <a:ext cx="4167839" cy="356949"/>
            <a:chOff x="351605" y="5549462"/>
            <a:chExt cx="4167839" cy="356949"/>
          </a:xfrm>
        </p:grpSpPr>
        <p:sp>
          <p:nvSpPr>
            <p:cNvPr id="7" name="ZoneTexte 6"/>
            <p:cNvSpPr txBox="1"/>
            <p:nvPr/>
          </p:nvSpPr>
          <p:spPr>
            <a:xfrm>
              <a:off x="1300162" y="5563916"/>
              <a:ext cx="39413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Lucida Sans" pitchFamily="34" charset="0"/>
                </a:rPr>
                <a:t>1</a:t>
              </a:r>
              <a:endParaRPr lang="fr-FR" sz="1600" dirty="0" smtClean="0">
                <a:latin typeface="Lucida Sans" pitchFamily="34" charset="0"/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351605" y="5549462"/>
              <a:ext cx="39413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latin typeface="Lucida Sans" pitchFamily="34" charset="0"/>
                </a:rPr>
                <a:t>0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3197279" y="5563916"/>
              <a:ext cx="39413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latin typeface="Lucida Sans" pitchFamily="34" charset="0"/>
                </a:rPr>
                <a:t>3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125306" y="5558658"/>
              <a:ext cx="39413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latin typeface="Lucida Sans" pitchFamily="34" charset="0"/>
                </a:rPr>
                <a:t>4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2251103" y="5567857"/>
              <a:ext cx="39413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latin typeface="Lucida Sans" pitchFamily="34" charset="0"/>
                </a:rPr>
                <a:t>2</a:t>
              </a:r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2771358" y="4709443"/>
            <a:ext cx="57306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Lucida Sans" pitchFamily="34" charset="0"/>
              </a:rPr>
              <a:t>∆</a:t>
            </a:r>
            <a:r>
              <a:rPr lang="fr-FR" sz="1600" dirty="0" err="1" smtClean="0">
                <a:latin typeface="Lucida Sans" pitchFamily="34" charset="0"/>
              </a:rPr>
              <a:t>Ts</a:t>
            </a:r>
            <a:endParaRPr lang="fr-FR" sz="1600" dirty="0" smtClean="0">
              <a:latin typeface="Lucida Sans" pitchFamily="34" charset="0"/>
            </a:endParaRPr>
          </a:p>
        </p:txBody>
      </p:sp>
      <p:grpSp>
        <p:nvGrpSpPr>
          <p:cNvPr id="24" name="Groupe 23"/>
          <p:cNvGrpSpPr/>
          <p:nvPr/>
        </p:nvGrpSpPr>
        <p:grpSpPr>
          <a:xfrm>
            <a:off x="4951975" y="4506349"/>
            <a:ext cx="4167839" cy="356949"/>
            <a:chOff x="351605" y="5549462"/>
            <a:chExt cx="4167839" cy="356949"/>
          </a:xfrm>
        </p:grpSpPr>
        <p:sp>
          <p:nvSpPr>
            <p:cNvPr id="25" name="ZoneTexte 24"/>
            <p:cNvSpPr txBox="1"/>
            <p:nvPr/>
          </p:nvSpPr>
          <p:spPr>
            <a:xfrm>
              <a:off x="1300162" y="5563916"/>
              <a:ext cx="39413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Lucida Sans" pitchFamily="34" charset="0"/>
                </a:rPr>
                <a:t>1</a:t>
              </a:r>
              <a:endParaRPr lang="fr-FR" sz="1600" dirty="0" smtClean="0">
                <a:latin typeface="Lucida Sans" pitchFamily="34" charset="0"/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351605" y="5549462"/>
              <a:ext cx="39413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latin typeface="Lucida Sans" pitchFamily="34" charset="0"/>
                </a:rPr>
                <a:t>0</a:t>
              </a: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3197279" y="5563916"/>
              <a:ext cx="39413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latin typeface="Lucida Sans" pitchFamily="34" charset="0"/>
                </a:rPr>
                <a:t>3</a:t>
              </a: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4125306" y="5558658"/>
              <a:ext cx="39413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latin typeface="Lucida Sans" pitchFamily="34" charset="0"/>
                </a:rPr>
                <a:t>4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2251103" y="5567857"/>
              <a:ext cx="39413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 smtClean="0">
                  <a:latin typeface="Lucida Sans" pitchFamily="34" charset="0"/>
                </a:rPr>
                <a:t>2</a:t>
              </a:r>
            </a:p>
          </p:txBody>
        </p:sp>
      </p:grpSp>
      <p:sp>
        <p:nvSpPr>
          <p:cNvPr id="30" name="ZoneTexte 29"/>
          <p:cNvSpPr txBox="1"/>
          <p:nvPr/>
        </p:nvSpPr>
        <p:spPr>
          <a:xfrm>
            <a:off x="7185528" y="4666725"/>
            <a:ext cx="57306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Lucida Sans" pitchFamily="34" charset="0"/>
              </a:rPr>
              <a:t>∆</a:t>
            </a:r>
            <a:r>
              <a:rPr lang="fr-FR" sz="1600" dirty="0" err="1" smtClean="0">
                <a:latin typeface="Lucida Sans" pitchFamily="34" charset="0"/>
              </a:rPr>
              <a:t>Ts</a:t>
            </a:r>
            <a:endParaRPr lang="fr-FR" sz="1600" dirty="0" smtClean="0">
              <a:latin typeface="Lucida Sans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 rot="16200000">
            <a:off x="-209965" y="3182217"/>
            <a:ext cx="107805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Lucida Sans" pitchFamily="34" charset="0"/>
              </a:rPr>
              <a:t>∆Q/Q (%)</a:t>
            </a:r>
          </a:p>
        </p:txBody>
      </p:sp>
      <p:sp>
        <p:nvSpPr>
          <p:cNvPr id="32" name="ZoneTexte 31"/>
          <p:cNvSpPr txBox="1"/>
          <p:nvPr/>
        </p:nvSpPr>
        <p:spPr>
          <a:xfrm rot="16200000">
            <a:off x="4286150" y="3124076"/>
            <a:ext cx="107805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Lucida Sans" pitchFamily="34" charset="0"/>
              </a:rPr>
              <a:t>∆P/P (%)</a:t>
            </a:r>
          </a:p>
        </p:txBody>
      </p:sp>
      <p:sp>
        <p:nvSpPr>
          <p:cNvPr id="33" name="Text Box 48"/>
          <p:cNvSpPr txBox="1">
            <a:spLocks noChangeArrowheads="1"/>
          </p:cNvSpPr>
          <p:nvPr/>
        </p:nvSpPr>
        <p:spPr bwMode="auto">
          <a:xfrm>
            <a:off x="329060" y="1243001"/>
            <a:ext cx="4337524" cy="960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5680" tIns="47160" rIns="85680" bIns="4284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ct val="98000"/>
              </a:lnSpc>
              <a:buClrTx/>
              <a:buFontTx/>
              <a:buNone/>
            </a:pPr>
            <a:r>
              <a:rPr lang="fr-FR" sz="1800" dirty="0" smtClean="0">
                <a:latin typeface="Lucida Sans" pitchFamily="34" charset="0"/>
              </a:rPr>
              <a:t>Changement de la </a:t>
            </a:r>
            <a:r>
              <a:rPr lang="fr-FR" sz="1800" b="1" dirty="0" smtClean="0">
                <a:latin typeface="Lucida Sans" pitchFamily="34" charset="0"/>
              </a:rPr>
              <a:t>quantité de H</a:t>
            </a:r>
            <a:r>
              <a:rPr lang="fr-FR" sz="1800" b="1" baseline="-25000" dirty="0" smtClean="0">
                <a:latin typeface="Lucida Sans" pitchFamily="34" charset="0"/>
              </a:rPr>
              <a:t>2</a:t>
            </a:r>
            <a:r>
              <a:rPr lang="fr-FR" sz="1800" b="1" dirty="0" smtClean="0">
                <a:latin typeface="Lucida Sans" pitchFamily="34" charset="0"/>
              </a:rPr>
              <a:t>O </a:t>
            </a:r>
            <a:r>
              <a:rPr lang="fr-FR" sz="1800" dirty="0" smtClean="0">
                <a:latin typeface="Lucida Sans" pitchFamily="34" charset="0"/>
              </a:rPr>
              <a:t>vs changement de la </a:t>
            </a:r>
            <a:r>
              <a:rPr lang="fr-FR" sz="1800" b="1" dirty="0" smtClean="0">
                <a:latin typeface="Lucida Sans" pitchFamily="34" charset="0"/>
              </a:rPr>
              <a:t>température</a:t>
            </a:r>
            <a:r>
              <a:rPr lang="fr-FR" sz="1800" dirty="0" smtClean="0">
                <a:latin typeface="Lucida Sans" pitchFamily="34" charset="0"/>
              </a:rPr>
              <a:t> moyenne de surface</a:t>
            </a:r>
            <a:endParaRPr lang="fr-FR" sz="1800" dirty="0">
              <a:latin typeface="Lucida Sans" pitchFamily="34" charset="0"/>
            </a:endParaRPr>
          </a:p>
        </p:txBody>
      </p:sp>
      <p:sp>
        <p:nvSpPr>
          <p:cNvPr id="34" name="Text Box 48"/>
          <p:cNvSpPr txBox="1">
            <a:spLocks noChangeArrowheads="1"/>
          </p:cNvSpPr>
          <p:nvPr/>
        </p:nvSpPr>
        <p:spPr bwMode="auto">
          <a:xfrm>
            <a:off x="4595491" y="1243001"/>
            <a:ext cx="4337524" cy="960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5680" tIns="47160" rIns="85680" bIns="4284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ct val="98000"/>
              </a:lnSpc>
              <a:buClrTx/>
              <a:buFontTx/>
              <a:buNone/>
            </a:pPr>
            <a:r>
              <a:rPr lang="fr-FR" sz="1800" dirty="0" smtClean="0">
                <a:latin typeface="Lucida Sans" pitchFamily="34" charset="0"/>
              </a:rPr>
              <a:t>Changement </a:t>
            </a:r>
            <a:r>
              <a:rPr lang="fr-FR" sz="1800" b="1" dirty="0" smtClean="0">
                <a:latin typeface="Lucida Sans" pitchFamily="34" charset="0"/>
              </a:rPr>
              <a:t>précipitations</a:t>
            </a:r>
            <a:r>
              <a:rPr lang="fr-FR" sz="1800" dirty="0" smtClean="0">
                <a:latin typeface="Lucida Sans" pitchFamily="34" charset="0"/>
              </a:rPr>
              <a:t> vs changement de la </a:t>
            </a:r>
            <a:r>
              <a:rPr lang="fr-FR" sz="1800" b="1" dirty="0" smtClean="0">
                <a:latin typeface="Lucida Sans" pitchFamily="34" charset="0"/>
              </a:rPr>
              <a:t>température</a:t>
            </a:r>
            <a:r>
              <a:rPr lang="fr-FR" sz="1800" dirty="0" smtClean="0">
                <a:latin typeface="Lucida Sans" pitchFamily="34" charset="0"/>
              </a:rPr>
              <a:t> moyenne de surface</a:t>
            </a:r>
            <a:endParaRPr lang="fr-FR" sz="1800" dirty="0">
              <a:latin typeface="Lucida Sans" pitchFamily="34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1103736" y="5067886"/>
            <a:ext cx="280611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Lucida Sans" pitchFamily="34" charset="0"/>
              </a:rPr>
              <a:t>∆Q/Q (%) ≈ 7.5 ∆</a:t>
            </a:r>
            <a:r>
              <a:rPr lang="fr-FR" sz="1600" dirty="0" err="1" smtClean="0">
                <a:latin typeface="Lucida Sans" pitchFamily="34" charset="0"/>
              </a:rPr>
              <a:t>Ts</a:t>
            </a:r>
            <a:endParaRPr lang="fr-FR" sz="1600" dirty="0" smtClean="0">
              <a:latin typeface="Lucida Sans" pitchFamily="34" charset="0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5776174" y="5090399"/>
            <a:ext cx="280611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Lucida Sans" pitchFamily="34" charset="0"/>
              </a:rPr>
              <a:t>∆P/P (%) ≈ 1.5 ∆</a:t>
            </a:r>
            <a:r>
              <a:rPr lang="fr-FR" sz="1600" dirty="0" err="1" smtClean="0">
                <a:latin typeface="Lucida Sans" pitchFamily="34" charset="0"/>
              </a:rPr>
              <a:t>Ts</a:t>
            </a:r>
            <a:endParaRPr lang="fr-FR" sz="1600" dirty="0" smtClean="0">
              <a:latin typeface="Lucida Sans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030014" y="5624441"/>
            <a:ext cx="7952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Changement moyen de précipitation n’est pas directement relié au changement moyen de vapeur d’eau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Contrainte énergétique</a:t>
            </a:r>
            <a:endParaRPr lang="fr-FR" dirty="0"/>
          </a:p>
        </p:txBody>
      </p:sp>
      <p:sp>
        <p:nvSpPr>
          <p:cNvPr id="10" name="Flèche droite 9"/>
          <p:cNvSpPr/>
          <p:nvPr/>
        </p:nvSpPr>
        <p:spPr>
          <a:xfrm>
            <a:off x="297530" y="5754650"/>
            <a:ext cx="700954" cy="599089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AutoShape 47"/>
          <p:cNvSpPr>
            <a:spLocks noChangeArrowheads="1"/>
          </p:cNvSpPr>
          <p:nvPr/>
        </p:nvSpPr>
        <p:spPr bwMode="auto">
          <a:xfrm>
            <a:off x="6519553" y="6448426"/>
            <a:ext cx="2465524" cy="333425"/>
          </a:xfrm>
          <a:prstGeom prst="roundRect">
            <a:avLst>
              <a:gd name="adj" fmla="val 463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lnSpc>
                <a:spcPts val="2613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500" i="1" dirty="0">
                <a:solidFill>
                  <a:srgbClr val="000000"/>
                </a:solidFill>
                <a:latin typeface="Lucida Sans" pitchFamily="34" charset="0"/>
              </a:rPr>
              <a:t>(</a:t>
            </a:r>
            <a:r>
              <a:rPr lang="en-GB" sz="1500" i="1" dirty="0" err="1">
                <a:solidFill>
                  <a:srgbClr val="000000"/>
                </a:solidFill>
                <a:latin typeface="Lucida Sans" pitchFamily="34" charset="0"/>
              </a:rPr>
              <a:t>Vecchi</a:t>
            </a:r>
            <a:r>
              <a:rPr lang="en-GB" sz="1500" i="1" dirty="0">
                <a:solidFill>
                  <a:srgbClr val="000000"/>
                </a:solidFill>
                <a:latin typeface="Lucida Sans" pitchFamily="34" charset="0"/>
              </a:rPr>
              <a:t> &amp; </a:t>
            </a:r>
            <a:r>
              <a:rPr lang="en-GB" sz="1500" i="1" dirty="0" err="1">
                <a:solidFill>
                  <a:srgbClr val="000000"/>
                </a:solidFill>
                <a:latin typeface="Lucida Sans" pitchFamily="34" charset="0"/>
              </a:rPr>
              <a:t>Soden</a:t>
            </a:r>
            <a:r>
              <a:rPr lang="en-GB" sz="1500" i="1" dirty="0">
                <a:solidFill>
                  <a:srgbClr val="000000"/>
                </a:solidFill>
                <a:latin typeface="Lucida Sans" pitchFamily="34" charset="0"/>
              </a:rPr>
              <a:t>, 2007)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1065392" y="1337483"/>
            <a:ext cx="7373803" cy="5190967"/>
            <a:chOff x="1201872" y="1087635"/>
            <a:chExt cx="7484145" cy="5331631"/>
          </a:xfrm>
        </p:grpSpPr>
        <p:pic>
          <p:nvPicPr>
            <p:cNvPr id="90114" name="Imag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872" y="1087635"/>
              <a:ext cx="7484145" cy="533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Flèche vers le bas 2"/>
            <p:cNvSpPr/>
            <p:nvPr/>
          </p:nvSpPr>
          <p:spPr>
            <a:xfrm rot="10800000">
              <a:off x="6085365" y="4011131"/>
              <a:ext cx="271211" cy="1249456"/>
            </a:xfrm>
            <a:prstGeom prst="downArrow">
              <a:avLst/>
            </a:prstGeom>
            <a:solidFill>
              <a:srgbClr val="FFCC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" name="Flèche vers le bas 4"/>
            <p:cNvSpPr/>
            <p:nvPr/>
          </p:nvSpPr>
          <p:spPr>
            <a:xfrm rot="10800000">
              <a:off x="4406389" y="3935442"/>
              <a:ext cx="136355" cy="1337875"/>
            </a:xfrm>
            <a:prstGeom prst="downArrow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6" name="Connecteur droit 5"/>
            <p:cNvCxnSpPr/>
            <p:nvPr/>
          </p:nvCxnSpPr>
          <p:spPr>
            <a:xfrm flipH="1">
              <a:off x="6555643" y="4506972"/>
              <a:ext cx="215900" cy="7921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6"/>
            <p:cNvCxnSpPr/>
            <p:nvPr/>
          </p:nvCxnSpPr>
          <p:spPr>
            <a:xfrm flipH="1">
              <a:off x="6700106" y="4506972"/>
              <a:ext cx="215900" cy="7921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119" name="ZoneTexte 7"/>
            <p:cNvSpPr txBox="1">
              <a:spLocks noChangeArrowheads="1"/>
            </p:cNvSpPr>
            <p:nvPr/>
          </p:nvSpPr>
          <p:spPr bwMode="auto">
            <a:xfrm>
              <a:off x="6169336" y="4119235"/>
              <a:ext cx="58291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fr-FR" sz="1600" dirty="0"/>
                <a:t>41</a:t>
              </a:r>
            </a:p>
          </p:txBody>
        </p:sp>
        <p:sp>
          <p:nvSpPr>
            <p:cNvPr id="90120" name="ZoneTexte 9"/>
            <p:cNvSpPr txBox="1">
              <a:spLocks noChangeArrowheads="1"/>
            </p:cNvSpPr>
            <p:nvPr/>
          </p:nvSpPr>
          <p:spPr bwMode="auto">
            <a:xfrm>
              <a:off x="6286266" y="5246583"/>
              <a:ext cx="57626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fr-FR" sz="1600" b="1" dirty="0">
                  <a:solidFill>
                    <a:schemeClr val="bg1"/>
                  </a:solidFill>
                </a:rPr>
                <a:t>63</a:t>
              </a:r>
            </a:p>
          </p:txBody>
        </p:sp>
        <p:grpSp>
          <p:nvGrpSpPr>
            <p:cNvPr id="90121" name="Groupe 27"/>
            <p:cNvGrpSpPr>
              <a:grpSpLocks/>
            </p:cNvGrpSpPr>
            <p:nvPr/>
          </p:nvGrpSpPr>
          <p:grpSpPr bwMode="auto">
            <a:xfrm>
              <a:off x="4666740" y="3889493"/>
              <a:ext cx="903539" cy="455138"/>
              <a:chOff x="4421742" y="3899240"/>
              <a:chExt cx="956972" cy="498706"/>
            </a:xfrm>
          </p:grpSpPr>
          <p:cxnSp>
            <p:nvCxnSpPr>
              <p:cNvPr id="9" name="Connecteur droit 8"/>
              <p:cNvCxnSpPr/>
              <p:nvPr/>
            </p:nvCxnSpPr>
            <p:spPr>
              <a:xfrm flipH="1">
                <a:off x="4421742" y="3950064"/>
                <a:ext cx="293598" cy="4478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/>
              <p:cNvCxnSpPr/>
              <p:nvPr/>
            </p:nvCxnSpPr>
            <p:spPr>
              <a:xfrm flipH="1">
                <a:off x="4637577" y="3916711"/>
                <a:ext cx="295186" cy="4478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/>
              <p:cNvCxnSpPr/>
              <p:nvPr/>
            </p:nvCxnSpPr>
            <p:spPr>
              <a:xfrm flipH="1">
                <a:off x="4789930" y="3932593"/>
                <a:ext cx="295186" cy="44947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/>
              <p:cNvCxnSpPr/>
              <p:nvPr/>
            </p:nvCxnSpPr>
            <p:spPr>
              <a:xfrm flipH="1">
                <a:off x="4715340" y="3932593"/>
                <a:ext cx="295186" cy="44947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/>
              <p:cNvCxnSpPr/>
              <p:nvPr/>
            </p:nvCxnSpPr>
            <p:spPr>
              <a:xfrm flipH="1">
                <a:off x="4531246" y="3916711"/>
                <a:ext cx="293599" cy="4478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/>
              <p:cNvCxnSpPr/>
              <p:nvPr/>
            </p:nvCxnSpPr>
            <p:spPr>
              <a:xfrm flipH="1">
                <a:off x="4997829" y="3916711"/>
                <a:ext cx="293599" cy="4478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/>
              <p:cNvCxnSpPr/>
              <p:nvPr/>
            </p:nvCxnSpPr>
            <p:spPr>
              <a:xfrm flipH="1">
                <a:off x="4913718" y="3916711"/>
                <a:ext cx="293598" cy="4478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/>
              <p:cNvCxnSpPr/>
              <p:nvPr/>
            </p:nvCxnSpPr>
            <p:spPr>
              <a:xfrm flipH="1">
                <a:off x="5085116" y="3899240"/>
                <a:ext cx="293598" cy="4478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122" name="Groupe 26"/>
            <p:cNvGrpSpPr>
              <a:grpSpLocks/>
            </p:cNvGrpSpPr>
            <p:nvPr/>
          </p:nvGrpSpPr>
          <p:grpSpPr bwMode="auto">
            <a:xfrm>
              <a:off x="5538277" y="3707068"/>
              <a:ext cx="902041" cy="456587"/>
              <a:chOff x="5292080" y="3717032"/>
              <a:chExt cx="956972" cy="498706"/>
            </a:xfrm>
          </p:grpSpPr>
          <p:cxnSp>
            <p:nvCxnSpPr>
              <p:cNvPr id="19" name="Connecteur droit 18"/>
              <p:cNvCxnSpPr/>
              <p:nvPr/>
            </p:nvCxnSpPr>
            <p:spPr>
              <a:xfrm flipH="1">
                <a:off x="5292080" y="3767694"/>
                <a:ext cx="294087" cy="44804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/>
              <p:cNvCxnSpPr/>
              <p:nvPr/>
            </p:nvCxnSpPr>
            <p:spPr>
              <a:xfrm flipH="1">
                <a:off x="5508273" y="3734447"/>
                <a:ext cx="294087" cy="4480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/>
              <p:cNvCxnSpPr/>
              <p:nvPr/>
            </p:nvCxnSpPr>
            <p:spPr>
              <a:xfrm flipH="1">
                <a:off x="5660880" y="3750279"/>
                <a:ext cx="294087" cy="44962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/>
              <p:cNvCxnSpPr/>
              <p:nvPr/>
            </p:nvCxnSpPr>
            <p:spPr>
              <a:xfrm flipH="1">
                <a:off x="5586167" y="3750279"/>
                <a:ext cx="294086" cy="44962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/>
              <p:cNvCxnSpPr/>
              <p:nvPr/>
            </p:nvCxnSpPr>
            <p:spPr>
              <a:xfrm flipH="1">
                <a:off x="5401767" y="3734447"/>
                <a:ext cx="294086" cy="4480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/>
              <p:cNvCxnSpPr/>
              <p:nvPr/>
            </p:nvCxnSpPr>
            <p:spPr>
              <a:xfrm flipH="1">
                <a:off x="5867535" y="3734447"/>
                <a:ext cx="295676" cy="4480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/>
              <p:cNvCxnSpPr/>
              <p:nvPr/>
            </p:nvCxnSpPr>
            <p:spPr>
              <a:xfrm flipH="1">
                <a:off x="5783284" y="3734447"/>
                <a:ext cx="295676" cy="4480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/>
              <p:cNvCxnSpPr/>
              <p:nvPr/>
            </p:nvCxnSpPr>
            <p:spPr>
              <a:xfrm flipH="1">
                <a:off x="5954966" y="3717032"/>
                <a:ext cx="294086" cy="44804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Flèche vers le bas 3"/>
            <p:cNvSpPr/>
            <p:nvPr/>
          </p:nvSpPr>
          <p:spPr>
            <a:xfrm rot="10800000">
              <a:off x="5489065" y="3826452"/>
              <a:ext cx="588874" cy="1710392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0124" name="ZoneTexte 36"/>
            <p:cNvSpPr txBox="1">
              <a:spLocks noChangeArrowheads="1"/>
            </p:cNvSpPr>
            <p:nvPr/>
          </p:nvSpPr>
          <p:spPr bwMode="auto">
            <a:xfrm>
              <a:off x="5965592" y="5429416"/>
              <a:ext cx="130757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fr-FR" sz="1600" b="1" dirty="0">
                  <a:solidFill>
                    <a:schemeClr val="bg1"/>
                  </a:solidFill>
                </a:rPr>
                <a:t>Radiation</a:t>
              </a:r>
            </a:p>
          </p:txBody>
        </p:sp>
        <p:sp>
          <p:nvSpPr>
            <p:cNvPr id="90125" name="ZoneTexte 37"/>
            <p:cNvSpPr txBox="1">
              <a:spLocks noChangeArrowheads="1"/>
            </p:cNvSpPr>
            <p:nvPr/>
          </p:nvSpPr>
          <p:spPr bwMode="auto">
            <a:xfrm>
              <a:off x="5104890" y="5782141"/>
              <a:ext cx="1491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fr-FR" sz="1600" b="1" dirty="0">
                  <a:solidFill>
                    <a:schemeClr val="bg1"/>
                  </a:solidFill>
                </a:rPr>
                <a:t>Evaporation</a:t>
              </a:r>
            </a:p>
          </p:txBody>
        </p:sp>
        <p:sp>
          <p:nvSpPr>
            <p:cNvPr id="90126" name="ZoneTexte 38"/>
            <p:cNvSpPr txBox="1">
              <a:spLocks noChangeArrowheads="1"/>
            </p:cNvSpPr>
            <p:nvPr/>
          </p:nvSpPr>
          <p:spPr bwMode="auto">
            <a:xfrm>
              <a:off x="5571614" y="5566241"/>
              <a:ext cx="59149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fr-FR" sz="1600" b="1">
                  <a:solidFill>
                    <a:schemeClr val="bg1"/>
                  </a:solidFill>
                </a:rPr>
                <a:t>80</a:t>
              </a:r>
            </a:p>
          </p:txBody>
        </p:sp>
        <p:sp>
          <p:nvSpPr>
            <p:cNvPr id="90127" name="ZoneTexte 39"/>
            <p:cNvSpPr txBox="1">
              <a:spLocks noChangeArrowheads="1"/>
            </p:cNvSpPr>
            <p:nvPr/>
          </p:nvSpPr>
          <p:spPr bwMode="auto">
            <a:xfrm>
              <a:off x="4146919" y="5234452"/>
              <a:ext cx="6356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fr-FR" sz="1600" b="1" dirty="0">
                  <a:solidFill>
                    <a:schemeClr val="bg1"/>
                  </a:solidFill>
                </a:rPr>
                <a:t>17</a:t>
              </a:r>
            </a:p>
          </p:txBody>
        </p:sp>
        <p:sp>
          <p:nvSpPr>
            <p:cNvPr id="90128" name="ZoneTexte 40"/>
            <p:cNvSpPr txBox="1">
              <a:spLocks noChangeArrowheads="1"/>
            </p:cNvSpPr>
            <p:nvPr/>
          </p:nvSpPr>
          <p:spPr bwMode="auto">
            <a:xfrm>
              <a:off x="3891495" y="5472577"/>
              <a:ext cx="111823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fr-FR" sz="1600" b="1" dirty="0">
                  <a:solidFill>
                    <a:schemeClr val="bg1"/>
                  </a:solidFill>
                </a:rPr>
                <a:t>Sensible</a:t>
              </a:r>
            </a:p>
          </p:txBody>
        </p:sp>
        <p:sp>
          <p:nvSpPr>
            <p:cNvPr id="90129" name="ZoneTexte 41"/>
            <p:cNvSpPr txBox="1">
              <a:spLocks noChangeArrowheads="1"/>
            </p:cNvSpPr>
            <p:nvPr/>
          </p:nvSpPr>
          <p:spPr bwMode="auto">
            <a:xfrm>
              <a:off x="3897846" y="2260736"/>
              <a:ext cx="133508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fr-FR" sz="1400" b="1" dirty="0" err="1"/>
                <a:t>Absorbed</a:t>
              </a:r>
              <a:r>
                <a:rPr lang="fr-FR" sz="1400" b="1" dirty="0"/>
                <a:t> by</a:t>
              </a:r>
            </a:p>
            <a:p>
              <a:pPr algn="ctr" eaLnBrk="1" hangingPunct="1"/>
              <a:r>
                <a:rPr lang="fr-FR" sz="1400" b="1" dirty="0" err="1"/>
                <a:t>atmosphere</a:t>
              </a:r>
              <a:endParaRPr lang="fr-FR" sz="1400" b="1" dirty="0"/>
            </a:p>
          </p:txBody>
        </p:sp>
        <p:sp>
          <p:nvSpPr>
            <p:cNvPr id="90130" name="ZoneTexte 42"/>
            <p:cNvSpPr txBox="1">
              <a:spLocks noChangeArrowheads="1"/>
            </p:cNvSpPr>
            <p:nvPr/>
          </p:nvSpPr>
          <p:spPr bwMode="auto">
            <a:xfrm>
              <a:off x="4322692" y="2734694"/>
              <a:ext cx="48477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fr-FR" sz="1400" b="1"/>
                <a:t>78</a:t>
              </a:r>
            </a:p>
          </p:txBody>
        </p:sp>
        <p:sp>
          <p:nvSpPr>
            <p:cNvPr id="90131" name="ZoneTexte 43"/>
            <p:cNvSpPr txBox="1">
              <a:spLocks noChangeArrowheads="1"/>
            </p:cNvSpPr>
            <p:nvPr/>
          </p:nvSpPr>
          <p:spPr bwMode="auto">
            <a:xfrm>
              <a:off x="5171565" y="3160346"/>
              <a:ext cx="144781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fr-FR" sz="1600" b="1" dirty="0"/>
                <a:t>Latent </a:t>
              </a:r>
              <a:r>
                <a:rPr lang="fr-FR" sz="1600" b="1" dirty="0" err="1"/>
                <a:t>Heat</a:t>
              </a:r>
              <a:endParaRPr lang="fr-FR" sz="1600" b="1" dirty="0"/>
            </a:p>
            <a:p>
              <a:pPr algn="ctr" eaLnBrk="1" hangingPunct="1"/>
              <a:r>
                <a:rPr lang="fr-FR" sz="1600" b="1" dirty="0"/>
                <a:t>80</a:t>
              </a:r>
            </a:p>
          </p:txBody>
        </p:sp>
      </p:grpSp>
      <p:sp>
        <p:nvSpPr>
          <p:cNvPr id="90132" name="ZoneTexte 41"/>
          <p:cNvSpPr txBox="1">
            <a:spLocks noChangeArrowheads="1"/>
          </p:cNvSpPr>
          <p:nvPr/>
        </p:nvSpPr>
        <p:spPr bwMode="auto">
          <a:xfrm>
            <a:off x="5306502" y="6480641"/>
            <a:ext cx="38374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fr-FR" sz="1400" i="1" dirty="0">
                <a:latin typeface="Lucida Sans" pitchFamily="34" charset="0"/>
              </a:rPr>
              <a:t>Adapté de [</a:t>
            </a:r>
            <a:r>
              <a:rPr lang="fr-FR" sz="1400" i="1" dirty="0" err="1">
                <a:latin typeface="Lucida Sans" pitchFamily="34" charset="0"/>
              </a:rPr>
              <a:t>Trenberth</a:t>
            </a:r>
            <a:r>
              <a:rPr lang="fr-FR" sz="1400" i="1" dirty="0">
                <a:latin typeface="Lucida Sans" pitchFamily="34" charset="0"/>
              </a:rPr>
              <a:t> &amp; </a:t>
            </a:r>
            <a:r>
              <a:rPr lang="fr-FR" sz="1400" i="1" dirty="0" err="1">
                <a:latin typeface="Lucida Sans" pitchFamily="34" charset="0"/>
              </a:rPr>
              <a:t>Fasullo</a:t>
            </a:r>
            <a:r>
              <a:rPr lang="fr-FR" sz="1400" i="1" dirty="0">
                <a:latin typeface="Lucida Sans" pitchFamily="34" charset="0"/>
              </a:rPr>
              <a:t>, 2012]</a:t>
            </a:r>
          </a:p>
        </p:txBody>
      </p:sp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523875" y="27545"/>
            <a:ext cx="8051800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 sz="3200" dirty="0" smtClean="0">
                <a:solidFill>
                  <a:srgbClr val="00B0F0"/>
                </a:solidFill>
                <a:latin typeface="Liberation Sans"/>
                <a:ea typeface="MS PGothic" pitchFamily="34" charset="-128"/>
              </a:rPr>
              <a:t>Changement de la moyenne des précipitations</a:t>
            </a:r>
            <a:endParaRPr lang="fr-FR" sz="3200" dirty="0">
              <a:solidFill>
                <a:srgbClr val="00B0F0"/>
              </a:solidFill>
              <a:latin typeface="Liberation Sans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603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1065392" y="1337483"/>
            <a:ext cx="7373803" cy="5190967"/>
            <a:chOff x="1201872" y="1087635"/>
            <a:chExt cx="7484145" cy="5331631"/>
          </a:xfrm>
        </p:grpSpPr>
        <p:pic>
          <p:nvPicPr>
            <p:cNvPr id="90114" name="Imag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872" y="1087635"/>
              <a:ext cx="7484145" cy="533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Flèche vers le bas 2"/>
            <p:cNvSpPr/>
            <p:nvPr/>
          </p:nvSpPr>
          <p:spPr>
            <a:xfrm rot="10800000">
              <a:off x="6085365" y="4011131"/>
              <a:ext cx="271211" cy="1249456"/>
            </a:xfrm>
            <a:prstGeom prst="downArrow">
              <a:avLst/>
            </a:prstGeom>
            <a:solidFill>
              <a:srgbClr val="FFCC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" name="Flèche vers le bas 4"/>
            <p:cNvSpPr/>
            <p:nvPr/>
          </p:nvSpPr>
          <p:spPr>
            <a:xfrm rot="10800000">
              <a:off x="4406389" y="3935442"/>
              <a:ext cx="136355" cy="1337875"/>
            </a:xfrm>
            <a:prstGeom prst="downArrow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6" name="Connecteur droit 5"/>
            <p:cNvCxnSpPr/>
            <p:nvPr/>
          </p:nvCxnSpPr>
          <p:spPr>
            <a:xfrm flipH="1">
              <a:off x="6555643" y="4506972"/>
              <a:ext cx="215900" cy="7921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6"/>
            <p:cNvCxnSpPr/>
            <p:nvPr/>
          </p:nvCxnSpPr>
          <p:spPr>
            <a:xfrm flipH="1">
              <a:off x="6700106" y="4506972"/>
              <a:ext cx="215900" cy="7921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119" name="ZoneTexte 7"/>
            <p:cNvSpPr txBox="1">
              <a:spLocks noChangeArrowheads="1"/>
            </p:cNvSpPr>
            <p:nvPr/>
          </p:nvSpPr>
          <p:spPr bwMode="auto">
            <a:xfrm>
              <a:off x="6169336" y="4119235"/>
              <a:ext cx="58291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fr-FR" sz="1600" dirty="0"/>
                <a:t>41</a:t>
              </a:r>
            </a:p>
          </p:txBody>
        </p:sp>
        <p:sp>
          <p:nvSpPr>
            <p:cNvPr id="90120" name="ZoneTexte 9"/>
            <p:cNvSpPr txBox="1">
              <a:spLocks noChangeArrowheads="1"/>
            </p:cNvSpPr>
            <p:nvPr/>
          </p:nvSpPr>
          <p:spPr bwMode="auto">
            <a:xfrm>
              <a:off x="6286266" y="5246583"/>
              <a:ext cx="57626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fr-FR" sz="1600" b="1" dirty="0">
                  <a:solidFill>
                    <a:schemeClr val="bg1"/>
                  </a:solidFill>
                </a:rPr>
                <a:t>63</a:t>
              </a:r>
            </a:p>
          </p:txBody>
        </p:sp>
        <p:grpSp>
          <p:nvGrpSpPr>
            <p:cNvPr id="90121" name="Groupe 27"/>
            <p:cNvGrpSpPr>
              <a:grpSpLocks/>
            </p:cNvGrpSpPr>
            <p:nvPr/>
          </p:nvGrpSpPr>
          <p:grpSpPr bwMode="auto">
            <a:xfrm>
              <a:off x="4666740" y="3889493"/>
              <a:ext cx="903539" cy="455138"/>
              <a:chOff x="4421742" y="3899240"/>
              <a:chExt cx="956972" cy="498706"/>
            </a:xfrm>
          </p:grpSpPr>
          <p:cxnSp>
            <p:nvCxnSpPr>
              <p:cNvPr id="9" name="Connecteur droit 8"/>
              <p:cNvCxnSpPr/>
              <p:nvPr/>
            </p:nvCxnSpPr>
            <p:spPr>
              <a:xfrm flipH="1">
                <a:off x="4421742" y="3950064"/>
                <a:ext cx="293598" cy="4478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/>
              <p:cNvCxnSpPr/>
              <p:nvPr/>
            </p:nvCxnSpPr>
            <p:spPr>
              <a:xfrm flipH="1">
                <a:off x="4637577" y="3916711"/>
                <a:ext cx="295186" cy="4478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/>
              <p:cNvCxnSpPr/>
              <p:nvPr/>
            </p:nvCxnSpPr>
            <p:spPr>
              <a:xfrm flipH="1">
                <a:off x="4789930" y="3932593"/>
                <a:ext cx="295186" cy="44947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/>
              <p:cNvCxnSpPr/>
              <p:nvPr/>
            </p:nvCxnSpPr>
            <p:spPr>
              <a:xfrm flipH="1">
                <a:off x="4715340" y="3932593"/>
                <a:ext cx="295186" cy="44947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/>
              <p:cNvCxnSpPr/>
              <p:nvPr/>
            </p:nvCxnSpPr>
            <p:spPr>
              <a:xfrm flipH="1">
                <a:off x="4531246" y="3916711"/>
                <a:ext cx="293599" cy="4478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cteur droit 15"/>
              <p:cNvCxnSpPr/>
              <p:nvPr/>
            </p:nvCxnSpPr>
            <p:spPr>
              <a:xfrm flipH="1">
                <a:off x="4997829" y="3916711"/>
                <a:ext cx="293599" cy="4478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/>
              <p:cNvCxnSpPr/>
              <p:nvPr/>
            </p:nvCxnSpPr>
            <p:spPr>
              <a:xfrm flipH="1">
                <a:off x="4913718" y="3916711"/>
                <a:ext cx="293598" cy="4478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necteur droit 17"/>
              <p:cNvCxnSpPr/>
              <p:nvPr/>
            </p:nvCxnSpPr>
            <p:spPr>
              <a:xfrm flipH="1">
                <a:off x="5085116" y="3899240"/>
                <a:ext cx="293598" cy="44788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0122" name="Groupe 26"/>
            <p:cNvGrpSpPr>
              <a:grpSpLocks/>
            </p:cNvGrpSpPr>
            <p:nvPr/>
          </p:nvGrpSpPr>
          <p:grpSpPr bwMode="auto">
            <a:xfrm>
              <a:off x="5538277" y="3707068"/>
              <a:ext cx="902041" cy="456587"/>
              <a:chOff x="5292080" y="3717032"/>
              <a:chExt cx="956972" cy="498706"/>
            </a:xfrm>
          </p:grpSpPr>
          <p:cxnSp>
            <p:nvCxnSpPr>
              <p:cNvPr id="19" name="Connecteur droit 18"/>
              <p:cNvCxnSpPr/>
              <p:nvPr/>
            </p:nvCxnSpPr>
            <p:spPr>
              <a:xfrm flipH="1">
                <a:off x="5292080" y="3767694"/>
                <a:ext cx="294087" cy="44804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cteur droit 19"/>
              <p:cNvCxnSpPr/>
              <p:nvPr/>
            </p:nvCxnSpPr>
            <p:spPr>
              <a:xfrm flipH="1">
                <a:off x="5508273" y="3734447"/>
                <a:ext cx="294087" cy="4480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/>
              <p:cNvCxnSpPr/>
              <p:nvPr/>
            </p:nvCxnSpPr>
            <p:spPr>
              <a:xfrm flipH="1">
                <a:off x="5660880" y="3750279"/>
                <a:ext cx="294087" cy="44962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/>
              <p:cNvCxnSpPr/>
              <p:nvPr/>
            </p:nvCxnSpPr>
            <p:spPr>
              <a:xfrm flipH="1">
                <a:off x="5586167" y="3750279"/>
                <a:ext cx="294086" cy="44962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eur droit 22"/>
              <p:cNvCxnSpPr/>
              <p:nvPr/>
            </p:nvCxnSpPr>
            <p:spPr>
              <a:xfrm flipH="1">
                <a:off x="5401767" y="3734447"/>
                <a:ext cx="294086" cy="4480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/>
              <p:cNvCxnSpPr/>
              <p:nvPr/>
            </p:nvCxnSpPr>
            <p:spPr>
              <a:xfrm flipH="1">
                <a:off x="5867535" y="3734447"/>
                <a:ext cx="295676" cy="4480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/>
              <p:cNvCxnSpPr/>
              <p:nvPr/>
            </p:nvCxnSpPr>
            <p:spPr>
              <a:xfrm flipH="1">
                <a:off x="5783284" y="3734447"/>
                <a:ext cx="295676" cy="44804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/>
              <p:cNvCxnSpPr/>
              <p:nvPr/>
            </p:nvCxnSpPr>
            <p:spPr>
              <a:xfrm flipH="1">
                <a:off x="5954966" y="3717032"/>
                <a:ext cx="294086" cy="44804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Flèche vers le bas 3"/>
            <p:cNvSpPr/>
            <p:nvPr/>
          </p:nvSpPr>
          <p:spPr>
            <a:xfrm rot="10800000">
              <a:off x="5489065" y="3826452"/>
              <a:ext cx="588874" cy="1710392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0124" name="ZoneTexte 36"/>
            <p:cNvSpPr txBox="1">
              <a:spLocks noChangeArrowheads="1"/>
            </p:cNvSpPr>
            <p:nvPr/>
          </p:nvSpPr>
          <p:spPr bwMode="auto">
            <a:xfrm>
              <a:off x="5965592" y="5429416"/>
              <a:ext cx="130757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fr-FR" sz="1600" b="1" dirty="0">
                  <a:solidFill>
                    <a:schemeClr val="bg1"/>
                  </a:solidFill>
                </a:rPr>
                <a:t>Radiation</a:t>
              </a:r>
            </a:p>
          </p:txBody>
        </p:sp>
        <p:sp>
          <p:nvSpPr>
            <p:cNvPr id="90125" name="ZoneTexte 37"/>
            <p:cNvSpPr txBox="1">
              <a:spLocks noChangeArrowheads="1"/>
            </p:cNvSpPr>
            <p:nvPr/>
          </p:nvSpPr>
          <p:spPr bwMode="auto">
            <a:xfrm>
              <a:off x="5104890" y="5782141"/>
              <a:ext cx="14917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fr-FR" sz="1600" b="1" dirty="0">
                  <a:solidFill>
                    <a:schemeClr val="bg1"/>
                  </a:solidFill>
                </a:rPr>
                <a:t>Evaporation</a:t>
              </a:r>
            </a:p>
          </p:txBody>
        </p:sp>
        <p:sp>
          <p:nvSpPr>
            <p:cNvPr id="90126" name="ZoneTexte 38"/>
            <p:cNvSpPr txBox="1">
              <a:spLocks noChangeArrowheads="1"/>
            </p:cNvSpPr>
            <p:nvPr/>
          </p:nvSpPr>
          <p:spPr bwMode="auto">
            <a:xfrm>
              <a:off x="5571614" y="5566241"/>
              <a:ext cx="59149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fr-FR" sz="1600" b="1">
                  <a:solidFill>
                    <a:schemeClr val="bg1"/>
                  </a:solidFill>
                </a:rPr>
                <a:t>80</a:t>
              </a:r>
            </a:p>
          </p:txBody>
        </p:sp>
        <p:sp>
          <p:nvSpPr>
            <p:cNvPr id="90127" name="ZoneTexte 39"/>
            <p:cNvSpPr txBox="1">
              <a:spLocks noChangeArrowheads="1"/>
            </p:cNvSpPr>
            <p:nvPr/>
          </p:nvSpPr>
          <p:spPr bwMode="auto">
            <a:xfrm>
              <a:off x="4146919" y="5234452"/>
              <a:ext cx="63569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fr-FR" sz="1600" b="1" dirty="0">
                  <a:solidFill>
                    <a:schemeClr val="bg1"/>
                  </a:solidFill>
                </a:rPr>
                <a:t>17</a:t>
              </a:r>
            </a:p>
          </p:txBody>
        </p:sp>
        <p:sp>
          <p:nvSpPr>
            <p:cNvPr id="90128" name="ZoneTexte 40"/>
            <p:cNvSpPr txBox="1">
              <a:spLocks noChangeArrowheads="1"/>
            </p:cNvSpPr>
            <p:nvPr/>
          </p:nvSpPr>
          <p:spPr bwMode="auto">
            <a:xfrm>
              <a:off x="3891495" y="5472577"/>
              <a:ext cx="111823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fr-FR" sz="1600" b="1" dirty="0">
                  <a:solidFill>
                    <a:schemeClr val="bg1"/>
                  </a:solidFill>
                </a:rPr>
                <a:t>Sensible</a:t>
              </a:r>
            </a:p>
          </p:txBody>
        </p:sp>
        <p:sp>
          <p:nvSpPr>
            <p:cNvPr id="90129" name="ZoneTexte 41"/>
            <p:cNvSpPr txBox="1">
              <a:spLocks noChangeArrowheads="1"/>
            </p:cNvSpPr>
            <p:nvPr/>
          </p:nvSpPr>
          <p:spPr bwMode="auto">
            <a:xfrm>
              <a:off x="3897846" y="2260736"/>
              <a:ext cx="133508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fr-FR" sz="1400" b="1" dirty="0" err="1"/>
                <a:t>Absorbed</a:t>
              </a:r>
              <a:r>
                <a:rPr lang="fr-FR" sz="1400" b="1" dirty="0"/>
                <a:t> by</a:t>
              </a:r>
            </a:p>
            <a:p>
              <a:pPr algn="ctr" eaLnBrk="1" hangingPunct="1"/>
              <a:r>
                <a:rPr lang="fr-FR" sz="1400" b="1" dirty="0" err="1"/>
                <a:t>atmosphere</a:t>
              </a:r>
              <a:endParaRPr lang="fr-FR" sz="1400" b="1" dirty="0"/>
            </a:p>
          </p:txBody>
        </p:sp>
        <p:sp>
          <p:nvSpPr>
            <p:cNvPr id="90130" name="ZoneTexte 42"/>
            <p:cNvSpPr txBox="1">
              <a:spLocks noChangeArrowheads="1"/>
            </p:cNvSpPr>
            <p:nvPr/>
          </p:nvSpPr>
          <p:spPr bwMode="auto">
            <a:xfrm>
              <a:off x="4322692" y="2734694"/>
              <a:ext cx="48477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fr-FR" sz="1400" b="1"/>
                <a:t>78</a:t>
              </a:r>
            </a:p>
          </p:txBody>
        </p:sp>
        <p:sp>
          <p:nvSpPr>
            <p:cNvPr id="90131" name="ZoneTexte 43"/>
            <p:cNvSpPr txBox="1">
              <a:spLocks noChangeArrowheads="1"/>
            </p:cNvSpPr>
            <p:nvPr/>
          </p:nvSpPr>
          <p:spPr bwMode="auto">
            <a:xfrm>
              <a:off x="5171565" y="3160346"/>
              <a:ext cx="144781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fr-FR" sz="1600" b="1" dirty="0"/>
                <a:t>Latent </a:t>
              </a:r>
              <a:r>
                <a:rPr lang="fr-FR" sz="1600" b="1" dirty="0" err="1"/>
                <a:t>Heat</a:t>
              </a:r>
              <a:endParaRPr lang="fr-FR" sz="1600" b="1" dirty="0"/>
            </a:p>
            <a:p>
              <a:pPr algn="ctr" eaLnBrk="1" hangingPunct="1"/>
              <a:r>
                <a:rPr lang="fr-FR" sz="1600" b="1" dirty="0"/>
                <a:t>80</a:t>
              </a:r>
            </a:p>
          </p:txBody>
        </p:sp>
      </p:grpSp>
      <p:sp>
        <p:nvSpPr>
          <p:cNvPr id="90132" name="ZoneTexte 41"/>
          <p:cNvSpPr txBox="1">
            <a:spLocks noChangeArrowheads="1"/>
          </p:cNvSpPr>
          <p:nvPr/>
        </p:nvSpPr>
        <p:spPr bwMode="auto">
          <a:xfrm>
            <a:off x="5306502" y="6480641"/>
            <a:ext cx="38374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fr-FR" sz="1400" i="1" dirty="0">
                <a:latin typeface="Lucida Sans" pitchFamily="34" charset="0"/>
              </a:rPr>
              <a:t>Adapté de [</a:t>
            </a:r>
            <a:r>
              <a:rPr lang="fr-FR" sz="1400" i="1" dirty="0" err="1">
                <a:latin typeface="Lucida Sans" pitchFamily="34" charset="0"/>
              </a:rPr>
              <a:t>Trenberth</a:t>
            </a:r>
            <a:r>
              <a:rPr lang="fr-FR" sz="1400" i="1" dirty="0">
                <a:latin typeface="Lucida Sans" pitchFamily="34" charset="0"/>
              </a:rPr>
              <a:t> &amp; </a:t>
            </a:r>
            <a:r>
              <a:rPr lang="fr-FR" sz="1400" i="1" dirty="0" err="1">
                <a:latin typeface="Lucida Sans" pitchFamily="34" charset="0"/>
              </a:rPr>
              <a:t>Fasullo</a:t>
            </a:r>
            <a:r>
              <a:rPr lang="fr-FR" sz="1400" i="1" dirty="0">
                <a:latin typeface="Lucida Sans" pitchFamily="34" charset="0"/>
              </a:rPr>
              <a:t>, 2012]</a:t>
            </a:r>
          </a:p>
        </p:txBody>
      </p:sp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523875" y="27545"/>
            <a:ext cx="8051800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 sz="3200" dirty="0" smtClean="0">
                <a:solidFill>
                  <a:srgbClr val="00B0F0"/>
                </a:solidFill>
                <a:latin typeface="Liberation Sans"/>
                <a:ea typeface="MS PGothic" pitchFamily="34" charset="-128"/>
              </a:rPr>
              <a:t>Changement de la moyenne des précipitations</a:t>
            </a:r>
            <a:endParaRPr lang="fr-FR" sz="3200" dirty="0">
              <a:solidFill>
                <a:srgbClr val="00B0F0"/>
              </a:solidFill>
              <a:latin typeface="Liberation Sans"/>
              <a:ea typeface="MS PGothic" pitchFamily="34" charset="-128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964495" y="3770824"/>
            <a:ext cx="24747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Vapeur d’eau et CO</a:t>
            </a:r>
            <a:r>
              <a:rPr lang="fr-FR" baseline="-25000" dirty="0" smtClean="0">
                <a:solidFill>
                  <a:srgbClr val="FF0000"/>
                </a:solidFill>
              </a:rPr>
              <a:t>2</a:t>
            </a:r>
            <a:endParaRPr lang="fr-FR" baseline="-25000" dirty="0">
              <a:solidFill>
                <a:srgbClr val="FF0000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1542197" y="3075429"/>
            <a:ext cx="237965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Aérosols absorbants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6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e libre 2"/>
          <p:cNvSpPr>
            <a:spLocks/>
          </p:cNvSpPr>
          <p:nvPr/>
        </p:nvSpPr>
        <p:spPr bwMode="auto">
          <a:xfrm>
            <a:off x="310202" y="1464872"/>
            <a:ext cx="8172450" cy="6166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85680" rIns="81720" bIns="40680"/>
          <a:lstStyle/>
          <a:p>
            <a:pPr hangingPunct="0">
              <a:lnSpc>
                <a:spcPct val="86000"/>
              </a:lnSpc>
              <a:spcBef>
                <a:spcPts val="1038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dirty="0" smtClean="0">
                <a:solidFill>
                  <a:srgbClr val="0070C0"/>
                </a:solidFill>
                <a:latin typeface="Lucida Sans" pitchFamily="34" charset="0"/>
                <a:ea typeface="DejaVu Sans" pitchFamily="34" charset="0"/>
                <a:cs typeface="Lohit Devanagari"/>
              </a:rPr>
              <a:t>Quelques spécificités</a:t>
            </a:r>
            <a:endParaRPr lang="fr-FR" sz="2800" dirty="0">
              <a:solidFill>
                <a:srgbClr val="0070C0"/>
              </a:solidFill>
              <a:latin typeface="Lucida Sans" pitchFamily="34" charset="0"/>
              <a:ea typeface="DejaVu Sans" pitchFamily="34" charset="0"/>
              <a:cs typeface="Lohit Devanagari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23850" y="2688609"/>
            <a:ext cx="84963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Liberation Sans"/>
              </a:rPr>
              <a:t>Une question d’anticipation, d’étude de risque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Liberation Sans"/>
              </a:rPr>
              <a:t>Une réponse à une perturbation de faible amplitude (1% flux entrant)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Liberation Sans"/>
              </a:rPr>
              <a:t>Un système chaotique, complexe, difficile à mesurer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Liberation Sans"/>
              </a:rPr>
              <a:t>Un système naturel, unique</a:t>
            </a:r>
            <a:endParaRPr lang="fr-FR" sz="2400" dirty="0">
              <a:latin typeface="Liberation Sans"/>
            </a:endParaRPr>
          </a:p>
        </p:txBody>
      </p:sp>
      <p:sp>
        <p:nvSpPr>
          <p:cNvPr id="5" name="Forme libre 2"/>
          <p:cNvSpPr>
            <a:spLocks/>
          </p:cNvSpPr>
          <p:nvPr/>
        </p:nvSpPr>
        <p:spPr bwMode="auto">
          <a:xfrm>
            <a:off x="0" y="378690"/>
            <a:ext cx="9144000" cy="6166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85680" rIns="81720" bIns="40680"/>
          <a:lstStyle/>
          <a:p>
            <a:pPr algn="ctr" hangingPunct="0">
              <a:lnSpc>
                <a:spcPct val="86000"/>
              </a:lnSpc>
              <a:spcBef>
                <a:spcPts val="1038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dirty="0" smtClean="0">
                <a:solidFill>
                  <a:srgbClr val="00B0F0"/>
                </a:solidFill>
                <a:latin typeface="Lucida Sans" pitchFamily="34" charset="0"/>
                <a:ea typeface="DejaVu Sans" pitchFamily="34" charset="0"/>
                <a:cs typeface="Lohit Devanagari"/>
              </a:rPr>
              <a:t>Etudes des changements anthropiques du climat</a:t>
            </a:r>
            <a:endParaRPr lang="fr-FR" sz="2800" dirty="0">
              <a:solidFill>
                <a:srgbClr val="00B0F0"/>
              </a:solidFill>
              <a:latin typeface="Lucida Sans" pitchFamily="34" charset="0"/>
              <a:ea typeface="DejaVu Sans" pitchFamily="34" charset="0"/>
              <a:cs typeface="Lohit Devanagari"/>
            </a:endParaRPr>
          </a:p>
        </p:txBody>
      </p:sp>
    </p:spTree>
    <p:extLst>
      <p:ext uri="{BB962C8B-B14F-4D97-AF65-F5344CB8AC3E}">
        <p14:creationId xmlns:p14="http://schemas.microsoft.com/office/powerpoint/2010/main" val="20320443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75" y="1652587"/>
            <a:ext cx="67818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32" y="5123525"/>
            <a:ext cx="6209731" cy="52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23875" y="63009"/>
            <a:ext cx="8051800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 sz="3200" dirty="0" smtClean="0">
                <a:solidFill>
                  <a:srgbClr val="00B0F0"/>
                </a:solidFill>
                <a:latin typeface="Liberation Sans"/>
                <a:ea typeface="MS PGothic" pitchFamily="34" charset="-128"/>
              </a:rPr>
              <a:t>Changements des précipitations:</a:t>
            </a:r>
          </a:p>
          <a:p>
            <a:pPr algn="ctr" eaLnBrk="1" hangingPunct="1"/>
            <a:r>
              <a:rPr lang="fr-FR" sz="3200" dirty="0">
                <a:solidFill>
                  <a:srgbClr val="00B0F0"/>
                </a:solidFill>
                <a:latin typeface="Liberation Sans"/>
                <a:ea typeface="MS PGothic" pitchFamily="34" charset="-128"/>
              </a:rPr>
              <a:t>d</a:t>
            </a:r>
            <a:r>
              <a:rPr lang="fr-FR" sz="3200" dirty="0" smtClean="0">
                <a:solidFill>
                  <a:srgbClr val="00B0F0"/>
                </a:solidFill>
                <a:latin typeface="Liberation Sans"/>
                <a:ea typeface="MS PGothic" pitchFamily="34" charset="-128"/>
              </a:rPr>
              <a:t>istribution géographique</a:t>
            </a:r>
            <a:endParaRPr lang="fr-FR" sz="3200" dirty="0">
              <a:solidFill>
                <a:srgbClr val="00B0F0"/>
              </a:solidFill>
              <a:latin typeface="Liberation Sans"/>
              <a:ea typeface="MS PGothic" pitchFamily="34" charset="-128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33745" y="1187601"/>
            <a:ext cx="8293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Liberation Sans"/>
              </a:rPr>
              <a:t>Changement relatif de précipitation, scénarios RCP8.5 (2081-2100)</a:t>
            </a:r>
            <a:endParaRPr lang="fr-FR" sz="2000" dirty="0">
              <a:latin typeface="Liberation Sans"/>
            </a:endParaRPr>
          </a:p>
        </p:txBody>
      </p:sp>
      <p:sp>
        <p:nvSpPr>
          <p:cNvPr id="6" name="Espace réservé de la date 1"/>
          <p:cNvSpPr>
            <a:spLocks noGrp="1"/>
          </p:cNvSpPr>
          <p:nvPr>
            <p:ph type="dt" idx="10"/>
          </p:nvPr>
        </p:nvSpPr>
        <p:spPr>
          <a:xfrm>
            <a:off x="6964840" y="6412570"/>
            <a:ext cx="2124075" cy="355600"/>
          </a:xfrm>
        </p:spPr>
        <p:txBody>
          <a:bodyPr/>
          <a:lstStyle/>
          <a:p>
            <a:pPr algn="r">
              <a:defRPr/>
            </a:pPr>
            <a:r>
              <a:rPr lang="fr-FR" sz="1400" i="1" dirty="0" smtClean="0">
                <a:solidFill>
                  <a:schemeClr val="tx1"/>
                </a:solidFill>
                <a:latin typeface="Liberation Sans"/>
              </a:rPr>
              <a:t>[IPCC 2013]</a:t>
            </a:r>
            <a:endParaRPr lang="fr-FR" sz="1400" i="1" dirty="0">
              <a:solidFill>
                <a:schemeClr val="tx1"/>
              </a:solidFill>
              <a:latin typeface="Liberation Sans"/>
            </a:endParaRPr>
          </a:p>
        </p:txBody>
      </p:sp>
    </p:spTree>
    <p:extLst>
      <p:ext uri="{BB962C8B-B14F-4D97-AF65-F5344CB8AC3E}">
        <p14:creationId xmlns:p14="http://schemas.microsoft.com/office/powerpoint/2010/main" val="332053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75" y="1652587"/>
            <a:ext cx="67818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32" y="5123525"/>
            <a:ext cx="6209731" cy="52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33745" y="1187601"/>
            <a:ext cx="8293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Liberation Sans"/>
              </a:rPr>
              <a:t>Changement relatif de précipitation, scénarios RCP8.5 (2081-2100)</a:t>
            </a:r>
            <a:endParaRPr lang="fr-FR" sz="2000" dirty="0">
              <a:latin typeface="Liberation Sans"/>
            </a:endParaRPr>
          </a:p>
        </p:txBody>
      </p:sp>
      <p:sp>
        <p:nvSpPr>
          <p:cNvPr id="6" name="Espace réservé de la date 1"/>
          <p:cNvSpPr>
            <a:spLocks noGrp="1"/>
          </p:cNvSpPr>
          <p:nvPr>
            <p:ph type="dt" idx="10"/>
          </p:nvPr>
        </p:nvSpPr>
        <p:spPr>
          <a:xfrm>
            <a:off x="6964840" y="6412570"/>
            <a:ext cx="2124075" cy="355600"/>
          </a:xfrm>
        </p:spPr>
        <p:txBody>
          <a:bodyPr/>
          <a:lstStyle/>
          <a:p>
            <a:pPr algn="r">
              <a:defRPr/>
            </a:pPr>
            <a:r>
              <a:rPr lang="fr-FR" sz="1400" i="1" dirty="0" smtClean="0">
                <a:solidFill>
                  <a:schemeClr val="tx1"/>
                </a:solidFill>
                <a:latin typeface="Liberation Sans"/>
              </a:rPr>
              <a:t>[IPCC 2013]</a:t>
            </a:r>
            <a:endParaRPr lang="fr-FR" sz="1400" i="1" dirty="0">
              <a:solidFill>
                <a:schemeClr val="tx1"/>
              </a:solidFill>
              <a:latin typeface="Liberation Sans"/>
            </a:endParaRPr>
          </a:p>
        </p:txBody>
      </p:sp>
      <p:sp>
        <p:nvSpPr>
          <p:cNvPr id="7" name="Ellipse 6"/>
          <p:cNvSpPr/>
          <p:nvPr/>
        </p:nvSpPr>
        <p:spPr>
          <a:xfrm flipH="1">
            <a:off x="3941550" y="3018305"/>
            <a:ext cx="1408372" cy="4106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Liberation Sans"/>
            </a:endParaRPr>
          </a:p>
        </p:txBody>
      </p:sp>
      <p:sp>
        <p:nvSpPr>
          <p:cNvPr id="8" name="Ellipse 7"/>
          <p:cNvSpPr/>
          <p:nvPr/>
        </p:nvSpPr>
        <p:spPr>
          <a:xfrm flipH="1">
            <a:off x="2702256" y="3036816"/>
            <a:ext cx="1132764" cy="7843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Liberation Sans"/>
            </a:endParaRPr>
          </a:p>
        </p:txBody>
      </p:sp>
      <p:sp>
        <p:nvSpPr>
          <p:cNvPr id="9" name="Ellipse 8"/>
          <p:cNvSpPr/>
          <p:nvPr/>
        </p:nvSpPr>
        <p:spPr>
          <a:xfrm flipH="1">
            <a:off x="5529618" y="2683494"/>
            <a:ext cx="1130490" cy="5811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Liberation Sans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23875" y="63009"/>
            <a:ext cx="8051800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 sz="3200" dirty="0" smtClean="0">
                <a:solidFill>
                  <a:srgbClr val="00B0F0"/>
                </a:solidFill>
                <a:latin typeface="Liberation Sans"/>
                <a:ea typeface="MS PGothic" pitchFamily="34" charset="-128"/>
              </a:rPr>
              <a:t>Changements des précipitations:</a:t>
            </a:r>
          </a:p>
          <a:p>
            <a:pPr algn="ctr" eaLnBrk="1" hangingPunct="1"/>
            <a:r>
              <a:rPr lang="fr-FR" sz="3200" dirty="0">
                <a:solidFill>
                  <a:srgbClr val="00B0F0"/>
                </a:solidFill>
                <a:latin typeface="Liberation Sans"/>
                <a:ea typeface="MS PGothic" pitchFamily="34" charset="-128"/>
              </a:rPr>
              <a:t>d</a:t>
            </a:r>
            <a:r>
              <a:rPr lang="fr-FR" sz="3200" dirty="0" smtClean="0">
                <a:solidFill>
                  <a:srgbClr val="00B0F0"/>
                </a:solidFill>
                <a:latin typeface="Liberation Sans"/>
                <a:ea typeface="MS PGothic" pitchFamily="34" charset="-128"/>
              </a:rPr>
              <a:t>istribution géographique</a:t>
            </a:r>
            <a:endParaRPr lang="fr-FR" sz="3200" dirty="0">
              <a:solidFill>
                <a:srgbClr val="00B0F0"/>
              </a:solidFill>
              <a:latin typeface="Liberation Sans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168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722466" y="4946808"/>
            <a:ext cx="3978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latin typeface="Arial"/>
                <a:cs typeface="Arial"/>
              </a:rPr>
              <a:t>Δ</a:t>
            </a:r>
            <a:r>
              <a:rPr lang="fr-FR" sz="2400" dirty="0" smtClean="0">
                <a:latin typeface="Lucida Sans" pitchFamily="34" charset="0"/>
              </a:rPr>
              <a:t>P ≈ </a:t>
            </a:r>
            <a:r>
              <a:rPr lang="el-GR" sz="2400" dirty="0">
                <a:latin typeface="Arial"/>
                <a:cs typeface="Arial"/>
              </a:rPr>
              <a:t>ω </a:t>
            </a:r>
            <a:r>
              <a:rPr lang="el-GR" sz="2400" dirty="0" smtClean="0">
                <a:latin typeface="Arial"/>
                <a:cs typeface="Arial"/>
              </a:rPr>
              <a:t>Δ</a:t>
            </a:r>
            <a:r>
              <a:rPr lang="fr-FR" sz="2400" dirty="0" smtClean="0">
                <a:latin typeface="Lucida Sans" pitchFamily="34" charset="0"/>
              </a:rPr>
              <a:t>Q + Q </a:t>
            </a:r>
            <a:r>
              <a:rPr lang="el-GR" sz="2400" dirty="0" smtClean="0">
                <a:latin typeface="Arial"/>
                <a:cs typeface="Arial"/>
              </a:rPr>
              <a:t>Δω</a:t>
            </a:r>
            <a:endParaRPr lang="fr-FR" sz="2400" dirty="0">
              <a:latin typeface="Lucida Sans" pitchFamily="34" charset="0"/>
            </a:endParaRPr>
          </a:p>
        </p:txBody>
      </p:sp>
      <p:pic>
        <p:nvPicPr>
          <p:cNvPr id="61" name="Image 60"/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t="4013" r="6722" b="22765"/>
          <a:stretch/>
        </p:blipFill>
        <p:spPr>
          <a:xfrm>
            <a:off x="523874" y="4453248"/>
            <a:ext cx="2978465" cy="1626918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ZoneTexte 61"/>
          <p:cNvSpPr txBox="1"/>
          <p:nvPr/>
        </p:nvSpPr>
        <p:spPr>
          <a:xfrm>
            <a:off x="2288035" y="5071499"/>
            <a:ext cx="998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latin typeface="Arial"/>
                <a:cs typeface="Arial"/>
              </a:rPr>
              <a:t>ω</a:t>
            </a:r>
            <a:endParaRPr lang="fr-FR" sz="2400" dirty="0">
              <a:latin typeface="Lucida Sans" pitchFamily="34" charset="0"/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2112211" y="6102175"/>
            <a:ext cx="998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Lucida Sans" pitchFamily="34" charset="0"/>
              </a:rPr>
              <a:t>Q</a:t>
            </a:r>
            <a:endParaRPr lang="fr-FR" sz="2400" dirty="0">
              <a:latin typeface="Lucida Sans" pitchFamily="34" charset="0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1443938" y="6086579"/>
            <a:ext cx="998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Lucida Sans" pitchFamily="34" charset="0"/>
              </a:rPr>
              <a:t>P</a:t>
            </a:r>
          </a:p>
        </p:txBody>
      </p:sp>
      <p:cxnSp>
        <p:nvCxnSpPr>
          <p:cNvPr id="4" name="Connecteur droit avec flèche 3"/>
          <p:cNvCxnSpPr/>
          <p:nvPr/>
        </p:nvCxnSpPr>
        <p:spPr>
          <a:xfrm flipH="1" flipV="1">
            <a:off x="2013106" y="5866410"/>
            <a:ext cx="428818" cy="46287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ZoneTexte 68"/>
          <p:cNvSpPr txBox="1"/>
          <p:nvPr/>
        </p:nvSpPr>
        <p:spPr>
          <a:xfrm>
            <a:off x="752730" y="5051706"/>
            <a:ext cx="998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latin typeface="Arial"/>
                <a:cs typeface="Arial"/>
              </a:rPr>
              <a:t>ω</a:t>
            </a:r>
            <a:endParaRPr lang="fr-FR" sz="2400" dirty="0">
              <a:latin typeface="Lucida Sans" pitchFamily="34" charset="0"/>
            </a:endParaRPr>
          </a:p>
        </p:txBody>
      </p:sp>
      <p:sp>
        <p:nvSpPr>
          <p:cNvPr id="70" name="ZoneTexte 69"/>
          <p:cNvSpPr txBox="1"/>
          <p:nvPr/>
        </p:nvSpPr>
        <p:spPr>
          <a:xfrm>
            <a:off x="4572338" y="5844719"/>
            <a:ext cx="2294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 smtClean="0">
                <a:latin typeface="Lucida Sans" pitchFamily="34" charset="0"/>
              </a:rPr>
              <a:t>Variation </a:t>
            </a:r>
            <a:r>
              <a:rPr lang="fr-FR" sz="1600" b="1" dirty="0" smtClean="0">
                <a:solidFill>
                  <a:srgbClr val="FF0000"/>
                </a:solidFill>
                <a:latin typeface="Lucida Sans" pitchFamily="34" charset="0"/>
              </a:rPr>
              <a:t>thermodynamique</a:t>
            </a:r>
            <a:endParaRPr lang="fr-FR" sz="1600" b="1" dirty="0">
              <a:solidFill>
                <a:srgbClr val="FF0000"/>
              </a:solidFill>
              <a:latin typeface="Lucida Sans" pitchFamily="34" charset="0"/>
            </a:endParaRPr>
          </a:p>
        </p:txBody>
      </p:sp>
      <p:sp>
        <p:nvSpPr>
          <p:cNvPr id="71" name="ZoneTexte 70"/>
          <p:cNvSpPr txBox="1"/>
          <p:nvPr/>
        </p:nvSpPr>
        <p:spPr>
          <a:xfrm>
            <a:off x="7230079" y="5844718"/>
            <a:ext cx="1470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Lucida Sans" pitchFamily="34" charset="0"/>
              </a:rPr>
              <a:t>Variation </a:t>
            </a:r>
            <a:r>
              <a:rPr lang="fr-FR" sz="1600" b="1" dirty="0" smtClean="0">
                <a:solidFill>
                  <a:srgbClr val="FF0000"/>
                </a:solidFill>
                <a:latin typeface="Lucida Sans" pitchFamily="34" charset="0"/>
              </a:rPr>
              <a:t>dynamique</a:t>
            </a:r>
            <a:endParaRPr lang="fr-FR" sz="1600" b="1" dirty="0">
              <a:solidFill>
                <a:srgbClr val="FF0000"/>
              </a:solidFill>
              <a:latin typeface="Lucida Sans" pitchFamily="34" charset="0"/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H="1" flipV="1">
            <a:off x="7742693" y="5408474"/>
            <a:ext cx="118752" cy="54106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/>
          <p:cNvCxnSpPr/>
          <p:nvPr/>
        </p:nvCxnSpPr>
        <p:spPr>
          <a:xfrm flipV="1">
            <a:off x="6495789" y="5339822"/>
            <a:ext cx="156418" cy="54106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ZoneTexte 76"/>
          <p:cNvSpPr txBox="1"/>
          <p:nvPr/>
        </p:nvSpPr>
        <p:spPr>
          <a:xfrm>
            <a:off x="3621089" y="4869221"/>
            <a:ext cx="1693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Lucida Sans" pitchFamily="34" charset="0"/>
              </a:rPr>
              <a:t>Variation des précipitations</a:t>
            </a:r>
            <a:endParaRPr lang="fr-FR" sz="1600" dirty="0">
              <a:latin typeface="Lucida Sans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12211" y="1031475"/>
            <a:ext cx="868495" cy="464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623" y="1031475"/>
            <a:ext cx="3918092" cy="2699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544" y="3758534"/>
            <a:ext cx="3587587" cy="30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Image 57"/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t="-16292" b="22765"/>
          <a:stretch/>
        </p:blipFill>
        <p:spPr>
          <a:xfrm rot="5400000">
            <a:off x="5990570" y="1911034"/>
            <a:ext cx="1833754" cy="111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Image 55"/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t="-16292" b="22765"/>
          <a:stretch/>
        </p:blipFill>
        <p:spPr>
          <a:xfrm rot="16200000">
            <a:off x="1130969" y="1726585"/>
            <a:ext cx="1793208" cy="111348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6225603" y="3656579"/>
            <a:ext cx="540830" cy="371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dirty="0" smtClean="0">
                <a:solidFill>
                  <a:srgbClr val="000000"/>
                </a:solidFill>
                <a:latin typeface="Liberation Sans"/>
              </a:rPr>
              <a:t>(</a:t>
            </a:r>
            <a:r>
              <a:rPr lang="fr-FR" dirty="0">
                <a:solidFill>
                  <a:srgbClr val="000000"/>
                </a:solidFill>
                <a:latin typeface="Liberation Sans"/>
              </a:rPr>
              <a:t>%</a:t>
            </a:r>
            <a:r>
              <a:rPr lang="fr-FR" dirty="0" smtClean="0">
                <a:solidFill>
                  <a:srgbClr val="000000"/>
                </a:solidFill>
                <a:latin typeface="Liberation Sans"/>
              </a:rPr>
              <a:t>)</a:t>
            </a:r>
            <a:endParaRPr lang="fr-FR" dirty="0">
              <a:solidFill>
                <a:srgbClr val="000000"/>
              </a:solidFill>
              <a:latin typeface="Liberation Sans"/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523875" y="63009"/>
            <a:ext cx="8051800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 sz="3200" dirty="0" smtClean="0">
                <a:solidFill>
                  <a:srgbClr val="00B0F0"/>
                </a:solidFill>
                <a:latin typeface="Liberation Sans"/>
                <a:ea typeface="MS PGothic" pitchFamily="34" charset="-128"/>
              </a:rPr>
              <a:t>Changements des précipitations:</a:t>
            </a:r>
          </a:p>
          <a:p>
            <a:pPr algn="ctr" eaLnBrk="1" hangingPunct="1"/>
            <a:r>
              <a:rPr lang="fr-FR" sz="3200" dirty="0">
                <a:solidFill>
                  <a:srgbClr val="00B0F0"/>
                </a:solidFill>
                <a:latin typeface="Liberation Sans"/>
                <a:ea typeface="MS PGothic" pitchFamily="34" charset="-128"/>
              </a:rPr>
              <a:t>d</a:t>
            </a:r>
            <a:r>
              <a:rPr lang="fr-FR" sz="3200" dirty="0" smtClean="0">
                <a:solidFill>
                  <a:srgbClr val="00B0F0"/>
                </a:solidFill>
                <a:latin typeface="Liberation Sans"/>
                <a:ea typeface="MS PGothic" pitchFamily="34" charset="-128"/>
              </a:rPr>
              <a:t>istribution géographique</a:t>
            </a:r>
            <a:endParaRPr lang="fr-FR" sz="3200" dirty="0">
              <a:solidFill>
                <a:srgbClr val="00B0F0"/>
              </a:solidFill>
              <a:latin typeface="Liberation Sans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57191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2049121" y="135375"/>
            <a:ext cx="4576320" cy="94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9pPr>
          </a:lstStyle>
          <a:p>
            <a:pPr algn="ctr">
              <a:lnSpc>
                <a:spcPct val="124000"/>
              </a:lnSpc>
              <a:buClrTx/>
              <a:buFontTx/>
              <a:buNone/>
            </a:pPr>
            <a:r>
              <a:rPr lang="en-GB" sz="2200" b="1" dirty="0">
                <a:solidFill>
                  <a:srgbClr val="00B0F0"/>
                </a:solidFill>
              </a:rPr>
              <a:t>Tropical Precipitation Projections</a:t>
            </a:r>
          </a:p>
          <a:p>
            <a:pPr algn="ctr">
              <a:lnSpc>
                <a:spcPct val="124000"/>
              </a:lnSpc>
              <a:buClrTx/>
              <a:buFontTx/>
              <a:buNone/>
            </a:pPr>
            <a:r>
              <a:rPr lang="en-GB" sz="2200" b="1" dirty="0"/>
              <a:t> </a:t>
            </a:r>
            <a:r>
              <a:rPr lang="en-GB" b="1" dirty="0"/>
              <a:t>RCP8.5 scenario at the end 21C</a:t>
            </a:r>
          </a:p>
          <a:p>
            <a:pPr algn="ctr">
              <a:lnSpc>
                <a:spcPct val="124000"/>
              </a:lnSpc>
              <a:buClrTx/>
              <a:buFontTx/>
              <a:buNone/>
            </a:pPr>
            <a:r>
              <a:rPr lang="en-GB" b="1" dirty="0"/>
              <a:t>(or idealized abrupt4xCO2, </a:t>
            </a:r>
            <a:r>
              <a:rPr lang="fr-FR" b="1" dirty="0">
                <a:latin typeface="Symbol" pitchFamily="18" charset="2"/>
              </a:rPr>
              <a:t></a:t>
            </a:r>
            <a:r>
              <a:rPr lang="fr-FR" b="1" dirty="0"/>
              <a:t>= </a:t>
            </a:r>
            <a:r>
              <a:rPr lang="en-GB" b="1" dirty="0"/>
              <a:t>4K)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240" y="1535202"/>
            <a:ext cx="5886720" cy="139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761" y="3178415"/>
            <a:ext cx="5976000" cy="1477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680" y="4647368"/>
            <a:ext cx="5633280" cy="1444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4178880" y="4572480"/>
            <a:ext cx="351360" cy="442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/>
          <a:p>
            <a:pPr>
              <a:lnSpc>
                <a:spcPct val="100000"/>
              </a:lnSpc>
              <a:buClrTx/>
              <a:buFontTx/>
              <a:buNone/>
            </a:pPr>
            <a:r>
              <a:rPr lang="fr-FR" sz="2500" b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+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4178880" y="2906226"/>
            <a:ext cx="351360" cy="44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/>
          <a:p>
            <a:pPr>
              <a:lnSpc>
                <a:spcPct val="100000"/>
              </a:lnSpc>
              <a:buClrTx/>
              <a:buFontTx/>
              <a:buNone/>
            </a:pPr>
            <a:r>
              <a:rPr lang="fr-FR" sz="2500" b="1">
                <a:solidFill>
                  <a:srgbClr val="000000"/>
                </a:solidFill>
                <a:ea typeface="WenQuanYi Micro Hei" charset="0"/>
                <a:cs typeface="WenQuanYi Micro Hei" charset="0"/>
              </a:rPr>
              <a:t>=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80" y="4897955"/>
            <a:ext cx="370080" cy="113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6563521" y="1404149"/>
            <a:ext cx="660960" cy="31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fr-FR" b="1" i="1"/>
              <a:t>Total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5257441" y="3135210"/>
            <a:ext cx="1936800" cy="31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fr-FR" b="1" i="1"/>
              <a:t>Thermodynamical</a:t>
            </a: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6040801" y="4637287"/>
            <a:ext cx="1199520" cy="31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fr-FR" b="1" i="1"/>
              <a:t>Dynamical</a:t>
            </a: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1599840" y="3178414"/>
            <a:ext cx="2285280" cy="217462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fr-FR"/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681" y="6124963"/>
            <a:ext cx="4125600" cy="70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1730880" y="1568325"/>
            <a:ext cx="2155680" cy="162737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fr-FR"/>
          </a:p>
        </p:txBody>
      </p:sp>
      <p:sp>
        <p:nvSpPr>
          <p:cNvPr id="15" name="ZoneTexte 41"/>
          <p:cNvSpPr txBox="1">
            <a:spLocks noChangeArrowheads="1"/>
          </p:cNvSpPr>
          <p:nvPr/>
        </p:nvSpPr>
        <p:spPr bwMode="auto">
          <a:xfrm>
            <a:off x="6685810" y="6480641"/>
            <a:ext cx="23631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fr-FR" sz="1600" i="1" dirty="0" smtClean="0">
                <a:latin typeface="Lucida Sans" pitchFamily="34" charset="0"/>
              </a:rPr>
              <a:t>[ </a:t>
            </a:r>
            <a:r>
              <a:rPr lang="fr-FR" sz="1600" i="1" dirty="0" err="1" smtClean="0">
                <a:latin typeface="Lucida Sans" pitchFamily="34" charset="0"/>
              </a:rPr>
              <a:t>Bony</a:t>
            </a:r>
            <a:r>
              <a:rPr lang="fr-FR" sz="1600" i="1" dirty="0" smtClean="0">
                <a:latin typeface="Lucida Sans" pitchFamily="34" charset="0"/>
              </a:rPr>
              <a:t> et al., 2013]</a:t>
            </a:r>
            <a:endParaRPr lang="fr-FR" sz="1600" i="1" dirty="0"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87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486001" y="329795"/>
            <a:ext cx="8210160" cy="35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60086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sz="2200" b="1" dirty="0">
                <a:solidFill>
                  <a:srgbClr val="00B0F0"/>
                </a:solidFill>
              </a:rPr>
              <a:t>Change in circulation (%) predicted by CMIP5 models</a:t>
            </a:r>
          </a:p>
          <a:p>
            <a:pPr algn="ctr">
              <a:buClrTx/>
              <a:buFontTx/>
              <a:buNone/>
            </a:pPr>
            <a:endParaRPr lang="en-GB" sz="2200" b="1" dirty="0">
              <a:solidFill>
                <a:srgbClr val="00B0F0"/>
              </a:solidFill>
            </a:endParaRPr>
          </a:p>
        </p:txBody>
      </p:sp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5780161" y="1225569"/>
            <a:ext cx="2947680" cy="2873101"/>
            <a:chOff x="4014" y="851"/>
            <a:chExt cx="2047" cy="1995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9" y="851"/>
              <a:ext cx="2020" cy="19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172" name="AutoShape 4"/>
            <p:cNvSpPr>
              <a:spLocks noChangeArrowheads="1"/>
            </p:cNvSpPr>
            <p:nvPr/>
          </p:nvSpPr>
          <p:spPr bwMode="auto">
            <a:xfrm>
              <a:off x="4014" y="2521"/>
              <a:ext cx="240" cy="279"/>
            </a:xfrm>
            <a:prstGeom prst="roundRect">
              <a:avLst>
                <a:gd name="adj" fmla="val 241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7173" name="AutoShape 5"/>
            <p:cNvSpPr>
              <a:spLocks noChangeArrowheads="1"/>
            </p:cNvSpPr>
            <p:nvPr/>
          </p:nvSpPr>
          <p:spPr bwMode="auto">
            <a:xfrm>
              <a:off x="5763" y="2521"/>
              <a:ext cx="298" cy="279"/>
            </a:xfrm>
            <a:prstGeom prst="roundRect">
              <a:avLst>
                <a:gd name="adj" fmla="val 213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7174" name="Oval 6"/>
          <p:cNvSpPr>
            <a:spLocks noChangeArrowheads="1"/>
          </p:cNvSpPr>
          <p:nvPr/>
        </p:nvSpPr>
        <p:spPr bwMode="auto">
          <a:xfrm rot="17580000">
            <a:off x="6180458" y="2685902"/>
            <a:ext cx="420524" cy="368640"/>
          </a:xfrm>
          <a:prstGeom prst="ellipse">
            <a:avLst/>
          </a:prstGeom>
          <a:noFill/>
          <a:ln w="180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fr-FR"/>
          </a:p>
        </p:txBody>
      </p:sp>
      <p:sp>
        <p:nvSpPr>
          <p:cNvPr id="7175" name="Oval 7"/>
          <p:cNvSpPr>
            <a:spLocks noChangeArrowheads="1"/>
          </p:cNvSpPr>
          <p:nvPr/>
        </p:nvSpPr>
        <p:spPr bwMode="auto">
          <a:xfrm rot="16080000">
            <a:off x="7449831" y="2148006"/>
            <a:ext cx="184339" cy="390240"/>
          </a:xfrm>
          <a:prstGeom prst="ellipse">
            <a:avLst/>
          </a:prstGeom>
          <a:noFill/>
          <a:ln w="180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fr-FR"/>
          </a:p>
        </p:txBody>
      </p:sp>
      <p:sp>
        <p:nvSpPr>
          <p:cNvPr id="7176" name="Oval 8"/>
          <p:cNvSpPr>
            <a:spLocks noChangeArrowheads="1"/>
          </p:cNvSpPr>
          <p:nvPr/>
        </p:nvSpPr>
        <p:spPr bwMode="auto">
          <a:xfrm rot="17580000">
            <a:off x="6081098" y="3259082"/>
            <a:ext cx="420524" cy="368640"/>
          </a:xfrm>
          <a:prstGeom prst="ellipse">
            <a:avLst/>
          </a:prstGeom>
          <a:noFill/>
          <a:ln w="180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fr-FR"/>
          </a:p>
        </p:txBody>
      </p:sp>
      <p:sp>
        <p:nvSpPr>
          <p:cNvPr id="7177" name="Oval 9"/>
          <p:cNvSpPr>
            <a:spLocks noChangeArrowheads="1"/>
          </p:cNvSpPr>
          <p:nvPr/>
        </p:nvSpPr>
        <p:spPr bwMode="auto">
          <a:xfrm>
            <a:off x="6710400" y="2857261"/>
            <a:ext cx="1045440" cy="131054"/>
          </a:xfrm>
          <a:prstGeom prst="ellipse">
            <a:avLst/>
          </a:prstGeom>
          <a:noFill/>
          <a:ln w="180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fr-FR"/>
          </a:p>
        </p:txBody>
      </p:sp>
      <p:sp>
        <p:nvSpPr>
          <p:cNvPr id="7178" name="Oval 10"/>
          <p:cNvSpPr>
            <a:spLocks noChangeArrowheads="1"/>
          </p:cNvSpPr>
          <p:nvPr/>
        </p:nvSpPr>
        <p:spPr bwMode="auto">
          <a:xfrm>
            <a:off x="6703201" y="2979673"/>
            <a:ext cx="1045440" cy="131053"/>
          </a:xfrm>
          <a:prstGeom prst="ellipse">
            <a:avLst/>
          </a:prstGeom>
          <a:noFill/>
          <a:ln w="180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fr-FR"/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1913761" y="685512"/>
            <a:ext cx="4868640" cy="28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fr-FR" b="1" dirty="0">
                <a:solidFill>
                  <a:srgbClr val="00B0F0"/>
                </a:solidFill>
              </a:rPr>
              <a:t>... in multiple </a:t>
            </a:r>
            <a:r>
              <a:rPr lang="fr-FR" b="1" dirty="0" err="1">
                <a:solidFill>
                  <a:srgbClr val="00B0F0"/>
                </a:solidFill>
              </a:rPr>
              <a:t>models</a:t>
            </a:r>
            <a:r>
              <a:rPr lang="fr-FR" b="1" dirty="0">
                <a:solidFill>
                  <a:srgbClr val="00B0F0"/>
                </a:solidFill>
              </a:rPr>
              <a:t>, </a:t>
            </a:r>
            <a:r>
              <a:rPr lang="fr-FR" b="1" dirty="0" err="1">
                <a:solidFill>
                  <a:srgbClr val="00B0F0"/>
                </a:solidFill>
              </a:rPr>
              <a:t>experiments</a:t>
            </a:r>
            <a:r>
              <a:rPr lang="fr-FR" b="1" dirty="0">
                <a:solidFill>
                  <a:srgbClr val="00B0F0"/>
                </a:solidFill>
              </a:rPr>
              <a:t> and configurations</a:t>
            </a:r>
          </a:p>
        </p:txBody>
      </p:sp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385426"/>
            <a:ext cx="4619520" cy="441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81" name="AutoShape 13"/>
          <p:cNvSpPr>
            <a:spLocks noChangeArrowheads="1"/>
          </p:cNvSpPr>
          <p:nvPr/>
        </p:nvSpPr>
        <p:spPr bwMode="auto">
          <a:xfrm>
            <a:off x="1795680" y="1676336"/>
            <a:ext cx="3420000" cy="708554"/>
          </a:xfrm>
          <a:prstGeom prst="roundRect">
            <a:avLst>
              <a:gd name="adj" fmla="val 204"/>
            </a:avLst>
          </a:prstGeom>
          <a:solidFill>
            <a:srgbClr val="FFFFFF"/>
          </a:solidFill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fr-FR"/>
          </a:p>
        </p:txBody>
      </p:sp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040" y="1811711"/>
            <a:ext cx="787680" cy="769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83" name="Text Box 15"/>
          <p:cNvSpPr txBox="1">
            <a:spLocks noChangeArrowheads="1"/>
          </p:cNvSpPr>
          <p:nvPr/>
        </p:nvSpPr>
        <p:spPr bwMode="auto">
          <a:xfrm>
            <a:off x="652320" y="3430440"/>
            <a:ext cx="570240" cy="23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/>
          <a:p>
            <a:pPr>
              <a:lnSpc>
                <a:spcPct val="100000"/>
              </a:lnSpc>
              <a:buClrTx/>
              <a:buFontTx/>
              <a:buNone/>
            </a:pPr>
            <a:r>
              <a:rPr lang="fr-FR" sz="1100" b="1">
                <a:solidFill>
                  <a:srgbClr val="0000FF"/>
                </a:solidFill>
                <a:ea typeface="WenQuanYi Micro Hei" charset="0"/>
                <a:cs typeface="WenQuanYi Micro Hei" charset="0"/>
              </a:rPr>
              <a:t>AQUA</a:t>
            </a: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3984480" y="4280130"/>
            <a:ext cx="7027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fr-FR" sz="1100">
                <a:solidFill>
                  <a:srgbClr val="FF0000"/>
                </a:solidFill>
              </a:rPr>
              <a:t>RCP8.5</a:t>
            </a:r>
          </a:p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fr-FR" sz="1100">
                <a:solidFill>
                  <a:srgbClr val="FF0000"/>
                </a:solidFill>
              </a:rPr>
              <a:t>end 21C</a:t>
            </a: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2905920" y="4344936"/>
            <a:ext cx="7027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fr-FR" sz="1100">
                <a:solidFill>
                  <a:srgbClr val="0000FF"/>
                </a:solidFill>
              </a:rPr>
              <a:t>RCP8.5</a:t>
            </a:r>
          </a:p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fr-FR" sz="1100">
                <a:solidFill>
                  <a:srgbClr val="0000FF"/>
                </a:solidFill>
              </a:rPr>
              <a:t>end 21C</a:t>
            </a: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1470240" y="1828992"/>
            <a:ext cx="938880" cy="31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fr-FR" sz="800">
                <a:solidFill>
                  <a:srgbClr val="FF0000"/>
                </a:solidFill>
              </a:rPr>
              <a:t>4xCO2 fixedSST</a:t>
            </a:r>
          </a:p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fr-FR" sz="800">
                <a:solidFill>
                  <a:srgbClr val="FF0000"/>
                </a:solidFill>
              </a:rPr>
              <a:t>(AMIP, sstClim)</a:t>
            </a:r>
          </a:p>
        </p:txBody>
      </p:sp>
      <p:sp>
        <p:nvSpPr>
          <p:cNvPr id="7187" name="Line 19"/>
          <p:cNvSpPr>
            <a:spLocks noChangeShapeType="1"/>
          </p:cNvSpPr>
          <p:nvPr/>
        </p:nvSpPr>
        <p:spPr bwMode="auto">
          <a:xfrm flipH="1">
            <a:off x="1772640" y="2109822"/>
            <a:ext cx="241920" cy="306752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1441" y="3822161"/>
            <a:ext cx="969120" cy="31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fr-FR" sz="800">
                <a:solidFill>
                  <a:srgbClr val="0000FF"/>
                </a:solidFill>
              </a:rPr>
              <a:t>4xCO2 fixed SST</a:t>
            </a:r>
          </a:p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fr-FR" sz="800">
                <a:solidFill>
                  <a:srgbClr val="0000FF"/>
                </a:solidFill>
              </a:rPr>
              <a:t>(AMIP, sstClim)</a:t>
            </a:r>
          </a:p>
        </p:txBody>
      </p:sp>
      <p:sp>
        <p:nvSpPr>
          <p:cNvPr id="7189" name="Line 21"/>
          <p:cNvSpPr>
            <a:spLocks noChangeShapeType="1"/>
          </p:cNvSpPr>
          <p:nvPr/>
        </p:nvSpPr>
        <p:spPr bwMode="auto">
          <a:xfrm flipV="1">
            <a:off x="970560" y="3764556"/>
            <a:ext cx="270720" cy="177139"/>
          </a:xfrm>
          <a:prstGeom prst="line">
            <a:avLst/>
          </a:prstGeom>
          <a:noFill/>
          <a:ln w="936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fr-FR"/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3267360" y="3299387"/>
            <a:ext cx="823680" cy="31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fr-FR" sz="800">
                <a:solidFill>
                  <a:srgbClr val="FF0000"/>
                </a:solidFill>
              </a:rPr>
              <a:t>Abrupt 4xCO2</a:t>
            </a:r>
          </a:p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fr-FR" sz="800">
                <a:solidFill>
                  <a:srgbClr val="FF0000"/>
                </a:solidFill>
              </a:rPr>
              <a:t>(OAGCM)</a:t>
            </a:r>
          </a:p>
        </p:txBody>
      </p:sp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1699200" y="4180760"/>
            <a:ext cx="823680" cy="31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pitchFamily="34" charset="0"/>
                <a:ea typeface="WenQuanYi Micro Hei" charset="0"/>
                <a:cs typeface="WenQuanYi Micro Hei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fr-FR" sz="800">
                <a:solidFill>
                  <a:srgbClr val="0000FF"/>
                </a:solidFill>
              </a:rPr>
              <a:t>Abrupt 4xCO2</a:t>
            </a:r>
          </a:p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fr-FR" sz="800">
                <a:solidFill>
                  <a:srgbClr val="0000FF"/>
                </a:solidFill>
              </a:rPr>
              <a:t>(OAGCM)</a:t>
            </a:r>
          </a:p>
        </p:txBody>
      </p:sp>
      <p:pic>
        <p:nvPicPr>
          <p:cNvPr id="7192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367980"/>
            <a:ext cx="3657600" cy="79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" name="ZoneTexte 25"/>
          <p:cNvSpPr txBox="1"/>
          <p:nvPr/>
        </p:nvSpPr>
        <p:spPr>
          <a:xfrm>
            <a:off x="723570" y="5848911"/>
            <a:ext cx="3769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 smtClean="0">
                <a:latin typeface="Lucida Sans" pitchFamily="34" charset="0"/>
              </a:rPr>
              <a:t>Changement de circulation: </a:t>
            </a:r>
            <a:endParaRPr lang="fr-FR" sz="2000" dirty="0">
              <a:latin typeface="Lucida Sans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4443773" y="5719245"/>
            <a:ext cx="4069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fr-FR" sz="2000" dirty="0" smtClean="0">
                <a:latin typeface="Lucida Sans" pitchFamily="34" charset="0"/>
              </a:rPr>
              <a:t>Réponse directe au CO</a:t>
            </a:r>
            <a:r>
              <a:rPr lang="fr-FR" sz="2000" baseline="-25000" dirty="0" smtClean="0">
                <a:latin typeface="Lucida Sans" pitchFamily="34" charset="0"/>
              </a:rPr>
              <a:t>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fr-FR" sz="2000" dirty="0" smtClean="0">
                <a:latin typeface="Lucida Sans" pitchFamily="34" charset="0"/>
              </a:rPr>
              <a:t>Réponse à la température</a:t>
            </a:r>
            <a:endParaRPr lang="fr-FR" sz="2000" dirty="0">
              <a:latin typeface="Lucida Sans" pitchFamily="34" charset="0"/>
            </a:endParaRPr>
          </a:p>
        </p:txBody>
      </p:sp>
      <p:sp>
        <p:nvSpPr>
          <p:cNvPr id="28" name="ZoneTexte 41"/>
          <p:cNvSpPr txBox="1">
            <a:spLocks noChangeArrowheads="1"/>
          </p:cNvSpPr>
          <p:nvPr/>
        </p:nvSpPr>
        <p:spPr bwMode="auto">
          <a:xfrm>
            <a:off x="6685810" y="6480641"/>
            <a:ext cx="23631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fr-FR" sz="1600" i="1" dirty="0" smtClean="0">
                <a:latin typeface="Lucida Sans" pitchFamily="34" charset="0"/>
              </a:rPr>
              <a:t>[ </a:t>
            </a:r>
            <a:r>
              <a:rPr lang="fr-FR" sz="1600" i="1" dirty="0" err="1" smtClean="0">
                <a:latin typeface="Lucida Sans" pitchFamily="34" charset="0"/>
              </a:rPr>
              <a:t>Bony</a:t>
            </a:r>
            <a:r>
              <a:rPr lang="fr-FR" sz="1600" i="1" dirty="0" smtClean="0">
                <a:latin typeface="Lucida Sans" pitchFamily="34" charset="0"/>
              </a:rPr>
              <a:t> et al., 2013]</a:t>
            </a:r>
            <a:endParaRPr lang="fr-FR" sz="1600" i="1" dirty="0"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139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414338" y="122238"/>
            <a:ext cx="8355012" cy="75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3200" dirty="0">
                <a:solidFill>
                  <a:srgbClr val="00B0F0"/>
                </a:solidFill>
                <a:latin typeface="Liberation Sans"/>
              </a:rPr>
              <a:t>Changement </a:t>
            </a:r>
            <a:r>
              <a:rPr lang="fr-FR" sz="3200" dirty="0" smtClean="0">
                <a:solidFill>
                  <a:srgbClr val="00B0F0"/>
                </a:solidFill>
                <a:latin typeface="Liberation Sans"/>
              </a:rPr>
              <a:t>de précipitations</a:t>
            </a:r>
            <a:endParaRPr lang="fr-FR" sz="2400" dirty="0">
              <a:solidFill>
                <a:srgbClr val="00B0F0"/>
              </a:solidFill>
              <a:latin typeface="Liberation Sans"/>
            </a:endParaRPr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98"/>
          <a:stretch/>
        </p:blipFill>
        <p:spPr bwMode="auto">
          <a:xfrm>
            <a:off x="532400" y="3034852"/>
            <a:ext cx="3472027" cy="311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8" b="11392"/>
          <a:stretch/>
        </p:blipFill>
        <p:spPr bwMode="auto">
          <a:xfrm>
            <a:off x="4131550" y="1657999"/>
            <a:ext cx="5012450" cy="410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502979" y="789045"/>
            <a:ext cx="6463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Lucida Sans" pitchFamily="34" charset="0"/>
              </a:rPr>
              <a:t>Holocène moyen - préindustriel – future </a:t>
            </a:r>
            <a:r>
              <a:rPr lang="fr-FR" sz="1600" dirty="0" smtClean="0">
                <a:latin typeface="Lucida Sans" pitchFamily="34" charset="0"/>
              </a:rPr>
              <a:t>(RCP8.5)</a:t>
            </a:r>
            <a:endParaRPr lang="fr-FR" sz="1600" dirty="0">
              <a:latin typeface="Lucida Sans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 rot="16200000">
            <a:off x="3239683" y="4610299"/>
            <a:ext cx="19601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Lucida Sans" pitchFamily="34" charset="0"/>
              </a:rPr>
              <a:t>Holocène - PI</a:t>
            </a:r>
            <a:endParaRPr lang="fr-FR" sz="1600" dirty="0">
              <a:latin typeface="Lucida Sans" pitchFamily="34" charset="0"/>
            </a:endParaRPr>
          </a:p>
        </p:txBody>
      </p:sp>
      <p:pic>
        <p:nvPicPr>
          <p:cNvPr id="1925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802" y="1474068"/>
            <a:ext cx="3499946" cy="346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5286703" y="2283126"/>
            <a:ext cx="747384" cy="738681"/>
            <a:chOff x="5286703" y="2283126"/>
            <a:chExt cx="747384" cy="738681"/>
          </a:xfrm>
        </p:grpSpPr>
        <p:sp>
          <p:nvSpPr>
            <p:cNvPr id="2" name="Rectangle 1"/>
            <p:cNvSpPr/>
            <p:nvPr/>
          </p:nvSpPr>
          <p:spPr bwMode="auto">
            <a:xfrm>
              <a:off x="5286703" y="2283126"/>
              <a:ext cx="294290" cy="241738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5722872" y="2709033"/>
              <a:ext cx="311215" cy="312774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5286703" y="4335764"/>
            <a:ext cx="747384" cy="738681"/>
            <a:chOff x="5286703" y="2283126"/>
            <a:chExt cx="747384" cy="738681"/>
          </a:xfrm>
        </p:grpSpPr>
        <p:sp>
          <p:nvSpPr>
            <p:cNvPr id="15" name="Rectangle 14"/>
            <p:cNvSpPr/>
            <p:nvPr/>
          </p:nvSpPr>
          <p:spPr bwMode="auto">
            <a:xfrm>
              <a:off x="5286703" y="2283126"/>
              <a:ext cx="294290" cy="241738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5722872" y="2709033"/>
              <a:ext cx="311215" cy="312774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</p:grpSp>
      <p:grpSp>
        <p:nvGrpSpPr>
          <p:cNvPr id="38" name="Groupe 37"/>
          <p:cNvGrpSpPr/>
          <p:nvPr/>
        </p:nvGrpSpPr>
        <p:grpSpPr>
          <a:xfrm>
            <a:off x="7767966" y="2239354"/>
            <a:ext cx="747384" cy="738681"/>
            <a:chOff x="5286703" y="2283126"/>
            <a:chExt cx="747384" cy="738681"/>
          </a:xfrm>
        </p:grpSpPr>
        <p:sp>
          <p:nvSpPr>
            <p:cNvPr id="39" name="Rectangle 38"/>
            <p:cNvSpPr/>
            <p:nvPr/>
          </p:nvSpPr>
          <p:spPr bwMode="auto">
            <a:xfrm>
              <a:off x="5286703" y="2283126"/>
              <a:ext cx="294290" cy="241738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5722872" y="2709033"/>
              <a:ext cx="311215" cy="312774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</p:grpSp>
      <p:grpSp>
        <p:nvGrpSpPr>
          <p:cNvPr id="41" name="Groupe 40"/>
          <p:cNvGrpSpPr/>
          <p:nvPr/>
        </p:nvGrpSpPr>
        <p:grpSpPr>
          <a:xfrm>
            <a:off x="7767966" y="4291992"/>
            <a:ext cx="747384" cy="738681"/>
            <a:chOff x="5286703" y="2283126"/>
            <a:chExt cx="747384" cy="738681"/>
          </a:xfrm>
        </p:grpSpPr>
        <p:sp>
          <p:nvSpPr>
            <p:cNvPr id="42" name="Rectangle 41"/>
            <p:cNvSpPr/>
            <p:nvPr/>
          </p:nvSpPr>
          <p:spPr bwMode="auto">
            <a:xfrm>
              <a:off x="5286703" y="2283126"/>
              <a:ext cx="294290" cy="241738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5722872" y="2709033"/>
              <a:ext cx="311215" cy="312774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MS PGothic" pitchFamily="34" charset="-128"/>
              </a:endParaRPr>
            </a:p>
          </p:txBody>
        </p:sp>
      </p:grpSp>
      <p:cxnSp>
        <p:nvCxnSpPr>
          <p:cNvPr id="9" name="Connecteur droit avec flèche 8"/>
          <p:cNvCxnSpPr/>
          <p:nvPr/>
        </p:nvCxnSpPr>
        <p:spPr bwMode="auto">
          <a:xfrm flipH="1" flipV="1">
            <a:off x="2268413" y="2821648"/>
            <a:ext cx="3454459" cy="39785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Connecteur droit avec flèche 43"/>
          <p:cNvCxnSpPr/>
          <p:nvPr/>
        </p:nvCxnSpPr>
        <p:spPr bwMode="auto">
          <a:xfrm>
            <a:off x="2268413" y="2818527"/>
            <a:ext cx="0" cy="302552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Connecteur droit avec flèche 47"/>
          <p:cNvCxnSpPr/>
          <p:nvPr/>
        </p:nvCxnSpPr>
        <p:spPr bwMode="auto">
          <a:xfrm flipH="1" flipV="1">
            <a:off x="1587061" y="2338337"/>
            <a:ext cx="3699642" cy="43772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Connecteur droit avec flèche 48"/>
          <p:cNvCxnSpPr/>
          <p:nvPr/>
        </p:nvCxnSpPr>
        <p:spPr bwMode="auto">
          <a:xfrm>
            <a:off x="1587061" y="2338337"/>
            <a:ext cx="0" cy="736020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ZoneTexte 55"/>
          <p:cNvSpPr txBox="1"/>
          <p:nvPr/>
        </p:nvSpPr>
        <p:spPr>
          <a:xfrm rot="16200000">
            <a:off x="-616967" y="4122715"/>
            <a:ext cx="19601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Lucida Sans" pitchFamily="34" charset="0"/>
              </a:rPr>
              <a:t>Holocène - PI</a:t>
            </a:r>
            <a:endParaRPr lang="fr-FR" sz="1600" dirty="0">
              <a:latin typeface="Lucida Sans" pitchFamily="34" charset="0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1567527" y="6253785"/>
            <a:ext cx="18261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Lucida Sans" pitchFamily="34" charset="0"/>
              </a:rPr>
              <a:t>Future - PI</a:t>
            </a:r>
            <a:endParaRPr lang="fr-FR" sz="1600" dirty="0">
              <a:latin typeface="Lucida Sans" pitchFamily="34" charset="0"/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8247167" y="1432328"/>
            <a:ext cx="810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Lucida Sans" pitchFamily="34" charset="0"/>
              </a:rPr>
              <a:t>m</a:t>
            </a:r>
            <a:r>
              <a:rPr lang="fr-FR" sz="1400" dirty="0" smtClean="0">
                <a:latin typeface="Lucida Sans" pitchFamily="34" charset="0"/>
              </a:rPr>
              <a:t>m/j</a:t>
            </a:r>
            <a:endParaRPr lang="fr-FR" sz="1400" dirty="0">
              <a:latin typeface="Lucida Sans" pitchFamily="34" charset="0"/>
            </a:endParaRPr>
          </a:p>
        </p:txBody>
      </p:sp>
      <p:sp>
        <p:nvSpPr>
          <p:cNvPr id="59" name="Text Box 5"/>
          <p:cNvSpPr txBox="1">
            <a:spLocks noChangeArrowheads="1"/>
          </p:cNvSpPr>
          <p:nvPr/>
        </p:nvSpPr>
        <p:spPr bwMode="auto">
          <a:xfrm>
            <a:off x="6573227" y="6407673"/>
            <a:ext cx="248539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FR" sz="1600" i="1" dirty="0" smtClean="0">
                <a:latin typeface="Lucida Sans" pitchFamily="34" charset="0"/>
              </a:rPr>
              <a:t>[Schmidt </a:t>
            </a:r>
            <a:r>
              <a:rPr lang="fr-FR" sz="1600" i="1" dirty="0">
                <a:latin typeface="Lucida Sans" pitchFamily="34" charset="0"/>
              </a:rPr>
              <a:t>et al, </a:t>
            </a:r>
            <a:r>
              <a:rPr lang="fr-FR" sz="1600" i="1" dirty="0" smtClean="0">
                <a:latin typeface="Lucida Sans" pitchFamily="34" charset="0"/>
              </a:rPr>
              <a:t>2013]</a:t>
            </a:r>
            <a:endParaRPr lang="fr-FR" sz="1600" i="1" dirty="0">
              <a:latin typeface="Lucida Sans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 rot="16200000">
            <a:off x="3311934" y="2564720"/>
            <a:ext cx="18261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Lucida Sans" pitchFamily="34" charset="0"/>
              </a:rPr>
              <a:t>Future - PI</a:t>
            </a:r>
            <a:endParaRPr lang="fr-FR" sz="1600" dirty="0">
              <a:latin typeface="Lucida Sans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734909" y="5802961"/>
            <a:ext cx="1838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Liberation Sans"/>
              </a:rPr>
              <a:t>groupe 1</a:t>
            </a:r>
            <a:endParaRPr lang="fr-FR" dirty="0">
              <a:latin typeface="Liberation Sans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7047682" y="5820659"/>
            <a:ext cx="1838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Liberation Sans"/>
              </a:rPr>
              <a:t>groupe 3</a:t>
            </a:r>
            <a:endParaRPr lang="fr-FR" dirty="0">
              <a:latin typeface="Liberation Sans"/>
            </a:endParaRPr>
          </a:p>
        </p:txBody>
      </p:sp>
    </p:spTree>
    <p:extLst>
      <p:ext uri="{BB962C8B-B14F-4D97-AF65-F5344CB8AC3E}">
        <p14:creationId xmlns:p14="http://schemas.microsoft.com/office/powerpoint/2010/main" val="193481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 Box 2"/>
          <p:cNvSpPr txBox="1">
            <a:spLocks noChangeArrowheads="1"/>
          </p:cNvSpPr>
          <p:nvPr/>
        </p:nvSpPr>
        <p:spPr bwMode="auto">
          <a:xfrm>
            <a:off x="523875" y="113353"/>
            <a:ext cx="8051800" cy="678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ts val="5063"/>
              </a:lnSpc>
            </a:pPr>
            <a:r>
              <a:rPr lang="fr-FR" sz="3200" dirty="0" smtClean="0">
                <a:solidFill>
                  <a:srgbClr val="00B0F0"/>
                </a:solidFill>
                <a:latin typeface="Liberation Sans"/>
                <a:ea typeface="MS PGothic" pitchFamily="34" charset="-128"/>
              </a:rPr>
              <a:t>Changements </a:t>
            </a:r>
            <a:r>
              <a:rPr lang="fr-FR" sz="3200" dirty="0">
                <a:solidFill>
                  <a:srgbClr val="00B0F0"/>
                </a:solidFill>
                <a:latin typeface="Liberation Sans"/>
                <a:ea typeface="MS PGothic" pitchFamily="34" charset="-128"/>
              </a:rPr>
              <a:t>de </a:t>
            </a:r>
            <a:r>
              <a:rPr lang="fr-FR" sz="3200" dirty="0" smtClean="0">
                <a:solidFill>
                  <a:srgbClr val="00B0F0"/>
                </a:solidFill>
                <a:latin typeface="Liberation Sans"/>
                <a:ea typeface="MS PGothic" pitchFamily="34" charset="-128"/>
              </a:rPr>
              <a:t>précipitations</a:t>
            </a:r>
            <a:endParaRPr lang="fr-FR" sz="3200" dirty="0">
              <a:solidFill>
                <a:srgbClr val="00B0F0"/>
              </a:solidFill>
              <a:latin typeface="Liberation Sans"/>
              <a:ea typeface="MS PGothic" pitchFamily="34" charset="-128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64"/>
          <a:stretch/>
        </p:blipFill>
        <p:spPr bwMode="auto">
          <a:xfrm>
            <a:off x="326510" y="4148925"/>
            <a:ext cx="8618325" cy="164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oneTexte 22"/>
          <p:cNvSpPr txBox="1"/>
          <p:nvPr/>
        </p:nvSpPr>
        <p:spPr>
          <a:xfrm>
            <a:off x="204053" y="3256930"/>
            <a:ext cx="8753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FF0000"/>
                </a:solidFill>
                <a:latin typeface="Liberation Sans"/>
              </a:rPr>
              <a:t>Et dans un monde plus simple?  </a:t>
            </a:r>
            <a:r>
              <a:rPr lang="fr-FR" sz="2000" dirty="0" smtClean="0">
                <a:latin typeface="Liberation Sans"/>
              </a:rPr>
              <a:t>Réponse des précipitations à un </a:t>
            </a:r>
            <a:r>
              <a:rPr lang="fr-FR" sz="2000" b="1" dirty="0" smtClean="0">
                <a:solidFill>
                  <a:schemeClr val="accent2"/>
                </a:solidFill>
                <a:latin typeface="Liberation Sans"/>
              </a:rPr>
              <a:t>accroissement uniforme de température </a:t>
            </a:r>
            <a:r>
              <a:rPr lang="fr-FR" sz="2000" dirty="0" smtClean="0">
                <a:latin typeface="Liberation Sans"/>
              </a:rPr>
              <a:t>de 4K pour des </a:t>
            </a:r>
            <a:r>
              <a:rPr lang="fr-FR" sz="2000" b="1" dirty="0" smtClean="0">
                <a:solidFill>
                  <a:schemeClr val="accent2"/>
                </a:solidFill>
                <a:latin typeface="Liberation Sans"/>
              </a:rPr>
              <a:t>aqua-planètes</a:t>
            </a:r>
            <a:endParaRPr lang="fr-FR" sz="2000" b="1" dirty="0">
              <a:solidFill>
                <a:schemeClr val="accent2"/>
              </a:solidFill>
              <a:latin typeface="Liberation Sans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80051" y="6023984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Liberation Sans"/>
              </a:rPr>
              <a:t>Une partie importante de la dispersion des résultats provient de phénomènes physiques « de bases » (interaction circulations – vapeur d’eau – température)</a:t>
            </a:r>
            <a:endParaRPr lang="fr-FR" dirty="0">
              <a:latin typeface="Liberation Sans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6713196" y="5656233"/>
            <a:ext cx="248539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FR" sz="1600" i="1" dirty="0" smtClean="0">
                <a:latin typeface="Lucida Sans" pitchFamily="34" charset="0"/>
              </a:rPr>
              <a:t>[Stevens &amp; </a:t>
            </a:r>
            <a:r>
              <a:rPr lang="fr-FR" sz="1600" i="1" dirty="0" err="1" smtClean="0">
                <a:latin typeface="Lucida Sans" pitchFamily="34" charset="0"/>
              </a:rPr>
              <a:t>Bony</a:t>
            </a:r>
            <a:r>
              <a:rPr lang="fr-FR" sz="1600" i="1" dirty="0" smtClean="0">
                <a:latin typeface="Lucida Sans" pitchFamily="34" charset="0"/>
              </a:rPr>
              <a:t>, 2013]</a:t>
            </a:r>
            <a:endParaRPr lang="fr-FR" sz="1600" i="1" dirty="0">
              <a:latin typeface="Lucida Sans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112211" y="799459"/>
            <a:ext cx="868495" cy="232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623" y="799459"/>
            <a:ext cx="3918092" cy="217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544" y="2701219"/>
            <a:ext cx="3587587" cy="25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6">
            <a:lum/>
            <a:alphaModFix/>
          </a:blip>
          <a:srcRect t="-16292" b="22765"/>
          <a:stretch/>
        </p:blipFill>
        <p:spPr>
          <a:xfrm rot="5400000">
            <a:off x="6127619" y="1541970"/>
            <a:ext cx="1233248" cy="787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6">
            <a:lum/>
            <a:alphaModFix/>
          </a:blip>
          <a:srcRect t="-16292" b="22765"/>
          <a:stretch/>
        </p:blipFill>
        <p:spPr>
          <a:xfrm rot="16200000">
            <a:off x="1439604" y="1407422"/>
            <a:ext cx="1397425" cy="89199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6157363" y="2687571"/>
            <a:ext cx="460680" cy="3099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90000" tIns="46800" rIns="90000" bIns="46800">
            <a:spAutoFit/>
          </a:bodyPr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1400" dirty="0" smtClean="0">
                <a:solidFill>
                  <a:srgbClr val="000000"/>
                </a:solidFill>
                <a:latin typeface="Liberation Sans"/>
              </a:rPr>
              <a:t>(</a:t>
            </a:r>
            <a:r>
              <a:rPr lang="fr-FR" sz="1400" dirty="0">
                <a:solidFill>
                  <a:srgbClr val="000000"/>
                </a:solidFill>
                <a:latin typeface="Liberation Sans"/>
              </a:rPr>
              <a:t>%</a:t>
            </a:r>
            <a:r>
              <a:rPr lang="fr-FR" sz="1400" dirty="0" smtClean="0">
                <a:solidFill>
                  <a:srgbClr val="000000"/>
                </a:solidFill>
                <a:latin typeface="Liberation Sans"/>
              </a:rPr>
              <a:t>)</a:t>
            </a:r>
            <a:endParaRPr lang="fr-FR" sz="1400" dirty="0">
              <a:solidFill>
                <a:srgbClr val="000000"/>
              </a:solidFill>
              <a:latin typeface="Liberation Sans"/>
            </a:endParaRPr>
          </a:p>
        </p:txBody>
      </p:sp>
    </p:spTree>
    <p:extLst>
      <p:ext uri="{BB962C8B-B14F-4D97-AF65-F5344CB8AC3E}">
        <p14:creationId xmlns:p14="http://schemas.microsoft.com/office/powerpoint/2010/main" val="19068932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oneTexte 1"/>
          <p:cNvSpPr txBox="1">
            <a:spLocks noChangeArrowheads="1"/>
          </p:cNvSpPr>
          <p:nvPr/>
        </p:nvSpPr>
        <p:spPr bwMode="auto">
          <a:xfrm>
            <a:off x="900113" y="1806738"/>
            <a:ext cx="7416800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00050" indent="-4000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ts val="1800"/>
              </a:spcBef>
              <a:buFont typeface="Arial" pitchFamily="34" charset="0"/>
              <a:buAutoNum type="romanUcPeriod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  <a:latin typeface="Lucida Sans" pitchFamily="34" charset="0"/>
              </a:rPr>
              <a:t>Contexte et aperçu du projet CMIP5</a:t>
            </a:r>
          </a:p>
          <a:p>
            <a:pPr eaLnBrk="1" hangingPunct="1">
              <a:spcBef>
                <a:spcPts val="1800"/>
              </a:spcBef>
              <a:buFont typeface="Arial" pitchFamily="34" charset="0"/>
              <a:buAutoNum type="romanUcPeriod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  <a:latin typeface="Lucida Sans" pitchFamily="34" charset="0"/>
              </a:rPr>
              <a:t>Aperçu général des résultats</a:t>
            </a:r>
            <a:endParaRPr lang="fr-FR" sz="2400" dirty="0">
              <a:solidFill>
                <a:schemeClr val="bg1">
                  <a:lumMod val="75000"/>
                </a:schemeClr>
              </a:solidFill>
              <a:latin typeface="Lucida Sans" pitchFamily="34" charset="0"/>
            </a:endParaRPr>
          </a:p>
          <a:p>
            <a:pPr eaLnBrk="1" hangingPunct="1">
              <a:spcBef>
                <a:spcPts val="1800"/>
              </a:spcBef>
              <a:buFont typeface="Arial" pitchFamily="34" charset="0"/>
              <a:buAutoNum type="romanUcPeriod"/>
            </a:pPr>
            <a:r>
              <a:rPr lang="fr-FR" sz="2400" dirty="0" smtClean="0">
                <a:latin typeface="Lucida Sans" pitchFamily="34" charset="0"/>
              </a:rPr>
              <a:t>Changements climatiques</a:t>
            </a:r>
          </a:p>
          <a:p>
            <a:pPr marL="914400" lvl="1" indent="-457200" eaLnBrk="1" hangingPunct="1">
              <a:spcBef>
                <a:spcPts val="1800"/>
              </a:spcBef>
              <a:buFont typeface="+mj-lt"/>
              <a:buAutoNum type="alphaLcParenR"/>
            </a:pP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Lucida Sans" pitchFamily="34" charset="0"/>
              </a:rPr>
              <a:t>Précipitations</a:t>
            </a:r>
          </a:p>
          <a:p>
            <a:pPr lvl="1" eaLnBrk="1" hangingPunct="1">
              <a:spcBef>
                <a:spcPts val="1800"/>
              </a:spcBef>
              <a:buFont typeface="Arial" pitchFamily="34" charset="0"/>
              <a:buAutoNum type="alphaLcParenR"/>
            </a:pPr>
            <a:r>
              <a:rPr lang="fr-FR" sz="2400" dirty="0">
                <a:latin typeface="Lucida Sans" pitchFamily="34" charset="0"/>
              </a:rPr>
              <a:t> Cycle du carbone</a:t>
            </a:r>
          </a:p>
          <a:p>
            <a:pPr lvl="1" eaLnBrk="1" hangingPunct="1">
              <a:spcBef>
                <a:spcPts val="1800"/>
              </a:spcBef>
              <a:buFont typeface="Arial" pitchFamily="34" charset="0"/>
              <a:buAutoNum type="alphaLcParenR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  <a:latin typeface="Lucida Sans" pitchFamily="34" charset="0"/>
              </a:rPr>
              <a:t> Amplitude du réchauffement</a:t>
            </a:r>
          </a:p>
          <a:p>
            <a:pPr eaLnBrk="1" hangingPunct="1">
              <a:spcBef>
                <a:spcPts val="1800"/>
              </a:spcBef>
              <a:buFont typeface="Arial" pitchFamily="34" charset="0"/>
              <a:buAutoNum type="romanUcPeriod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  <a:latin typeface="Lucida Sans" pitchFamily="34" charset="0"/>
              </a:rPr>
              <a:t>Conclusion</a:t>
            </a:r>
            <a:endParaRPr lang="fr-FR" sz="2400" dirty="0">
              <a:solidFill>
                <a:schemeClr val="bg1">
                  <a:lumMod val="75000"/>
                </a:schemeClr>
              </a:solidFill>
              <a:latin typeface="Lucida Sans" pitchFamily="34" charset="0"/>
            </a:endParaRPr>
          </a:p>
        </p:txBody>
      </p:sp>
      <p:sp>
        <p:nvSpPr>
          <p:cNvPr id="3" name="Forme libre 2"/>
          <p:cNvSpPr>
            <a:spLocks/>
          </p:cNvSpPr>
          <p:nvPr/>
        </p:nvSpPr>
        <p:spPr bwMode="auto">
          <a:xfrm>
            <a:off x="323850" y="981384"/>
            <a:ext cx="8496300" cy="9366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85680" rIns="81720" bIns="40680"/>
          <a:lstStyle/>
          <a:p>
            <a:pPr algn="ctr" hangingPunct="0">
              <a:lnSpc>
                <a:spcPct val="86000"/>
              </a:lnSpc>
              <a:spcBef>
                <a:spcPts val="1038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b="1" dirty="0" smtClean="0">
                <a:solidFill>
                  <a:srgbClr val="00B0F0"/>
                </a:solidFill>
                <a:latin typeface="Lucida Sans" pitchFamily="34" charset="0"/>
                <a:ea typeface="DejaVu Sans" pitchFamily="34" charset="0"/>
                <a:cs typeface="Lohit Devanagari"/>
              </a:rPr>
              <a:t>Plan</a:t>
            </a:r>
            <a:endParaRPr lang="fr-FR" sz="2800" b="1" dirty="0">
              <a:solidFill>
                <a:srgbClr val="00B0F0"/>
              </a:solidFill>
              <a:latin typeface="Lucida Sans" pitchFamily="34" charset="0"/>
              <a:ea typeface="DejaVu Sans" pitchFamily="34" charset="0"/>
              <a:cs typeface="Lohit Devanagari"/>
            </a:endParaRPr>
          </a:p>
        </p:txBody>
      </p:sp>
    </p:spTree>
    <p:extLst>
      <p:ext uri="{BB962C8B-B14F-4D97-AF65-F5344CB8AC3E}">
        <p14:creationId xmlns:p14="http://schemas.microsoft.com/office/powerpoint/2010/main" val="81391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2"/>
          <a:srcRect b="8838"/>
          <a:stretch/>
        </p:blipFill>
        <p:spPr>
          <a:xfrm>
            <a:off x="370373" y="3697268"/>
            <a:ext cx="3965931" cy="273210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b="4828"/>
          <a:stretch/>
        </p:blipFill>
        <p:spPr>
          <a:xfrm>
            <a:off x="0" y="755422"/>
            <a:ext cx="4337767" cy="2592616"/>
          </a:xfrm>
          <a:prstGeom prst="rect">
            <a:avLst/>
          </a:prstGeom>
        </p:spPr>
      </p:pic>
      <p:sp>
        <p:nvSpPr>
          <p:cNvPr id="5" name="ZoneTexte 13"/>
          <p:cNvSpPr txBox="1">
            <a:spLocks noChangeArrowheads="1"/>
          </p:cNvSpPr>
          <p:nvPr/>
        </p:nvSpPr>
        <p:spPr bwMode="auto">
          <a:xfrm>
            <a:off x="7962436" y="936570"/>
            <a:ext cx="99257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 smtClean="0">
                <a:latin typeface="Liberation Sans"/>
              </a:rPr>
              <a:t>RCP8.5</a:t>
            </a:r>
            <a:endParaRPr lang="fr-FR" dirty="0">
              <a:latin typeface="Liberation Sans"/>
            </a:endParaRPr>
          </a:p>
          <a:p>
            <a:r>
              <a:rPr lang="fr-FR" dirty="0">
                <a:latin typeface="Liberation Sans"/>
              </a:rPr>
              <a:t>RCP6.0</a:t>
            </a:r>
          </a:p>
          <a:p>
            <a:r>
              <a:rPr lang="fr-FR" dirty="0">
                <a:latin typeface="Liberation Sans"/>
              </a:rPr>
              <a:t>RCP4.5</a:t>
            </a:r>
          </a:p>
          <a:p>
            <a:r>
              <a:rPr lang="fr-FR" dirty="0">
                <a:latin typeface="Liberation Sans"/>
              </a:rPr>
              <a:t>RCP2.6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5167647" y="1531533"/>
            <a:ext cx="6858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7285536" y="1133407"/>
            <a:ext cx="6858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7285536" y="1400107"/>
            <a:ext cx="685800" cy="1588"/>
          </a:xfrm>
          <a:prstGeom prst="line">
            <a:avLst/>
          </a:prstGeom>
          <a:ln>
            <a:solidFill>
              <a:srgbClr val="2FFFF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7285536" y="1666807"/>
            <a:ext cx="685800" cy="1588"/>
          </a:xfrm>
          <a:prstGeom prst="line">
            <a:avLst/>
          </a:prstGeom>
          <a:ln>
            <a:solidFill>
              <a:srgbClr val="1EFF4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7285536" y="1933507"/>
            <a:ext cx="685800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/>
          <a:srcRect l="18744" t="-1" b="6076"/>
          <a:stretch/>
        </p:blipFill>
        <p:spPr>
          <a:xfrm>
            <a:off x="5351565" y="2342731"/>
            <a:ext cx="3687660" cy="2934119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 rot="16200000">
            <a:off x="-1316433" y="4980841"/>
            <a:ext cx="3088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Lucida Sans" pitchFamily="34" charset="0"/>
              </a:rPr>
              <a:t>Puits de carbone (</a:t>
            </a:r>
            <a:r>
              <a:rPr lang="fr-FR" sz="1600" dirty="0" err="1" smtClean="0">
                <a:latin typeface="Lucida Sans" pitchFamily="34" charset="0"/>
              </a:rPr>
              <a:t>PgC</a:t>
            </a:r>
            <a:r>
              <a:rPr lang="fr-FR" sz="1600" dirty="0" smtClean="0">
                <a:latin typeface="Lucida Sans" pitchFamily="34" charset="0"/>
              </a:rPr>
              <a:t>/y)</a:t>
            </a:r>
            <a:endParaRPr lang="fr-FR" sz="1600" dirty="0">
              <a:latin typeface="Lucida Sans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54000" y="260350"/>
            <a:ext cx="86137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 sz="2400" dirty="0" smtClean="0">
                <a:solidFill>
                  <a:srgbClr val="00B0F0"/>
                </a:solidFill>
                <a:latin typeface="Liberation Sans"/>
              </a:rPr>
              <a:t>Les émissions autorisées de CO</a:t>
            </a:r>
            <a:r>
              <a:rPr lang="fr-FR" sz="2400" baseline="-25000" dirty="0" smtClean="0">
                <a:solidFill>
                  <a:srgbClr val="00B0F0"/>
                </a:solidFill>
                <a:latin typeface="Liberation Sans"/>
              </a:rPr>
              <a:t>2</a:t>
            </a:r>
            <a:r>
              <a:rPr lang="fr-FR" sz="2400" dirty="0" smtClean="0">
                <a:solidFill>
                  <a:srgbClr val="00B0F0"/>
                </a:solidFill>
                <a:latin typeface="Liberation Sans"/>
              </a:rPr>
              <a:t> avec IPSL-CM5</a:t>
            </a:r>
            <a:endParaRPr lang="fr-FR" sz="2400" dirty="0">
              <a:solidFill>
                <a:srgbClr val="00B0F0"/>
              </a:solidFill>
              <a:latin typeface="Liberation Sans"/>
            </a:endParaRPr>
          </a:p>
        </p:txBody>
      </p:sp>
      <p:sp>
        <p:nvSpPr>
          <p:cNvPr id="20" name="ZoneTexte 19"/>
          <p:cNvSpPr txBox="1"/>
          <p:nvPr/>
        </p:nvSpPr>
        <p:spPr>
          <a:xfrm rot="16200000">
            <a:off x="-1395416" y="1785439"/>
            <a:ext cx="322248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Lucida Sans" pitchFamily="34" charset="0"/>
              </a:rPr>
              <a:t>concentration en CO</a:t>
            </a:r>
            <a:r>
              <a:rPr lang="fr-FR" sz="1600" baseline="-25000" dirty="0" smtClean="0">
                <a:latin typeface="Lucida Sans" pitchFamily="34" charset="0"/>
              </a:rPr>
              <a:t>2</a:t>
            </a:r>
            <a:r>
              <a:rPr lang="fr-FR" sz="1600" dirty="0" smtClean="0">
                <a:latin typeface="Lucida Sans" pitchFamily="34" charset="0"/>
              </a:rPr>
              <a:t> (ppm)</a:t>
            </a:r>
            <a:endParaRPr lang="fr-FR" sz="1600" dirty="0">
              <a:latin typeface="Lucida Sans" pitchFamily="34" charset="0"/>
            </a:endParaRPr>
          </a:p>
        </p:txBody>
      </p:sp>
      <p:sp>
        <p:nvSpPr>
          <p:cNvPr id="16" name="Flèche vers la droite 15"/>
          <p:cNvSpPr/>
          <p:nvPr/>
        </p:nvSpPr>
        <p:spPr>
          <a:xfrm>
            <a:off x="3507266" y="3310559"/>
            <a:ext cx="1039166" cy="63062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3"/>
          <p:cNvSpPr txBox="1">
            <a:spLocks noChangeArrowheads="1"/>
          </p:cNvSpPr>
          <p:nvPr/>
        </p:nvSpPr>
        <p:spPr bwMode="auto">
          <a:xfrm>
            <a:off x="5853447" y="1331901"/>
            <a:ext cx="12234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 smtClean="0">
                <a:latin typeface="Liberation Sans"/>
              </a:rPr>
              <a:t>Historique</a:t>
            </a:r>
            <a:endParaRPr lang="fr-FR" dirty="0">
              <a:latin typeface="Liberation Sans"/>
            </a:endParaRPr>
          </a:p>
        </p:txBody>
      </p:sp>
      <p:sp>
        <p:nvSpPr>
          <p:cNvPr id="22" name="ZoneTexte 13"/>
          <p:cNvSpPr txBox="1">
            <a:spLocks noChangeArrowheads="1"/>
          </p:cNvSpPr>
          <p:nvPr/>
        </p:nvSpPr>
        <p:spPr bwMode="auto">
          <a:xfrm>
            <a:off x="5048893" y="4686124"/>
            <a:ext cx="312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fr-FR" dirty="0" smtClean="0">
                <a:latin typeface="Liberation Sans"/>
              </a:rPr>
              <a:t>0</a:t>
            </a:r>
            <a:endParaRPr lang="fr-FR" dirty="0">
              <a:latin typeface="Liberation Sans"/>
            </a:endParaRPr>
          </a:p>
        </p:txBody>
      </p:sp>
      <p:sp>
        <p:nvSpPr>
          <p:cNvPr id="23" name="ZoneTexte 13"/>
          <p:cNvSpPr txBox="1">
            <a:spLocks noChangeArrowheads="1"/>
          </p:cNvSpPr>
          <p:nvPr/>
        </p:nvSpPr>
        <p:spPr bwMode="auto">
          <a:xfrm>
            <a:off x="4923602" y="3946446"/>
            <a:ext cx="4476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fr-FR" dirty="0" smtClean="0">
                <a:latin typeface="Liberation Sans"/>
              </a:rPr>
              <a:t>10</a:t>
            </a:r>
            <a:endParaRPr lang="fr-FR" dirty="0">
              <a:latin typeface="Liberation Sans"/>
            </a:endParaRPr>
          </a:p>
        </p:txBody>
      </p:sp>
      <p:sp>
        <p:nvSpPr>
          <p:cNvPr id="24" name="ZoneTexte 13"/>
          <p:cNvSpPr txBox="1">
            <a:spLocks noChangeArrowheads="1"/>
          </p:cNvSpPr>
          <p:nvPr/>
        </p:nvSpPr>
        <p:spPr bwMode="auto">
          <a:xfrm>
            <a:off x="4923602" y="3084934"/>
            <a:ext cx="441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 smtClean="0">
                <a:latin typeface="Liberation Sans"/>
              </a:rPr>
              <a:t>20</a:t>
            </a:r>
            <a:endParaRPr lang="fr-FR" dirty="0">
              <a:latin typeface="Liberation Sans"/>
            </a:endParaRPr>
          </a:p>
        </p:txBody>
      </p:sp>
      <p:sp>
        <p:nvSpPr>
          <p:cNvPr id="25" name="ZoneTexte 13"/>
          <p:cNvSpPr txBox="1">
            <a:spLocks noChangeArrowheads="1"/>
          </p:cNvSpPr>
          <p:nvPr/>
        </p:nvSpPr>
        <p:spPr bwMode="auto">
          <a:xfrm>
            <a:off x="4921912" y="2318981"/>
            <a:ext cx="441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>
                <a:latin typeface="Liberation Sans"/>
              </a:rPr>
              <a:t>3</a:t>
            </a:r>
            <a:r>
              <a:rPr lang="fr-FR" dirty="0" smtClean="0">
                <a:latin typeface="Liberation Sans"/>
              </a:rPr>
              <a:t>0</a:t>
            </a:r>
            <a:endParaRPr lang="fr-FR" dirty="0">
              <a:latin typeface="Liberation Sans"/>
            </a:endParaRPr>
          </a:p>
        </p:txBody>
      </p:sp>
      <p:sp>
        <p:nvSpPr>
          <p:cNvPr id="21" name="ZoneTexte 20"/>
          <p:cNvSpPr txBox="1"/>
          <p:nvPr/>
        </p:nvSpPr>
        <p:spPr>
          <a:xfrm rot="16200000">
            <a:off x="2993632" y="3648584"/>
            <a:ext cx="362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Lucida Sans" pitchFamily="34" charset="0"/>
              </a:rPr>
              <a:t>Emission de carbone (</a:t>
            </a:r>
            <a:r>
              <a:rPr lang="fr-FR" dirty="0" err="1" smtClean="0">
                <a:latin typeface="Lucida Sans" pitchFamily="34" charset="0"/>
              </a:rPr>
              <a:t>PgC</a:t>
            </a:r>
            <a:r>
              <a:rPr lang="fr-FR" dirty="0" smtClean="0">
                <a:latin typeface="Lucida Sans" pitchFamily="34" charset="0"/>
              </a:rPr>
              <a:t>/y)</a:t>
            </a:r>
            <a:endParaRPr lang="fr-FR" dirty="0">
              <a:latin typeface="Lucida Sans" pitchFamily="34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5456340" y="5213961"/>
            <a:ext cx="3658391" cy="346667"/>
            <a:chOff x="776555" y="6416566"/>
            <a:chExt cx="3658391" cy="346667"/>
          </a:xfrm>
        </p:grpSpPr>
        <p:sp>
          <p:nvSpPr>
            <p:cNvPr id="31" name="ZoneTexte 13"/>
            <p:cNvSpPr txBox="1">
              <a:spLocks noChangeArrowheads="1"/>
            </p:cNvSpPr>
            <p:nvPr/>
          </p:nvSpPr>
          <p:spPr bwMode="auto">
            <a:xfrm>
              <a:off x="776555" y="6424679"/>
              <a:ext cx="63991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dirty="0" smtClean="0">
                  <a:latin typeface="Liberation Sans"/>
                </a:rPr>
                <a:t>1900</a:t>
              </a:r>
              <a:endParaRPr lang="fr-FR" sz="1600" dirty="0">
                <a:latin typeface="Liberation Sans"/>
              </a:endParaRPr>
            </a:p>
          </p:txBody>
        </p:sp>
        <p:sp>
          <p:nvSpPr>
            <p:cNvPr id="32" name="ZoneTexte 13"/>
            <p:cNvSpPr txBox="1">
              <a:spLocks noChangeArrowheads="1"/>
            </p:cNvSpPr>
            <p:nvPr/>
          </p:nvSpPr>
          <p:spPr bwMode="auto">
            <a:xfrm>
              <a:off x="1511318" y="6422704"/>
              <a:ext cx="66763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dirty="0" smtClean="0">
                  <a:latin typeface="Liberation Sans"/>
                </a:rPr>
                <a:t>2000</a:t>
              </a:r>
              <a:endParaRPr lang="fr-FR" sz="1600" dirty="0">
                <a:latin typeface="Liberation Sans"/>
              </a:endParaRPr>
            </a:p>
          </p:txBody>
        </p:sp>
        <p:sp>
          <p:nvSpPr>
            <p:cNvPr id="33" name="ZoneTexte 13"/>
            <p:cNvSpPr txBox="1">
              <a:spLocks noChangeArrowheads="1"/>
            </p:cNvSpPr>
            <p:nvPr/>
          </p:nvSpPr>
          <p:spPr bwMode="auto">
            <a:xfrm>
              <a:off x="2262949" y="6418372"/>
              <a:ext cx="66763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dirty="0" smtClean="0">
                  <a:latin typeface="Liberation Sans"/>
                </a:rPr>
                <a:t>2100</a:t>
              </a:r>
              <a:endParaRPr lang="fr-FR" sz="1600" dirty="0">
                <a:latin typeface="Liberation Sans"/>
              </a:endParaRPr>
            </a:p>
          </p:txBody>
        </p:sp>
        <p:sp>
          <p:nvSpPr>
            <p:cNvPr id="34" name="ZoneTexte 13"/>
            <p:cNvSpPr txBox="1">
              <a:spLocks noChangeArrowheads="1"/>
            </p:cNvSpPr>
            <p:nvPr/>
          </p:nvSpPr>
          <p:spPr bwMode="auto">
            <a:xfrm>
              <a:off x="3024941" y="6416566"/>
              <a:ext cx="66763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dirty="0" smtClean="0">
                  <a:latin typeface="Liberation Sans"/>
                </a:rPr>
                <a:t>2200</a:t>
              </a:r>
              <a:endParaRPr lang="fr-FR" sz="1600" dirty="0">
                <a:latin typeface="Liberation Sans"/>
              </a:endParaRPr>
            </a:p>
          </p:txBody>
        </p:sp>
        <p:sp>
          <p:nvSpPr>
            <p:cNvPr id="35" name="ZoneTexte 13"/>
            <p:cNvSpPr txBox="1">
              <a:spLocks noChangeArrowheads="1"/>
            </p:cNvSpPr>
            <p:nvPr/>
          </p:nvSpPr>
          <p:spPr bwMode="auto">
            <a:xfrm>
              <a:off x="3767315" y="6417617"/>
              <a:ext cx="66763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dirty="0" smtClean="0">
                  <a:latin typeface="Liberation Sans"/>
                </a:rPr>
                <a:t>2300</a:t>
              </a:r>
              <a:endParaRPr lang="fr-FR" sz="1600" dirty="0">
                <a:latin typeface="Liberation Sans"/>
              </a:endParaRPr>
            </a:p>
          </p:txBody>
        </p:sp>
      </p:grpSp>
      <p:grpSp>
        <p:nvGrpSpPr>
          <p:cNvPr id="36" name="Groupe 35"/>
          <p:cNvGrpSpPr/>
          <p:nvPr/>
        </p:nvGrpSpPr>
        <p:grpSpPr>
          <a:xfrm>
            <a:off x="776555" y="6359416"/>
            <a:ext cx="3658391" cy="346667"/>
            <a:chOff x="776555" y="6416566"/>
            <a:chExt cx="3658391" cy="346667"/>
          </a:xfrm>
        </p:grpSpPr>
        <p:sp>
          <p:nvSpPr>
            <p:cNvPr id="37" name="ZoneTexte 13"/>
            <p:cNvSpPr txBox="1">
              <a:spLocks noChangeArrowheads="1"/>
            </p:cNvSpPr>
            <p:nvPr/>
          </p:nvSpPr>
          <p:spPr bwMode="auto">
            <a:xfrm>
              <a:off x="776555" y="6424679"/>
              <a:ext cx="63991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dirty="0" smtClean="0">
                  <a:latin typeface="Liberation Sans"/>
                </a:rPr>
                <a:t>1900</a:t>
              </a:r>
              <a:endParaRPr lang="fr-FR" sz="1600" dirty="0">
                <a:latin typeface="Liberation Sans"/>
              </a:endParaRPr>
            </a:p>
          </p:txBody>
        </p:sp>
        <p:sp>
          <p:nvSpPr>
            <p:cNvPr id="38" name="ZoneTexte 13"/>
            <p:cNvSpPr txBox="1">
              <a:spLocks noChangeArrowheads="1"/>
            </p:cNvSpPr>
            <p:nvPr/>
          </p:nvSpPr>
          <p:spPr bwMode="auto">
            <a:xfrm>
              <a:off x="1511318" y="6422704"/>
              <a:ext cx="66763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dirty="0" smtClean="0">
                  <a:latin typeface="Liberation Sans"/>
                </a:rPr>
                <a:t>2000</a:t>
              </a:r>
              <a:endParaRPr lang="fr-FR" sz="1600" dirty="0">
                <a:latin typeface="Liberation Sans"/>
              </a:endParaRPr>
            </a:p>
          </p:txBody>
        </p:sp>
        <p:sp>
          <p:nvSpPr>
            <p:cNvPr id="39" name="ZoneTexte 13"/>
            <p:cNvSpPr txBox="1">
              <a:spLocks noChangeArrowheads="1"/>
            </p:cNvSpPr>
            <p:nvPr/>
          </p:nvSpPr>
          <p:spPr bwMode="auto">
            <a:xfrm>
              <a:off x="2262949" y="6418372"/>
              <a:ext cx="66763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dirty="0" smtClean="0">
                  <a:latin typeface="Liberation Sans"/>
                </a:rPr>
                <a:t>2100</a:t>
              </a:r>
              <a:endParaRPr lang="fr-FR" sz="1600" dirty="0">
                <a:latin typeface="Liberation Sans"/>
              </a:endParaRPr>
            </a:p>
          </p:txBody>
        </p:sp>
        <p:sp>
          <p:nvSpPr>
            <p:cNvPr id="40" name="ZoneTexte 13"/>
            <p:cNvSpPr txBox="1">
              <a:spLocks noChangeArrowheads="1"/>
            </p:cNvSpPr>
            <p:nvPr/>
          </p:nvSpPr>
          <p:spPr bwMode="auto">
            <a:xfrm>
              <a:off x="3024941" y="6416566"/>
              <a:ext cx="66763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dirty="0" smtClean="0">
                  <a:latin typeface="Liberation Sans"/>
                </a:rPr>
                <a:t>2200</a:t>
              </a:r>
              <a:endParaRPr lang="fr-FR" sz="1600" dirty="0">
                <a:latin typeface="Liberation Sans"/>
              </a:endParaRPr>
            </a:p>
          </p:txBody>
        </p:sp>
        <p:sp>
          <p:nvSpPr>
            <p:cNvPr id="41" name="ZoneTexte 13"/>
            <p:cNvSpPr txBox="1">
              <a:spLocks noChangeArrowheads="1"/>
            </p:cNvSpPr>
            <p:nvPr/>
          </p:nvSpPr>
          <p:spPr bwMode="auto">
            <a:xfrm>
              <a:off x="3767315" y="6417617"/>
              <a:ext cx="66763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dirty="0" smtClean="0">
                  <a:latin typeface="Liberation Sans"/>
                </a:rPr>
                <a:t>2300</a:t>
              </a:r>
              <a:endParaRPr lang="fr-FR" sz="1600" dirty="0">
                <a:latin typeface="Liberation Sans"/>
              </a:endParaRPr>
            </a:p>
          </p:txBody>
        </p:sp>
      </p:grpSp>
      <p:grpSp>
        <p:nvGrpSpPr>
          <p:cNvPr id="42" name="Groupe 41"/>
          <p:cNvGrpSpPr/>
          <p:nvPr/>
        </p:nvGrpSpPr>
        <p:grpSpPr>
          <a:xfrm>
            <a:off x="778984" y="3276731"/>
            <a:ext cx="3658391" cy="346667"/>
            <a:chOff x="776555" y="6416566"/>
            <a:chExt cx="3658391" cy="346667"/>
          </a:xfrm>
        </p:grpSpPr>
        <p:sp>
          <p:nvSpPr>
            <p:cNvPr id="43" name="ZoneTexte 13"/>
            <p:cNvSpPr txBox="1">
              <a:spLocks noChangeArrowheads="1"/>
            </p:cNvSpPr>
            <p:nvPr/>
          </p:nvSpPr>
          <p:spPr bwMode="auto">
            <a:xfrm>
              <a:off x="776555" y="6424679"/>
              <a:ext cx="63991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dirty="0" smtClean="0">
                  <a:latin typeface="Liberation Sans"/>
                </a:rPr>
                <a:t>1900</a:t>
              </a:r>
              <a:endParaRPr lang="fr-FR" sz="1600" dirty="0">
                <a:latin typeface="Liberation Sans"/>
              </a:endParaRPr>
            </a:p>
          </p:txBody>
        </p:sp>
        <p:sp>
          <p:nvSpPr>
            <p:cNvPr id="44" name="ZoneTexte 13"/>
            <p:cNvSpPr txBox="1">
              <a:spLocks noChangeArrowheads="1"/>
            </p:cNvSpPr>
            <p:nvPr/>
          </p:nvSpPr>
          <p:spPr bwMode="auto">
            <a:xfrm>
              <a:off x="1511318" y="6422704"/>
              <a:ext cx="66763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dirty="0" smtClean="0">
                  <a:latin typeface="Liberation Sans"/>
                </a:rPr>
                <a:t>2000</a:t>
              </a:r>
              <a:endParaRPr lang="fr-FR" sz="1600" dirty="0">
                <a:latin typeface="Liberation Sans"/>
              </a:endParaRPr>
            </a:p>
          </p:txBody>
        </p:sp>
        <p:sp>
          <p:nvSpPr>
            <p:cNvPr id="45" name="ZoneTexte 13"/>
            <p:cNvSpPr txBox="1">
              <a:spLocks noChangeArrowheads="1"/>
            </p:cNvSpPr>
            <p:nvPr/>
          </p:nvSpPr>
          <p:spPr bwMode="auto">
            <a:xfrm>
              <a:off x="2262949" y="6418372"/>
              <a:ext cx="66763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dirty="0" smtClean="0">
                  <a:latin typeface="Liberation Sans"/>
                </a:rPr>
                <a:t>2100</a:t>
              </a:r>
              <a:endParaRPr lang="fr-FR" sz="1600" dirty="0">
                <a:latin typeface="Liberation Sans"/>
              </a:endParaRPr>
            </a:p>
          </p:txBody>
        </p:sp>
        <p:sp>
          <p:nvSpPr>
            <p:cNvPr id="46" name="ZoneTexte 13"/>
            <p:cNvSpPr txBox="1">
              <a:spLocks noChangeArrowheads="1"/>
            </p:cNvSpPr>
            <p:nvPr/>
          </p:nvSpPr>
          <p:spPr bwMode="auto">
            <a:xfrm>
              <a:off x="3024941" y="6416566"/>
              <a:ext cx="66763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dirty="0" smtClean="0">
                  <a:latin typeface="Liberation Sans"/>
                </a:rPr>
                <a:t>2200</a:t>
              </a:r>
              <a:endParaRPr lang="fr-FR" sz="1600" dirty="0">
                <a:latin typeface="Liberation Sans"/>
              </a:endParaRPr>
            </a:p>
          </p:txBody>
        </p:sp>
        <p:sp>
          <p:nvSpPr>
            <p:cNvPr id="47" name="ZoneTexte 13"/>
            <p:cNvSpPr txBox="1">
              <a:spLocks noChangeArrowheads="1"/>
            </p:cNvSpPr>
            <p:nvPr/>
          </p:nvSpPr>
          <p:spPr bwMode="auto">
            <a:xfrm>
              <a:off x="3767315" y="6417617"/>
              <a:ext cx="66763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dirty="0" smtClean="0">
                  <a:latin typeface="Liberation Sans"/>
                </a:rPr>
                <a:t>2300</a:t>
              </a:r>
              <a:endParaRPr lang="fr-FR" sz="1600" dirty="0">
                <a:latin typeface="Liberatio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461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254000" y="260350"/>
            <a:ext cx="8582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sz="2400" dirty="0">
                <a:solidFill>
                  <a:srgbClr val="00B0F0"/>
                </a:solidFill>
                <a:latin typeface="Verdana" pitchFamily="34" charset="0"/>
              </a:rPr>
              <a:t>Les Emissions </a:t>
            </a:r>
            <a:r>
              <a:rPr lang="en-GB" sz="2400" dirty="0" err="1">
                <a:solidFill>
                  <a:srgbClr val="00B0F0"/>
                </a:solidFill>
                <a:latin typeface="Verdana" pitchFamily="34" charset="0"/>
              </a:rPr>
              <a:t>a</a:t>
            </a:r>
            <a:r>
              <a:rPr lang="en-GB" sz="2400" dirty="0" err="1" smtClean="0">
                <a:solidFill>
                  <a:srgbClr val="00B0F0"/>
                </a:solidFill>
                <a:latin typeface="Verdana" pitchFamily="34" charset="0"/>
              </a:rPr>
              <a:t>utorisées</a:t>
            </a:r>
            <a:r>
              <a:rPr lang="en-GB" sz="2400" dirty="0" smtClean="0">
                <a:solidFill>
                  <a:srgbClr val="00B0F0"/>
                </a:solidFill>
                <a:latin typeface="Verdana" pitchFamily="34" charset="0"/>
              </a:rPr>
              <a:t> </a:t>
            </a:r>
            <a:r>
              <a:rPr lang="en-GB" sz="2400" dirty="0">
                <a:solidFill>
                  <a:srgbClr val="00B0F0"/>
                </a:solidFill>
                <a:latin typeface="Verdana" pitchFamily="34" charset="0"/>
              </a:rPr>
              <a:t>: Multi-</a:t>
            </a:r>
            <a:r>
              <a:rPr lang="en-GB" sz="2400" dirty="0" err="1">
                <a:solidFill>
                  <a:srgbClr val="00B0F0"/>
                </a:solidFill>
                <a:latin typeface="Verdana" pitchFamily="34" charset="0"/>
              </a:rPr>
              <a:t>modèle</a:t>
            </a:r>
            <a:endParaRPr lang="en-GB" sz="2400" dirty="0">
              <a:solidFill>
                <a:srgbClr val="00B0F0"/>
              </a:solidFill>
              <a:latin typeface="Verdana" pitchFamily="34" charset="0"/>
            </a:endParaRPr>
          </a:p>
        </p:txBody>
      </p:sp>
      <p:pic>
        <p:nvPicPr>
          <p:cNvPr id="74755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1676400"/>
            <a:ext cx="823118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ZoneTexte 16"/>
          <p:cNvSpPr txBox="1">
            <a:spLocks noChangeArrowheads="1"/>
          </p:cNvSpPr>
          <p:nvPr/>
        </p:nvSpPr>
        <p:spPr bwMode="auto">
          <a:xfrm>
            <a:off x="6813167" y="6328623"/>
            <a:ext cx="2236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dirty="0"/>
              <a:t>Jones et al. in </a:t>
            </a:r>
            <a:r>
              <a:rPr lang="fr-FR" dirty="0" err="1"/>
              <a:t>press</a:t>
            </a:r>
            <a:endParaRPr lang="fr-FR" dirty="0"/>
          </a:p>
        </p:txBody>
      </p:sp>
      <p:sp>
        <p:nvSpPr>
          <p:cNvPr id="74757" name="ZoneTexte 17"/>
          <p:cNvSpPr txBox="1">
            <a:spLocks noChangeArrowheads="1"/>
          </p:cNvSpPr>
          <p:nvPr/>
        </p:nvSpPr>
        <p:spPr bwMode="auto">
          <a:xfrm>
            <a:off x="469900" y="1322388"/>
            <a:ext cx="8450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/>
              <a:t>Calcul des émissions autorisées pour les 4 scénarios et 9 modèles système-Terre</a:t>
            </a:r>
          </a:p>
        </p:txBody>
      </p:sp>
      <p:sp>
        <p:nvSpPr>
          <p:cNvPr id="19" name="Ellipse 18"/>
          <p:cNvSpPr/>
          <p:nvPr/>
        </p:nvSpPr>
        <p:spPr>
          <a:xfrm>
            <a:off x="7602538" y="2470150"/>
            <a:ext cx="166687" cy="16668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6161088" y="3643313"/>
            <a:ext cx="166687" cy="16668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1" name="Ellipse 20"/>
          <p:cNvSpPr/>
          <p:nvPr/>
        </p:nvSpPr>
        <p:spPr>
          <a:xfrm>
            <a:off x="4689475" y="4178300"/>
            <a:ext cx="166688" cy="16668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3214688" y="5229225"/>
            <a:ext cx="166687" cy="16668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" name="Ellipse 22"/>
          <p:cNvSpPr/>
          <p:nvPr/>
        </p:nvSpPr>
        <p:spPr>
          <a:xfrm>
            <a:off x="4059238" y="2470150"/>
            <a:ext cx="166687" cy="16668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4763" name="ZoneTexte 23"/>
          <p:cNvSpPr txBox="1">
            <a:spLocks noChangeArrowheads="1"/>
          </p:cNvSpPr>
          <p:nvPr/>
        </p:nvSpPr>
        <p:spPr bwMode="auto">
          <a:xfrm>
            <a:off x="4225925" y="2338388"/>
            <a:ext cx="1403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/>
              <a:t>IPSL-CM5A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2"/>
          <p:cNvSpPr>
            <a:spLocks/>
          </p:cNvSpPr>
          <p:nvPr/>
        </p:nvSpPr>
        <p:spPr bwMode="auto">
          <a:xfrm>
            <a:off x="0" y="367673"/>
            <a:ext cx="9144000" cy="6166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85680" rIns="81720" bIns="40680"/>
          <a:lstStyle/>
          <a:p>
            <a:pPr algn="ctr" hangingPunct="0">
              <a:lnSpc>
                <a:spcPct val="86000"/>
              </a:lnSpc>
              <a:spcBef>
                <a:spcPts val="1038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dirty="0" smtClean="0">
                <a:solidFill>
                  <a:srgbClr val="00B0F0"/>
                </a:solidFill>
                <a:latin typeface="Lucida Sans" pitchFamily="34" charset="0"/>
                <a:ea typeface="DejaVu Sans" pitchFamily="34" charset="0"/>
                <a:cs typeface="Lohit Devanagari"/>
              </a:rPr>
              <a:t>Etudes des changements anthropiques du climat</a:t>
            </a:r>
            <a:endParaRPr lang="fr-FR" sz="2800" dirty="0">
              <a:solidFill>
                <a:srgbClr val="00B0F0"/>
              </a:solidFill>
              <a:latin typeface="Lucida Sans" pitchFamily="34" charset="0"/>
              <a:ea typeface="DejaVu Sans" pitchFamily="34" charset="0"/>
              <a:cs typeface="Lohit Devanagari"/>
            </a:endParaRPr>
          </a:p>
        </p:txBody>
      </p:sp>
      <p:sp>
        <p:nvSpPr>
          <p:cNvPr id="3" name="Forme libre 2"/>
          <p:cNvSpPr>
            <a:spLocks/>
          </p:cNvSpPr>
          <p:nvPr/>
        </p:nvSpPr>
        <p:spPr bwMode="auto">
          <a:xfrm>
            <a:off x="272956" y="5829874"/>
            <a:ext cx="8666328" cy="98718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85680" rIns="81720" bIns="40680"/>
          <a:lstStyle/>
          <a:p>
            <a:pPr algn="ctr" hangingPunct="0">
              <a:lnSpc>
                <a:spcPct val="86000"/>
              </a:lnSpc>
              <a:spcBef>
                <a:spcPts val="1038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400" dirty="0" smtClean="0">
                <a:solidFill>
                  <a:srgbClr val="0070C0"/>
                </a:solidFill>
                <a:latin typeface="Lucida Sans" pitchFamily="34" charset="0"/>
                <a:ea typeface="DejaVu Sans" pitchFamily="34" charset="0"/>
                <a:cs typeface="Lohit Devanagari"/>
              </a:rPr>
              <a:t>Ce qui est mesurable n’est pas directement </a:t>
            </a:r>
            <a:r>
              <a:rPr lang="fr-FR" sz="2400" dirty="0" smtClean="0">
                <a:solidFill>
                  <a:srgbClr val="0070C0"/>
                </a:solidFill>
                <a:latin typeface="Lucida Sans" pitchFamily="34" charset="0"/>
                <a:ea typeface="DejaVu Sans" pitchFamily="34" charset="0"/>
                <a:cs typeface="Lohit Devanagari"/>
              </a:rPr>
              <a:t>pertinent</a:t>
            </a:r>
            <a:endParaRPr lang="fr-FR" sz="2400" dirty="0" smtClean="0">
              <a:solidFill>
                <a:srgbClr val="0070C0"/>
              </a:solidFill>
              <a:latin typeface="Lucida Sans" pitchFamily="34" charset="0"/>
              <a:ea typeface="DejaVu Sans" pitchFamily="34" charset="0"/>
              <a:cs typeface="Lohit Devanagari"/>
            </a:endParaRPr>
          </a:p>
          <a:p>
            <a:pPr algn="ctr" hangingPunct="0">
              <a:lnSpc>
                <a:spcPct val="86000"/>
              </a:lnSpc>
              <a:spcBef>
                <a:spcPts val="1038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400" dirty="0" smtClean="0">
                <a:solidFill>
                  <a:srgbClr val="0070C0"/>
                </a:solidFill>
                <a:latin typeface="Lucida Sans" pitchFamily="34" charset="0"/>
                <a:ea typeface="DejaVu Sans" pitchFamily="34" charset="0"/>
                <a:cs typeface="Lohit Devanagari"/>
              </a:rPr>
              <a:t>Ce qui serait </a:t>
            </a:r>
            <a:r>
              <a:rPr lang="fr-FR" sz="2400" dirty="0" smtClean="0">
                <a:solidFill>
                  <a:srgbClr val="0070C0"/>
                </a:solidFill>
                <a:latin typeface="Lucida Sans" pitchFamily="34" charset="0"/>
                <a:ea typeface="DejaVu Sans" pitchFamily="34" charset="0"/>
                <a:cs typeface="Lohit Devanagari"/>
              </a:rPr>
              <a:t>pertinent </a:t>
            </a:r>
            <a:r>
              <a:rPr lang="fr-FR" sz="2400" dirty="0" smtClean="0">
                <a:solidFill>
                  <a:srgbClr val="0070C0"/>
                </a:solidFill>
                <a:latin typeface="Lucida Sans" pitchFamily="34" charset="0"/>
                <a:ea typeface="DejaVu Sans" pitchFamily="34" charset="0"/>
                <a:cs typeface="Lohit Devanagari"/>
              </a:rPr>
              <a:t>n’est pas directement mesurable</a:t>
            </a:r>
            <a:endParaRPr lang="fr-FR" sz="2400" dirty="0">
              <a:solidFill>
                <a:srgbClr val="0070C0"/>
              </a:solidFill>
              <a:latin typeface="Lucida Sans" pitchFamily="34" charset="0"/>
              <a:ea typeface="DejaVu Sans" pitchFamily="34" charset="0"/>
              <a:cs typeface="Lohit Devanaga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019" y="1083439"/>
            <a:ext cx="5420299" cy="460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1"/>
          <p:cNvSpPr txBox="1">
            <a:spLocks noChangeArrowheads="1"/>
          </p:cNvSpPr>
          <p:nvPr/>
        </p:nvSpPr>
        <p:spPr bwMode="auto">
          <a:xfrm>
            <a:off x="6443663" y="5468658"/>
            <a:ext cx="26828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fr-FR" sz="1600" i="1" dirty="0" smtClean="0"/>
              <a:t>[</a:t>
            </a:r>
            <a:r>
              <a:rPr lang="fr-FR" sz="1600" i="1" dirty="0" err="1" smtClean="0"/>
              <a:t>Bony</a:t>
            </a:r>
            <a:r>
              <a:rPr lang="fr-FR" sz="1600" i="1" dirty="0" smtClean="0"/>
              <a:t> </a:t>
            </a:r>
            <a:r>
              <a:rPr lang="fr-FR" sz="1600" i="1" dirty="0"/>
              <a:t>et al., </a:t>
            </a:r>
            <a:r>
              <a:rPr lang="fr-FR" sz="1600" i="1" dirty="0" smtClean="0"/>
              <a:t>2013]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20884610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946150" y="79375"/>
            <a:ext cx="7848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sz="2400" dirty="0">
                <a:solidFill>
                  <a:srgbClr val="00B0F0"/>
                </a:solidFill>
                <a:latin typeface="Lucida Sans" pitchFamily="34" charset="0"/>
              </a:rPr>
              <a:t>Impacts du </a:t>
            </a:r>
            <a:r>
              <a:rPr lang="en-GB" sz="2400" dirty="0" err="1">
                <a:solidFill>
                  <a:srgbClr val="00B0F0"/>
                </a:solidFill>
                <a:latin typeface="Lucida Sans" pitchFamily="34" charset="0"/>
              </a:rPr>
              <a:t>changement</a:t>
            </a:r>
            <a:r>
              <a:rPr lang="en-GB" sz="2400" dirty="0">
                <a:solidFill>
                  <a:srgbClr val="00B0F0"/>
                </a:solidFill>
                <a:latin typeface="Lucida Sans" pitchFamily="34" charset="0"/>
              </a:rPr>
              <a:t> </a:t>
            </a:r>
            <a:r>
              <a:rPr lang="en-GB" sz="2400" dirty="0" err="1">
                <a:solidFill>
                  <a:srgbClr val="00B0F0"/>
                </a:solidFill>
                <a:latin typeface="Lucida Sans" pitchFamily="34" charset="0"/>
              </a:rPr>
              <a:t>climatique</a:t>
            </a:r>
            <a:r>
              <a:rPr lang="en-GB" sz="2400" dirty="0">
                <a:solidFill>
                  <a:srgbClr val="00B0F0"/>
                </a:solidFill>
                <a:latin typeface="Lucida Sans" pitchFamily="34" charset="0"/>
              </a:rPr>
              <a:t> </a:t>
            </a:r>
            <a:r>
              <a:rPr lang="en-GB" sz="2400" dirty="0" err="1">
                <a:solidFill>
                  <a:srgbClr val="00B0F0"/>
                </a:solidFill>
                <a:latin typeface="Lucida Sans" pitchFamily="34" charset="0"/>
              </a:rPr>
              <a:t>sur</a:t>
            </a:r>
            <a:r>
              <a:rPr lang="en-GB" sz="2400" dirty="0">
                <a:solidFill>
                  <a:srgbClr val="00B0F0"/>
                </a:solidFill>
                <a:latin typeface="Lucida Sans" pitchFamily="34" charset="0"/>
              </a:rPr>
              <a:t> les </a:t>
            </a:r>
            <a:r>
              <a:rPr lang="en-GB" sz="2400" dirty="0" err="1">
                <a:solidFill>
                  <a:srgbClr val="00B0F0"/>
                </a:solidFill>
                <a:latin typeface="Lucida Sans" pitchFamily="34" charset="0"/>
              </a:rPr>
              <a:t>écosystèmes</a:t>
            </a:r>
            <a:r>
              <a:rPr lang="en-GB" sz="2400" dirty="0">
                <a:solidFill>
                  <a:srgbClr val="00B0F0"/>
                </a:solidFill>
                <a:latin typeface="Lucida Sans" pitchFamily="34" charset="0"/>
              </a:rPr>
              <a:t> </a:t>
            </a:r>
            <a:r>
              <a:rPr lang="en-GB" sz="2400" dirty="0" err="1">
                <a:solidFill>
                  <a:srgbClr val="00B0F0"/>
                </a:solidFill>
                <a:latin typeface="Lucida Sans" pitchFamily="34" charset="0"/>
              </a:rPr>
              <a:t>marins</a:t>
            </a:r>
            <a:r>
              <a:rPr lang="en-GB" sz="2400" dirty="0">
                <a:solidFill>
                  <a:srgbClr val="00B0F0"/>
                </a:solidFill>
                <a:latin typeface="Lucida Sans" pitchFamily="34" charset="0"/>
              </a:rPr>
              <a:t> : Multi-</a:t>
            </a:r>
            <a:r>
              <a:rPr lang="en-GB" sz="2400" dirty="0" err="1">
                <a:solidFill>
                  <a:srgbClr val="00B0F0"/>
                </a:solidFill>
                <a:latin typeface="Lucida Sans" pitchFamily="34" charset="0"/>
              </a:rPr>
              <a:t>modèle</a:t>
            </a:r>
            <a:endParaRPr lang="en-GB" sz="2400" dirty="0">
              <a:solidFill>
                <a:srgbClr val="00B0F0"/>
              </a:solidFill>
              <a:latin typeface="Lucida Sans" pitchFamily="34" charset="0"/>
            </a:endParaRPr>
          </a:p>
        </p:txBody>
      </p:sp>
      <p:pic>
        <p:nvPicPr>
          <p:cNvPr id="75779" name="Image 3" descr="fig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4"/>
          <a:stretch>
            <a:fillRect/>
          </a:stretch>
        </p:blipFill>
        <p:spPr bwMode="auto">
          <a:xfrm>
            <a:off x="3114675" y="1339850"/>
            <a:ext cx="5680075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ZoneTexte 4"/>
          <p:cNvSpPr txBox="1">
            <a:spLocks noChangeArrowheads="1"/>
          </p:cNvSpPr>
          <p:nvPr/>
        </p:nvSpPr>
        <p:spPr bwMode="auto">
          <a:xfrm>
            <a:off x="141288" y="1339850"/>
            <a:ext cx="2365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/>
              <a:t>Des eaux de surface </a:t>
            </a:r>
          </a:p>
          <a:p>
            <a:pPr eaLnBrk="1" hangingPunct="1"/>
            <a:r>
              <a:rPr lang="fr-FR"/>
              <a:t>plus chaudes… </a:t>
            </a:r>
          </a:p>
          <a:p>
            <a:pPr eaLnBrk="1" hangingPunct="1"/>
            <a:r>
              <a:rPr lang="fr-FR"/>
              <a:t>et plus acides</a:t>
            </a:r>
          </a:p>
        </p:txBody>
      </p:sp>
      <p:sp>
        <p:nvSpPr>
          <p:cNvPr id="75781" name="ZoneTexte 5"/>
          <p:cNvSpPr txBox="1">
            <a:spLocks noChangeArrowheads="1"/>
          </p:cNvSpPr>
          <p:nvPr/>
        </p:nvSpPr>
        <p:spPr bwMode="auto">
          <a:xfrm>
            <a:off x="141288" y="4265613"/>
            <a:ext cx="23256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/>
              <a:t>Moins d’oxygène et </a:t>
            </a:r>
          </a:p>
          <a:p>
            <a:pPr eaLnBrk="1" hangingPunct="1"/>
            <a:r>
              <a:rPr lang="fr-FR"/>
              <a:t>moins de production </a:t>
            </a:r>
          </a:p>
          <a:p>
            <a:pPr eaLnBrk="1" hangingPunct="1"/>
            <a:r>
              <a:rPr lang="fr-FR"/>
              <a:t>primaire</a:t>
            </a:r>
          </a:p>
        </p:txBody>
      </p:sp>
      <p:sp>
        <p:nvSpPr>
          <p:cNvPr id="75782" name="ZoneTexte 6"/>
          <p:cNvSpPr txBox="1">
            <a:spLocks noChangeArrowheads="1"/>
          </p:cNvSpPr>
          <p:nvPr/>
        </p:nvSpPr>
        <p:spPr bwMode="auto">
          <a:xfrm>
            <a:off x="3486150" y="968375"/>
            <a:ext cx="2659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/>
              <a:t>Température de Surface</a:t>
            </a:r>
          </a:p>
        </p:txBody>
      </p:sp>
      <p:sp>
        <p:nvSpPr>
          <p:cNvPr id="75783" name="ZoneTexte 7"/>
          <p:cNvSpPr txBox="1">
            <a:spLocks noChangeArrowheads="1"/>
          </p:cNvSpPr>
          <p:nvPr/>
        </p:nvSpPr>
        <p:spPr bwMode="auto">
          <a:xfrm>
            <a:off x="6931025" y="968375"/>
            <a:ext cx="1658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/>
              <a:t>pH de Surface</a:t>
            </a:r>
          </a:p>
        </p:txBody>
      </p:sp>
      <p:sp>
        <p:nvSpPr>
          <p:cNvPr id="75784" name="ZoneTexte 8"/>
          <p:cNvSpPr txBox="1">
            <a:spLocks noChangeArrowheads="1"/>
          </p:cNvSpPr>
          <p:nvPr/>
        </p:nvSpPr>
        <p:spPr bwMode="auto">
          <a:xfrm>
            <a:off x="3563938" y="3897313"/>
            <a:ext cx="2365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/>
              <a:t>Contenu en Oxygène</a:t>
            </a:r>
          </a:p>
        </p:txBody>
      </p:sp>
      <p:sp>
        <p:nvSpPr>
          <p:cNvPr id="75785" name="ZoneTexte 9"/>
          <p:cNvSpPr txBox="1">
            <a:spLocks noChangeArrowheads="1"/>
          </p:cNvSpPr>
          <p:nvPr/>
        </p:nvSpPr>
        <p:spPr bwMode="auto">
          <a:xfrm>
            <a:off x="6305550" y="3897313"/>
            <a:ext cx="2825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/>
              <a:t>Production Primaire Nette</a:t>
            </a:r>
          </a:p>
        </p:txBody>
      </p:sp>
      <p:sp>
        <p:nvSpPr>
          <p:cNvPr id="75786" name="ZoneTexte 10"/>
          <p:cNvSpPr txBox="1">
            <a:spLocks noChangeArrowheads="1"/>
          </p:cNvSpPr>
          <p:nvPr/>
        </p:nvSpPr>
        <p:spPr bwMode="auto">
          <a:xfrm>
            <a:off x="88900" y="6496050"/>
            <a:ext cx="208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/>
              <a:t>Bopp et al. soumis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9250"/>
            <a:ext cx="9115425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ZoneTexte 7"/>
          <p:cNvSpPr txBox="1">
            <a:spLocks noChangeArrowheads="1"/>
          </p:cNvSpPr>
          <p:nvPr/>
        </p:nvSpPr>
        <p:spPr bwMode="auto">
          <a:xfrm>
            <a:off x="642938" y="192088"/>
            <a:ext cx="77120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 sz="2400" dirty="0">
                <a:solidFill>
                  <a:srgbClr val="00B0F0"/>
                </a:solidFill>
                <a:latin typeface="Liberation Sans"/>
                <a:cs typeface="Arial" pitchFamily="34" charset="0"/>
              </a:rPr>
              <a:t>Emissions de Carbone, Concentrations atmosphérique de CO</a:t>
            </a:r>
            <a:r>
              <a:rPr lang="fr-FR" sz="2400" baseline="-25000" dirty="0">
                <a:solidFill>
                  <a:srgbClr val="00B0F0"/>
                </a:solidFill>
                <a:latin typeface="Liberation Sans"/>
                <a:cs typeface="Arial" pitchFamily="34" charset="0"/>
              </a:rPr>
              <a:t>2</a:t>
            </a:r>
            <a:r>
              <a:rPr lang="fr-FR" sz="2400" dirty="0">
                <a:solidFill>
                  <a:srgbClr val="00B0F0"/>
                </a:solidFill>
                <a:latin typeface="Liberation Sans"/>
                <a:cs typeface="Arial" pitchFamily="34" charset="0"/>
              </a:rPr>
              <a:t>, Température moyenne</a:t>
            </a:r>
          </a:p>
        </p:txBody>
      </p:sp>
      <p:sp>
        <p:nvSpPr>
          <p:cNvPr id="91140" name="ZoneTexte 8"/>
          <p:cNvSpPr txBox="1">
            <a:spLocks noChangeArrowheads="1"/>
          </p:cNvSpPr>
          <p:nvPr/>
        </p:nvSpPr>
        <p:spPr bwMode="auto">
          <a:xfrm>
            <a:off x="642938" y="3276600"/>
            <a:ext cx="854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>
                <a:solidFill>
                  <a:srgbClr val="000000"/>
                </a:solidFill>
                <a:latin typeface="Calibri" pitchFamily="34" charset="0"/>
              </a:rPr>
              <a:t>PgC/an</a:t>
            </a:r>
          </a:p>
        </p:txBody>
      </p:sp>
      <p:sp>
        <p:nvSpPr>
          <p:cNvPr id="91141" name="ZoneTexte 9"/>
          <p:cNvSpPr txBox="1">
            <a:spLocks noChangeArrowheads="1"/>
          </p:cNvSpPr>
          <p:nvPr/>
        </p:nvSpPr>
        <p:spPr bwMode="auto">
          <a:xfrm>
            <a:off x="3678238" y="3276600"/>
            <a:ext cx="612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>
                <a:solidFill>
                  <a:srgbClr val="000000"/>
                </a:solidFill>
                <a:latin typeface="Calibri" pitchFamily="34" charset="0"/>
              </a:rPr>
              <a:t>ppm</a:t>
            </a:r>
          </a:p>
        </p:txBody>
      </p:sp>
      <p:sp>
        <p:nvSpPr>
          <p:cNvPr id="91142" name="ZoneTexte 10"/>
          <p:cNvSpPr txBox="1">
            <a:spLocks noChangeArrowheads="1"/>
          </p:cNvSpPr>
          <p:nvPr/>
        </p:nvSpPr>
        <p:spPr bwMode="auto">
          <a:xfrm>
            <a:off x="6664325" y="3276600"/>
            <a:ext cx="387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>
                <a:solidFill>
                  <a:srgbClr val="000000"/>
                </a:solidFill>
                <a:latin typeface="Calibri" pitchFamily="34" charset="0"/>
              </a:rPr>
              <a:t>°C</a:t>
            </a:r>
          </a:p>
        </p:txBody>
      </p:sp>
      <p:sp>
        <p:nvSpPr>
          <p:cNvPr id="91143" name="ZoneTexte 13"/>
          <p:cNvSpPr txBox="1">
            <a:spLocks noChangeArrowheads="1"/>
          </p:cNvSpPr>
          <p:nvPr/>
        </p:nvSpPr>
        <p:spPr bwMode="auto">
          <a:xfrm>
            <a:off x="187325" y="1055688"/>
            <a:ext cx="8712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>
                <a:solidFill>
                  <a:srgbClr val="000000"/>
                </a:solidFill>
                <a:latin typeface="Calibri" pitchFamily="34" charset="0"/>
              </a:rPr>
              <a:t>&gt;&gt; </a:t>
            </a:r>
            <a:r>
              <a:rPr lang="fr-FR" b="1">
                <a:solidFill>
                  <a:srgbClr val="FF0000"/>
                </a:solidFill>
                <a:latin typeface="Calibri" pitchFamily="34" charset="0"/>
              </a:rPr>
              <a:t>Scénario Haut </a:t>
            </a:r>
            <a:r>
              <a:rPr lang="fr-FR">
                <a:solidFill>
                  <a:srgbClr val="000000"/>
                </a:solidFill>
                <a:latin typeface="Calibri" pitchFamily="34" charset="0"/>
              </a:rPr>
              <a:t>: les émissions, les concentrations et les températures augmentent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9250"/>
            <a:ext cx="9115425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957513"/>
            <a:ext cx="9190038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ZoneTexte 8"/>
          <p:cNvSpPr txBox="1">
            <a:spLocks noChangeArrowheads="1"/>
          </p:cNvSpPr>
          <p:nvPr/>
        </p:nvSpPr>
        <p:spPr bwMode="auto">
          <a:xfrm>
            <a:off x="642938" y="3276600"/>
            <a:ext cx="854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>
                <a:solidFill>
                  <a:srgbClr val="000000"/>
                </a:solidFill>
                <a:latin typeface="Calibri" pitchFamily="34" charset="0"/>
              </a:rPr>
              <a:t>PgC/an</a:t>
            </a:r>
          </a:p>
        </p:txBody>
      </p:sp>
      <p:sp>
        <p:nvSpPr>
          <p:cNvPr id="92165" name="ZoneTexte 9"/>
          <p:cNvSpPr txBox="1">
            <a:spLocks noChangeArrowheads="1"/>
          </p:cNvSpPr>
          <p:nvPr/>
        </p:nvSpPr>
        <p:spPr bwMode="auto">
          <a:xfrm>
            <a:off x="3678238" y="3276600"/>
            <a:ext cx="612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>
                <a:solidFill>
                  <a:srgbClr val="000000"/>
                </a:solidFill>
                <a:latin typeface="Calibri" pitchFamily="34" charset="0"/>
              </a:rPr>
              <a:t>ppm</a:t>
            </a:r>
          </a:p>
        </p:txBody>
      </p:sp>
      <p:sp>
        <p:nvSpPr>
          <p:cNvPr id="92166" name="ZoneTexte 10"/>
          <p:cNvSpPr txBox="1">
            <a:spLocks noChangeArrowheads="1"/>
          </p:cNvSpPr>
          <p:nvPr/>
        </p:nvSpPr>
        <p:spPr bwMode="auto">
          <a:xfrm>
            <a:off x="6664325" y="3276600"/>
            <a:ext cx="387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>
                <a:solidFill>
                  <a:srgbClr val="000000"/>
                </a:solidFill>
                <a:latin typeface="Calibri" pitchFamily="34" charset="0"/>
              </a:rPr>
              <a:t>°C</a:t>
            </a:r>
          </a:p>
        </p:txBody>
      </p:sp>
      <p:sp>
        <p:nvSpPr>
          <p:cNvPr id="47112" name="ZoneTexte 11"/>
          <p:cNvSpPr txBox="1">
            <a:spLocks noChangeArrowheads="1"/>
          </p:cNvSpPr>
          <p:nvPr/>
        </p:nvSpPr>
        <p:spPr bwMode="auto">
          <a:xfrm>
            <a:off x="187325" y="1055688"/>
            <a:ext cx="8712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fr-FR" dirty="0" smtClean="0">
                <a:solidFill>
                  <a:srgbClr val="000000"/>
                </a:solidFill>
                <a:latin typeface="Calibri" pitchFamily="34" charset="0"/>
              </a:rPr>
              <a:t>&gt;&gt; </a:t>
            </a:r>
            <a:r>
              <a:rPr lang="fr-FR" b="1" dirty="0" smtClean="0">
                <a:solidFill>
                  <a:srgbClr val="FF0000"/>
                </a:solidFill>
                <a:latin typeface="Calibri" pitchFamily="34" charset="0"/>
              </a:rPr>
              <a:t>Scénario Haut </a:t>
            </a:r>
            <a:r>
              <a:rPr lang="fr-FR" dirty="0" smtClean="0">
                <a:solidFill>
                  <a:srgbClr val="000000"/>
                </a:solidFill>
                <a:latin typeface="Calibri" pitchFamily="34" charset="0"/>
              </a:rPr>
              <a:t>: les émissions, les concentrations et les températures augmentent</a:t>
            </a:r>
          </a:p>
          <a:p>
            <a:pPr eaLnBrk="1" hangingPunct="1">
              <a:defRPr/>
            </a:pPr>
            <a:endParaRPr lang="fr-FR" dirty="0" smtClean="0">
              <a:solidFill>
                <a:srgbClr val="FF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lang="fr-FR" dirty="0" smtClean="0">
                <a:solidFill>
                  <a:srgbClr val="000000"/>
                </a:solidFill>
                <a:latin typeface="Calibri" pitchFamily="34" charset="0"/>
              </a:rPr>
              <a:t>&gt;&gt; </a:t>
            </a:r>
            <a:r>
              <a:rPr lang="fr-FR" b="1" dirty="0" smtClean="0">
                <a:solidFill>
                  <a:srgbClr val="3EFF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Scénario Médian </a:t>
            </a:r>
            <a:r>
              <a:rPr lang="fr-FR" dirty="0" smtClean="0">
                <a:solidFill>
                  <a:srgbClr val="000000"/>
                </a:solidFill>
                <a:latin typeface="Calibri" pitchFamily="34" charset="0"/>
              </a:rPr>
              <a:t>: pour stabiliser les concentrations à 550 ppm, il faut décroitre 						fortement les émissions. Mais les températures continent à augmenter</a:t>
            </a:r>
          </a:p>
        </p:txBody>
      </p:sp>
      <p:sp>
        <p:nvSpPr>
          <p:cNvPr id="92168" name="ZoneTexte 7"/>
          <p:cNvSpPr txBox="1">
            <a:spLocks noChangeArrowheads="1"/>
          </p:cNvSpPr>
          <p:nvPr/>
        </p:nvSpPr>
        <p:spPr bwMode="auto">
          <a:xfrm>
            <a:off x="642938" y="192088"/>
            <a:ext cx="77120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 sz="2400" dirty="0">
                <a:solidFill>
                  <a:srgbClr val="00B0F0"/>
                </a:solidFill>
                <a:latin typeface="Liberation Sans"/>
                <a:cs typeface="Arial" pitchFamily="34" charset="0"/>
              </a:rPr>
              <a:t>Emissions de Carbone, Concentrations atmosphérique de CO</a:t>
            </a:r>
            <a:r>
              <a:rPr lang="fr-FR" sz="2400" baseline="-25000" dirty="0">
                <a:solidFill>
                  <a:srgbClr val="00B0F0"/>
                </a:solidFill>
                <a:latin typeface="Liberation Sans"/>
                <a:cs typeface="Arial" pitchFamily="34" charset="0"/>
              </a:rPr>
              <a:t>2</a:t>
            </a:r>
            <a:r>
              <a:rPr lang="fr-FR" sz="2400" dirty="0">
                <a:solidFill>
                  <a:srgbClr val="00B0F0"/>
                </a:solidFill>
                <a:latin typeface="Liberation Sans"/>
                <a:cs typeface="Arial" pitchFamily="34" charset="0"/>
              </a:rPr>
              <a:t>, Température moyenne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9250"/>
            <a:ext cx="9115425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2957513"/>
            <a:ext cx="9190038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3048000"/>
            <a:ext cx="9178925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9" name="ZoneTexte 8"/>
          <p:cNvSpPr txBox="1">
            <a:spLocks noChangeArrowheads="1"/>
          </p:cNvSpPr>
          <p:nvPr/>
        </p:nvSpPr>
        <p:spPr bwMode="auto">
          <a:xfrm>
            <a:off x="642938" y="3276600"/>
            <a:ext cx="854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>
                <a:solidFill>
                  <a:srgbClr val="000000"/>
                </a:solidFill>
                <a:latin typeface="Calibri" pitchFamily="34" charset="0"/>
              </a:rPr>
              <a:t>PgC/an</a:t>
            </a:r>
          </a:p>
        </p:txBody>
      </p:sp>
      <p:sp>
        <p:nvSpPr>
          <p:cNvPr id="93190" name="ZoneTexte 9"/>
          <p:cNvSpPr txBox="1">
            <a:spLocks noChangeArrowheads="1"/>
          </p:cNvSpPr>
          <p:nvPr/>
        </p:nvSpPr>
        <p:spPr bwMode="auto">
          <a:xfrm>
            <a:off x="3678238" y="3276600"/>
            <a:ext cx="612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>
                <a:solidFill>
                  <a:srgbClr val="000000"/>
                </a:solidFill>
                <a:latin typeface="Calibri" pitchFamily="34" charset="0"/>
              </a:rPr>
              <a:t>ppm</a:t>
            </a:r>
          </a:p>
        </p:txBody>
      </p:sp>
      <p:sp>
        <p:nvSpPr>
          <p:cNvPr id="93191" name="ZoneTexte 10"/>
          <p:cNvSpPr txBox="1">
            <a:spLocks noChangeArrowheads="1"/>
          </p:cNvSpPr>
          <p:nvPr/>
        </p:nvSpPr>
        <p:spPr bwMode="auto">
          <a:xfrm>
            <a:off x="6664325" y="3276600"/>
            <a:ext cx="387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>
                <a:solidFill>
                  <a:srgbClr val="000000"/>
                </a:solidFill>
                <a:latin typeface="Calibri" pitchFamily="34" charset="0"/>
              </a:rPr>
              <a:t>°C</a:t>
            </a:r>
          </a:p>
        </p:txBody>
      </p:sp>
      <p:sp>
        <p:nvSpPr>
          <p:cNvPr id="48137" name="ZoneTexte 12"/>
          <p:cNvSpPr txBox="1">
            <a:spLocks noChangeArrowheads="1"/>
          </p:cNvSpPr>
          <p:nvPr/>
        </p:nvSpPr>
        <p:spPr bwMode="auto">
          <a:xfrm>
            <a:off x="187325" y="1055688"/>
            <a:ext cx="87122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fr-FR" dirty="0" smtClean="0">
                <a:solidFill>
                  <a:srgbClr val="000000"/>
                </a:solidFill>
                <a:latin typeface="Calibri" pitchFamily="34" charset="0"/>
              </a:rPr>
              <a:t>&gt;&gt; </a:t>
            </a:r>
            <a:r>
              <a:rPr lang="fr-FR" b="1" dirty="0" smtClean="0">
                <a:solidFill>
                  <a:srgbClr val="FF0000"/>
                </a:solidFill>
                <a:latin typeface="Calibri" pitchFamily="34" charset="0"/>
              </a:rPr>
              <a:t>Scénario Haut </a:t>
            </a:r>
            <a:r>
              <a:rPr lang="fr-FR" dirty="0" smtClean="0">
                <a:solidFill>
                  <a:srgbClr val="000000"/>
                </a:solidFill>
                <a:latin typeface="Calibri" pitchFamily="34" charset="0"/>
              </a:rPr>
              <a:t>: les émissions, les concentrations et les températures augmentent</a:t>
            </a:r>
          </a:p>
          <a:p>
            <a:pPr eaLnBrk="1" hangingPunct="1">
              <a:defRPr/>
            </a:pPr>
            <a:endParaRPr lang="fr-FR" dirty="0" smtClean="0">
              <a:solidFill>
                <a:srgbClr val="FF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lang="fr-FR" b="1" dirty="0" smtClean="0">
                <a:solidFill>
                  <a:srgbClr val="000000"/>
                </a:solidFill>
                <a:latin typeface="Calibri" pitchFamily="34" charset="0"/>
              </a:rPr>
              <a:t>&gt;&gt; </a:t>
            </a:r>
            <a:r>
              <a:rPr lang="fr-FR" b="1" dirty="0" smtClean="0">
                <a:solidFill>
                  <a:srgbClr val="3EFF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Scénario Médian </a:t>
            </a:r>
            <a:r>
              <a:rPr lang="fr-FR" dirty="0" smtClean="0">
                <a:solidFill>
                  <a:srgbClr val="000000"/>
                </a:solidFill>
                <a:latin typeface="Calibri" pitchFamily="34" charset="0"/>
              </a:rPr>
              <a:t>: pour stabiliser les concentrations à 550 ppm, il faut décroitre 						fortement les émissions. Mais les températures continent à augmenter</a:t>
            </a:r>
          </a:p>
          <a:p>
            <a:pPr eaLnBrk="1" hangingPunct="1">
              <a:defRPr/>
            </a:pPr>
            <a:endParaRPr lang="fr-FR" dirty="0" smtClean="0">
              <a:solidFill>
                <a:srgbClr val="FF0000"/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lang="fr-FR" dirty="0" smtClean="0">
                <a:solidFill>
                  <a:srgbClr val="000000"/>
                </a:solidFill>
                <a:latin typeface="Calibri" pitchFamily="34" charset="0"/>
              </a:rPr>
              <a:t>&gt;&gt; </a:t>
            </a:r>
            <a:r>
              <a:rPr lang="fr-FR" b="1" dirty="0" smtClean="0">
                <a:solidFill>
                  <a:srgbClr val="0000FF"/>
                </a:solidFill>
                <a:latin typeface="Calibri" pitchFamily="34" charset="0"/>
              </a:rPr>
              <a:t>Scénario Bas</a:t>
            </a:r>
            <a:r>
              <a:rPr lang="fr-FR" dirty="0" smtClean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fr-FR" dirty="0" smtClean="0">
                <a:solidFill>
                  <a:srgbClr val="000000"/>
                </a:solidFill>
                <a:latin typeface="Calibri" pitchFamily="34" charset="0"/>
              </a:rPr>
              <a:t>: pour limiter le réchauffement à 2°, il faut limiter la concentration à moins 			de 450 ppm et amener les émissions à 0 avant la fin du siècle.</a:t>
            </a:r>
          </a:p>
        </p:txBody>
      </p:sp>
      <p:sp>
        <p:nvSpPr>
          <p:cNvPr id="93193" name="ZoneTexte 7"/>
          <p:cNvSpPr txBox="1">
            <a:spLocks noChangeArrowheads="1"/>
          </p:cNvSpPr>
          <p:nvPr/>
        </p:nvSpPr>
        <p:spPr bwMode="auto">
          <a:xfrm>
            <a:off x="642938" y="192088"/>
            <a:ext cx="77120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 sz="2400" dirty="0">
                <a:solidFill>
                  <a:srgbClr val="00B0F0"/>
                </a:solidFill>
                <a:latin typeface="Liberation Sans"/>
                <a:cs typeface="Arial" pitchFamily="34" charset="0"/>
              </a:rPr>
              <a:t>Emissions de Carbone, Concentrations atmosphérique de CO</a:t>
            </a:r>
            <a:r>
              <a:rPr lang="fr-FR" sz="2400" baseline="-25000" dirty="0">
                <a:solidFill>
                  <a:srgbClr val="00B0F0"/>
                </a:solidFill>
                <a:latin typeface="Liberation Sans"/>
                <a:cs typeface="Arial" pitchFamily="34" charset="0"/>
              </a:rPr>
              <a:t>2</a:t>
            </a:r>
            <a:r>
              <a:rPr lang="fr-FR" sz="2400" dirty="0">
                <a:solidFill>
                  <a:srgbClr val="00B0F0"/>
                </a:solidFill>
                <a:latin typeface="Liberation Sans"/>
                <a:cs typeface="Arial" pitchFamily="34" charset="0"/>
              </a:rPr>
              <a:t>, Température moyenne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oneTexte 1"/>
          <p:cNvSpPr txBox="1">
            <a:spLocks noChangeArrowheads="1"/>
          </p:cNvSpPr>
          <p:nvPr/>
        </p:nvSpPr>
        <p:spPr bwMode="auto">
          <a:xfrm>
            <a:off x="900113" y="1806738"/>
            <a:ext cx="7416800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00050" indent="-4000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ts val="1800"/>
              </a:spcBef>
              <a:buFont typeface="Arial" pitchFamily="34" charset="0"/>
              <a:buAutoNum type="romanUcPeriod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  <a:latin typeface="Lucida Sans" pitchFamily="34" charset="0"/>
              </a:rPr>
              <a:t>Contexte et aperçu du projet CMIP5</a:t>
            </a:r>
          </a:p>
          <a:p>
            <a:pPr eaLnBrk="1" hangingPunct="1">
              <a:spcBef>
                <a:spcPts val="1800"/>
              </a:spcBef>
              <a:buFont typeface="Arial" pitchFamily="34" charset="0"/>
              <a:buAutoNum type="romanUcPeriod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  <a:latin typeface="Lucida Sans" pitchFamily="34" charset="0"/>
              </a:rPr>
              <a:t>Aperçu général des résultats</a:t>
            </a:r>
            <a:endParaRPr lang="fr-FR" sz="2400" dirty="0">
              <a:solidFill>
                <a:schemeClr val="bg1">
                  <a:lumMod val="75000"/>
                </a:schemeClr>
              </a:solidFill>
              <a:latin typeface="Lucida Sans" pitchFamily="34" charset="0"/>
            </a:endParaRPr>
          </a:p>
          <a:p>
            <a:pPr eaLnBrk="1" hangingPunct="1">
              <a:spcBef>
                <a:spcPts val="1800"/>
              </a:spcBef>
              <a:buFont typeface="Arial" pitchFamily="34" charset="0"/>
              <a:buAutoNum type="romanUcPeriod"/>
            </a:pPr>
            <a:r>
              <a:rPr lang="fr-FR" sz="2400" dirty="0" smtClean="0">
                <a:latin typeface="Lucida Sans" pitchFamily="34" charset="0"/>
              </a:rPr>
              <a:t>Changements climatiques</a:t>
            </a:r>
          </a:p>
          <a:p>
            <a:pPr marL="914400" lvl="1" indent="-457200" eaLnBrk="1" hangingPunct="1">
              <a:spcBef>
                <a:spcPts val="1800"/>
              </a:spcBef>
              <a:buFont typeface="+mj-lt"/>
              <a:buAutoNum type="alphaLcParenR"/>
            </a:pPr>
            <a:r>
              <a:rPr lang="fr-FR" sz="2400" dirty="0">
                <a:solidFill>
                  <a:schemeClr val="bg1">
                    <a:lumMod val="75000"/>
                  </a:schemeClr>
                </a:solidFill>
                <a:latin typeface="Lucida Sans" pitchFamily="34" charset="0"/>
              </a:rPr>
              <a:t>Précipitations</a:t>
            </a:r>
          </a:p>
          <a:p>
            <a:pPr lvl="1" eaLnBrk="1" hangingPunct="1">
              <a:spcBef>
                <a:spcPts val="1800"/>
              </a:spcBef>
              <a:buFont typeface="Arial" pitchFamily="34" charset="0"/>
              <a:buAutoNum type="alphaLcParenR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  <a:latin typeface="Lucida Sans" pitchFamily="34" charset="0"/>
              </a:rPr>
              <a:t> Cycle du carbone</a:t>
            </a:r>
          </a:p>
          <a:p>
            <a:pPr lvl="1" eaLnBrk="1" hangingPunct="1">
              <a:spcBef>
                <a:spcPts val="1800"/>
              </a:spcBef>
              <a:buFont typeface="Arial" pitchFamily="34" charset="0"/>
              <a:buAutoNum type="alphaLcParenR"/>
            </a:pPr>
            <a:r>
              <a:rPr lang="fr-FR" sz="2400" dirty="0">
                <a:latin typeface="Lucida Sans" pitchFamily="34" charset="0"/>
              </a:rPr>
              <a:t> Amplitude du réchauffement</a:t>
            </a:r>
          </a:p>
          <a:p>
            <a:pPr eaLnBrk="1" hangingPunct="1">
              <a:spcBef>
                <a:spcPts val="1800"/>
              </a:spcBef>
              <a:buFont typeface="Arial" pitchFamily="34" charset="0"/>
              <a:buAutoNum type="romanUcPeriod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  <a:latin typeface="Lucida Sans" pitchFamily="34" charset="0"/>
              </a:rPr>
              <a:t>Conclusion</a:t>
            </a:r>
            <a:endParaRPr lang="fr-FR" sz="2400" dirty="0">
              <a:solidFill>
                <a:schemeClr val="bg1">
                  <a:lumMod val="75000"/>
                </a:schemeClr>
              </a:solidFill>
              <a:latin typeface="Lucida Sans" pitchFamily="34" charset="0"/>
            </a:endParaRPr>
          </a:p>
        </p:txBody>
      </p:sp>
      <p:sp>
        <p:nvSpPr>
          <p:cNvPr id="3" name="Forme libre 2"/>
          <p:cNvSpPr>
            <a:spLocks/>
          </p:cNvSpPr>
          <p:nvPr/>
        </p:nvSpPr>
        <p:spPr bwMode="auto">
          <a:xfrm>
            <a:off x="323850" y="981384"/>
            <a:ext cx="8496300" cy="9366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85680" rIns="81720" bIns="40680"/>
          <a:lstStyle/>
          <a:p>
            <a:pPr algn="ctr" hangingPunct="0">
              <a:lnSpc>
                <a:spcPct val="86000"/>
              </a:lnSpc>
              <a:spcBef>
                <a:spcPts val="1038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b="1" dirty="0" smtClean="0">
                <a:solidFill>
                  <a:srgbClr val="00B0F0"/>
                </a:solidFill>
                <a:latin typeface="Lucida Sans" pitchFamily="34" charset="0"/>
                <a:ea typeface="DejaVu Sans" pitchFamily="34" charset="0"/>
                <a:cs typeface="Lohit Devanagari"/>
              </a:rPr>
              <a:t>Plan</a:t>
            </a:r>
            <a:endParaRPr lang="fr-FR" sz="2800" b="1" dirty="0">
              <a:solidFill>
                <a:srgbClr val="00B0F0"/>
              </a:solidFill>
              <a:latin typeface="Lucida Sans" pitchFamily="34" charset="0"/>
              <a:ea typeface="DejaVu Sans" pitchFamily="34" charset="0"/>
              <a:cs typeface="Lohit Devanagari"/>
            </a:endParaRPr>
          </a:p>
        </p:txBody>
      </p:sp>
    </p:spTree>
    <p:extLst>
      <p:ext uri="{BB962C8B-B14F-4D97-AF65-F5344CB8AC3E}">
        <p14:creationId xmlns:p14="http://schemas.microsoft.com/office/powerpoint/2010/main" val="81391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262982"/>
            <a:ext cx="8898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00B0F0"/>
                </a:solidFill>
                <a:latin typeface="Liberation Sans"/>
                <a:ea typeface="MS PGothic" pitchFamily="34" charset="-128"/>
              </a:rPr>
              <a:t>Amplitude du réchauffement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152400" y="6208857"/>
            <a:ext cx="8898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Liberation Sans"/>
              </a:rPr>
              <a:t>L’incertitude de l’amplitude du réchauffement ne se réduit pas malgré l’importance de cette grandeur</a:t>
            </a:r>
            <a:endParaRPr lang="fr-FR" dirty="0">
              <a:latin typeface="Liberation San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" y="1074319"/>
            <a:ext cx="5190857" cy="316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e 8"/>
          <p:cNvGrpSpPr/>
          <p:nvPr/>
        </p:nvGrpSpPr>
        <p:grpSpPr>
          <a:xfrm>
            <a:off x="5040833" y="3346594"/>
            <a:ext cx="4138262" cy="2862263"/>
            <a:chOff x="196345" y="3008128"/>
            <a:chExt cx="4138262" cy="286226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352" y="3008128"/>
              <a:ext cx="4002158" cy="286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499338" y="4730262"/>
              <a:ext cx="835269" cy="4308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" name="Connecteur droit 6"/>
            <p:cNvCxnSpPr/>
            <p:nvPr/>
          </p:nvCxnSpPr>
          <p:spPr>
            <a:xfrm>
              <a:off x="3754315" y="4439259"/>
              <a:ext cx="8793" cy="81552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ZoneTexte 5"/>
            <p:cNvSpPr txBox="1"/>
            <p:nvPr/>
          </p:nvSpPr>
          <p:spPr>
            <a:xfrm>
              <a:off x="213750" y="5299349"/>
              <a:ext cx="427512" cy="38104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fr-FR" dirty="0"/>
                <a:t>0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196352" y="3886903"/>
              <a:ext cx="427512" cy="38104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fr-FR" dirty="0" smtClean="0"/>
                <a:t>4</a:t>
              </a:r>
              <a:endParaRPr lang="fr-FR" dirty="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206252" y="4609303"/>
              <a:ext cx="427512" cy="38104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fr-FR" dirty="0" smtClean="0"/>
                <a:t>2</a:t>
              </a:r>
              <a:endParaRPr lang="fr-FR" dirty="0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196345" y="3071592"/>
              <a:ext cx="427512" cy="38104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fr-FR" dirty="0" smtClean="0"/>
                <a:t>6</a:t>
              </a:r>
              <a:endParaRPr lang="fr-FR" dirty="0"/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0" y="981334"/>
            <a:ext cx="48199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Réchauffement pour différents scenarios</a:t>
            </a:r>
            <a:endParaRPr lang="fr-FR" dirty="0"/>
          </a:p>
        </p:txBody>
      </p:sp>
      <p:sp>
        <p:nvSpPr>
          <p:cNvPr id="26" name="ZoneTexte 25"/>
          <p:cNvSpPr txBox="1"/>
          <p:nvPr/>
        </p:nvSpPr>
        <p:spPr>
          <a:xfrm>
            <a:off x="5719545" y="2900207"/>
            <a:ext cx="26453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Réchauffement pour un doublement de CO2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309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Image 27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8"/>
          <a:stretch>
            <a:fillRect/>
          </a:stretch>
        </p:blipFill>
        <p:spPr bwMode="auto">
          <a:xfrm>
            <a:off x="393700" y="1568450"/>
            <a:ext cx="3586163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6019" name="Groupe 272"/>
          <p:cNvGrpSpPr>
            <a:grpSpLocks/>
          </p:cNvGrpSpPr>
          <p:nvPr/>
        </p:nvGrpSpPr>
        <p:grpSpPr bwMode="auto">
          <a:xfrm>
            <a:off x="5189538" y="5738813"/>
            <a:ext cx="2828925" cy="619125"/>
            <a:chOff x="5739412" y="5738760"/>
            <a:chExt cx="2827941" cy="618526"/>
          </a:xfrm>
        </p:grpSpPr>
        <p:sp>
          <p:nvSpPr>
            <p:cNvPr id="274" name="Forme libre 273"/>
            <p:cNvSpPr/>
            <p:nvPr/>
          </p:nvSpPr>
          <p:spPr>
            <a:xfrm>
              <a:off x="5988562" y="5738760"/>
              <a:ext cx="2372487" cy="540813"/>
            </a:xfrm>
            <a:custGeom>
              <a:avLst>
                <a:gd name="f0" fmla="val 5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wrap="none" lIns="90000" tIns="46800" rIns="90000" bIns="46800" anchor="ctr" compatLnSpc="0"/>
            <a:lstStyle/>
            <a:p>
              <a:pPr hangingPunct="0">
                <a:defRPr/>
              </a:pPr>
              <a:endParaRPr lang="fr-FR" sz="2400">
                <a:latin typeface="Liberation Serif" pitchFamily="18"/>
                <a:ea typeface="DejaVu LGC Sans" pitchFamily="2"/>
                <a:cs typeface="DejaVu LGC Sans" pitchFamily="2"/>
              </a:endParaRPr>
            </a:p>
          </p:txBody>
        </p:sp>
        <p:grpSp>
          <p:nvGrpSpPr>
            <p:cNvPr id="86055" name="Groupe 274"/>
            <p:cNvGrpSpPr>
              <a:grpSpLocks/>
            </p:cNvGrpSpPr>
            <p:nvPr/>
          </p:nvGrpSpPr>
          <p:grpSpPr bwMode="auto">
            <a:xfrm>
              <a:off x="5739412" y="5738760"/>
              <a:ext cx="2827941" cy="618526"/>
              <a:chOff x="5739412" y="5738760"/>
              <a:chExt cx="2827941" cy="618526"/>
            </a:xfrm>
          </p:grpSpPr>
          <p:sp>
            <p:nvSpPr>
              <p:cNvPr id="276" name="Forme libre 275"/>
              <p:cNvSpPr/>
              <p:nvPr/>
            </p:nvSpPr>
            <p:spPr>
              <a:xfrm>
                <a:off x="5988562" y="5738760"/>
                <a:ext cx="2362966" cy="531297"/>
              </a:xfrm>
              <a:custGeom>
                <a:avLst>
                  <a:gd name="f0" fmla="val 58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wrap="none" lIns="90000" tIns="46800" rIns="90000" bIns="46800" anchor="ctr" compatLnSpc="0"/>
              <a:lstStyle/>
              <a:p>
                <a:pPr hangingPunct="0">
                  <a:defRPr/>
                </a:pPr>
                <a:endParaRPr lang="fr-FR" sz="2400">
                  <a:latin typeface="Liberation Serif" pitchFamily="18"/>
                  <a:ea typeface="DejaVu LGC Sans" pitchFamily="2"/>
                  <a:cs typeface="DejaVu LGC Sans" pitchFamily="2"/>
                </a:endParaRPr>
              </a:p>
            </p:txBody>
          </p:sp>
          <p:grpSp>
            <p:nvGrpSpPr>
              <p:cNvPr id="86057" name="Groupe 276"/>
              <p:cNvGrpSpPr>
                <a:grpSpLocks/>
              </p:cNvGrpSpPr>
              <p:nvPr/>
            </p:nvGrpSpPr>
            <p:grpSpPr bwMode="auto">
              <a:xfrm>
                <a:off x="5739412" y="5738760"/>
                <a:ext cx="2827941" cy="618526"/>
                <a:chOff x="5739412" y="5738760"/>
                <a:chExt cx="2827941" cy="618526"/>
              </a:xfrm>
            </p:grpSpPr>
            <p:sp>
              <p:nvSpPr>
                <p:cNvPr id="278" name="Forme libre 277"/>
                <p:cNvSpPr/>
                <p:nvPr/>
              </p:nvSpPr>
              <p:spPr>
                <a:xfrm>
                  <a:off x="5988562" y="5738760"/>
                  <a:ext cx="2355031" cy="521782"/>
                </a:xfrm>
                <a:custGeom>
                  <a:avLst>
                    <a:gd name="f0" fmla="val 59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wrap="none" lIns="90000" tIns="46800" rIns="90000" bIns="46800" anchor="ctr" compatLnSpc="0"/>
                <a:lstStyle/>
                <a:p>
                  <a:pPr hangingPunct="0">
                    <a:defRPr/>
                  </a:pPr>
                  <a:endParaRPr lang="fr-FR" sz="2400">
                    <a:latin typeface="Liberation Serif" pitchFamily="18"/>
                    <a:ea typeface="DejaVu LGC Sans" pitchFamily="2"/>
                    <a:cs typeface="DejaVu LGC Sans" pitchFamily="2"/>
                  </a:endParaRPr>
                </a:p>
              </p:txBody>
            </p:sp>
            <p:grpSp>
              <p:nvGrpSpPr>
                <p:cNvPr id="86059" name="Groupe 278"/>
                <p:cNvGrpSpPr>
                  <a:grpSpLocks/>
                </p:cNvGrpSpPr>
                <p:nvPr/>
              </p:nvGrpSpPr>
              <p:grpSpPr bwMode="auto">
                <a:xfrm>
                  <a:off x="5739412" y="5740346"/>
                  <a:ext cx="2827941" cy="616940"/>
                  <a:chOff x="5739412" y="5740346"/>
                  <a:chExt cx="2827941" cy="616940"/>
                </a:xfrm>
              </p:grpSpPr>
              <p:sp>
                <p:nvSpPr>
                  <p:cNvPr id="280" name="Forme libre 279"/>
                  <p:cNvSpPr/>
                  <p:nvPr/>
                </p:nvSpPr>
                <p:spPr>
                  <a:xfrm>
                    <a:off x="5988562" y="5740345"/>
                    <a:ext cx="2347096" cy="517025"/>
                  </a:xfrm>
                  <a:custGeom>
                    <a:avLst>
                      <a:gd name="f0" fmla="val 60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wrap="none" lIns="90000" tIns="46800" rIns="90000" bIns="46800" anchor="ctr" compatLnSpc="0"/>
                  <a:lstStyle/>
                  <a:p>
                    <a:pPr hangingPunct="0">
                      <a:defRPr/>
                    </a:pPr>
                    <a:endParaRPr lang="fr-FR" sz="2400">
                      <a:latin typeface="Liberation Serif" pitchFamily="18"/>
                      <a:ea typeface="DejaVu LGC Sans" pitchFamily="2"/>
                      <a:cs typeface="DejaVu LGC Sans" pitchFamily="2"/>
                    </a:endParaRPr>
                  </a:p>
                </p:txBody>
              </p:sp>
              <p:grpSp>
                <p:nvGrpSpPr>
                  <p:cNvPr id="86061" name="Groupe 280"/>
                  <p:cNvGrpSpPr>
                    <a:grpSpLocks/>
                  </p:cNvGrpSpPr>
                  <p:nvPr/>
                </p:nvGrpSpPr>
                <p:grpSpPr bwMode="auto">
                  <a:xfrm>
                    <a:off x="5739412" y="5740346"/>
                    <a:ext cx="2827941" cy="616940"/>
                    <a:chOff x="5739412" y="5740346"/>
                    <a:chExt cx="2827941" cy="616940"/>
                  </a:xfrm>
                </p:grpSpPr>
                <p:sp>
                  <p:nvSpPr>
                    <p:cNvPr id="282" name="Forme libre 281"/>
                    <p:cNvSpPr/>
                    <p:nvPr/>
                  </p:nvSpPr>
                  <p:spPr>
                    <a:xfrm>
                      <a:off x="5988562" y="5740345"/>
                      <a:ext cx="2337575" cy="510681"/>
                    </a:xfrm>
                    <a:custGeom>
                      <a:avLst>
                        <a:gd name="f0" fmla="val 61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wrap="none" lIns="90000" tIns="46800" rIns="90000" bIns="46800" anchor="ctr" compatLnSpc="0"/>
                    <a:lstStyle/>
                    <a:p>
                      <a:pPr hangingPunct="0">
                        <a:defRPr/>
                      </a:pPr>
                      <a:endParaRPr lang="fr-FR" sz="2400">
                        <a:latin typeface="Liberation Serif" pitchFamily="18"/>
                        <a:ea typeface="DejaVu LGC Sans" pitchFamily="2"/>
                        <a:cs typeface="DejaVu LGC Sans" pitchFamily="2"/>
                      </a:endParaRPr>
                    </a:p>
                  </p:txBody>
                </p:sp>
                <p:grpSp>
                  <p:nvGrpSpPr>
                    <p:cNvPr id="86063" name="Groupe 28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739412" y="5740346"/>
                      <a:ext cx="2827941" cy="616940"/>
                      <a:chOff x="5739412" y="5740346"/>
                      <a:chExt cx="2827941" cy="616940"/>
                    </a:xfrm>
                  </p:grpSpPr>
                  <p:sp>
                    <p:nvSpPr>
                      <p:cNvPr id="284" name="Forme libre 283"/>
                      <p:cNvSpPr/>
                      <p:nvPr/>
                    </p:nvSpPr>
                    <p:spPr>
                      <a:xfrm>
                        <a:off x="5988562" y="5740345"/>
                        <a:ext cx="2332813" cy="505923"/>
                      </a:xfrm>
                      <a:custGeom>
                        <a:avLst>
                          <a:gd name="f0" fmla="val 61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wrap="none" lIns="90000" tIns="46800" rIns="90000" bIns="46800" anchor="ctr" compatLnSpc="0"/>
                      <a:lstStyle/>
                      <a:p>
                        <a:pPr hangingPunct="0">
                          <a:defRPr/>
                        </a:pPr>
                        <a:endParaRPr lang="fr-FR" sz="2400">
                          <a:latin typeface="Liberation Serif" pitchFamily="18"/>
                          <a:ea typeface="DejaVu LGC Sans" pitchFamily="2"/>
                          <a:cs typeface="DejaVu LGC Sans" pitchFamily="2"/>
                        </a:endParaRPr>
                      </a:p>
                    </p:txBody>
                  </p:sp>
                  <p:grpSp>
                    <p:nvGrpSpPr>
                      <p:cNvPr id="86065" name="Groupe 28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739412" y="5740346"/>
                        <a:ext cx="2827941" cy="616940"/>
                        <a:chOff x="5739412" y="5740346"/>
                        <a:chExt cx="2827941" cy="616940"/>
                      </a:xfrm>
                    </p:grpSpPr>
                    <p:sp>
                      <p:nvSpPr>
                        <p:cNvPr id="286" name="Forme libre 285"/>
                        <p:cNvSpPr/>
                        <p:nvPr/>
                      </p:nvSpPr>
                      <p:spPr>
                        <a:xfrm>
                          <a:off x="5988562" y="5740345"/>
                          <a:ext cx="2331227" cy="502751"/>
                        </a:xfrm>
                        <a:custGeom>
                          <a:avLst>
                            <a:gd name="f0" fmla="val 62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wrap="none" lIns="90000" tIns="46800" rIns="90000" bIns="46800" anchor="ctr" compatLnSpc="0"/>
                        <a:lstStyle/>
                        <a:p>
                          <a:pPr hangingPunct="0">
                            <a:defRPr/>
                          </a:pPr>
                          <a:endParaRPr lang="fr-FR" sz="2400">
                            <a:latin typeface="Liberation Serif" pitchFamily="18"/>
                            <a:ea typeface="DejaVu LGC Sans" pitchFamily="2"/>
                            <a:cs typeface="DejaVu LGC Sans" pitchFamily="2"/>
                          </a:endParaRPr>
                        </a:p>
                      </p:txBody>
                    </p:sp>
                    <p:grpSp>
                      <p:nvGrpSpPr>
                        <p:cNvPr id="86067" name="Groupe 28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739412" y="5740346"/>
                          <a:ext cx="2827941" cy="616940"/>
                          <a:chOff x="5739412" y="5740346"/>
                          <a:chExt cx="2827941" cy="616940"/>
                        </a:xfrm>
                      </p:grpSpPr>
                      <p:sp>
                        <p:nvSpPr>
                          <p:cNvPr id="288" name="Forme libre 287"/>
                          <p:cNvSpPr/>
                          <p:nvPr/>
                        </p:nvSpPr>
                        <p:spPr>
                          <a:xfrm>
                            <a:off x="5990150" y="5740345"/>
                            <a:ext cx="2328052" cy="501165"/>
                          </a:xfrm>
                          <a:custGeom>
                            <a:avLst>
                              <a:gd name="f0" fmla="val 62"/>
                            </a:avLst>
                            <a:gdLst>
                              <a:gd name="f1" fmla="val 10800000"/>
                              <a:gd name="f2" fmla="val 5400000"/>
                              <a:gd name="f3" fmla="val 16200000"/>
                              <a:gd name="f4" fmla="val w"/>
                              <a:gd name="f5" fmla="val h"/>
                              <a:gd name="f6" fmla="val ss"/>
                              <a:gd name="f7" fmla="val 0"/>
                              <a:gd name="f8" fmla="*/ 5419351 1 1725033"/>
                              <a:gd name="f9" fmla="val 45"/>
                              <a:gd name="f10" fmla="val 10800"/>
                              <a:gd name="f11" fmla="val -2147483647"/>
                              <a:gd name="f12" fmla="val 2147483647"/>
                              <a:gd name="f13" fmla="abs f4"/>
                              <a:gd name="f14" fmla="abs f5"/>
                              <a:gd name="f15" fmla="abs f6"/>
                              <a:gd name="f16" fmla="*/ f8 1 180"/>
                              <a:gd name="f17" fmla="pin 0 f0 10800"/>
                              <a:gd name="f18" fmla="+- 0 0 f2"/>
                              <a:gd name="f19" fmla="?: f13 f4 1"/>
                              <a:gd name="f20" fmla="?: f14 f5 1"/>
                              <a:gd name="f21" fmla="?: f15 f6 1"/>
                              <a:gd name="f22" fmla="*/ f9 f16 1"/>
                              <a:gd name="f23" fmla="+- f7 f17 0"/>
                              <a:gd name="f24" fmla="*/ f19 1 21600"/>
                              <a:gd name="f25" fmla="*/ f20 1 21600"/>
                              <a:gd name="f26" fmla="*/ 21600 f19 1"/>
                              <a:gd name="f27" fmla="*/ 21600 f20 1"/>
                              <a:gd name="f28" fmla="+- 0 0 f22"/>
                              <a:gd name="f29" fmla="min f25 f24"/>
                              <a:gd name="f30" fmla="*/ f26 1 f21"/>
                              <a:gd name="f31" fmla="*/ f27 1 f21"/>
                              <a:gd name="f32" fmla="*/ f28 f1 1"/>
                              <a:gd name="f33" fmla="*/ f32 1 f8"/>
                              <a:gd name="f34" fmla="+- f31 0 f17"/>
                              <a:gd name="f35" fmla="+- f30 0 f17"/>
                              <a:gd name="f36" fmla="*/ f17 f29 1"/>
                              <a:gd name="f37" fmla="*/ f7 f29 1"/>
                              <a:gd name="f38" fmla="*/ f23 f29 1"/>
                              <a:gd name="f39" fmla="*/ f31 f29 1"/>
                              <a:gd name="f40" fmla="*/ f30 f29 1"/>
                              <a:gd name="f41" fmla="+- f33 0 f2"/>
                              <a:gd name="f42" fmla="+- f37 0 f38"/>
                              <a:gd name="f43" fmla="+- f38 0 f37"/>
                              <a:gd name="f44" fmla="*/ f34 f29 1"/>
                              <a:gd name="f45" fmla="*/ f35 f29 1"/>
                              <a:gd name="f46" fmla="cos 1 f41"/>
                              <a:gd name="f47" fmla="abs f42"/>
                              <a:gd name="f48" fmla="abs f43"/>
                              <a:gd name="f49" fmla="?: f42 f18 f2"/>
                              <a:gd name="f50" fmla="?: f42 f2 f18"/>
                              <a:gd name="f51" fmla="?: f42 f3 f2"/>
                              <a:gd name="f52" fmla="?: f42 f2 f3"/>
                              <a:gd name="f53" fmla="+- f39 0 f44"/>
                              <a:gd name="f54" fmla="?: f43 f18 f2"/>
                              <a:gd name="f55" fmla="?: f43 f2 f18"/>
                              <a:gd name="f56" fmla="+- f40 0 f45"/>
                              <a:gd name="f57" fmla="+- f44 0 f39"/>
                              <a:gd name="f58" fmla="+- f45 0 f40"/>
                              <a:gd name="f59" fmla="?: f42 0 f1"/>
                              <a:gd name="f60" fmla="?: f42 f1 0"/>
                              <a:gd name="f61" fmla="+- 0 0 f46"/>
                              <a:gd name="f62" fmla="?: f42 f52 f51"/>
                              <a:gd name="f63" fmla="?: f42 f51 f52"/>
                              <a:gd name="f64" fmla="?: f43 f50 f49"/>
                              <a:gd name="f65" fmla="abs f53"/>
                              <a:gd name="f66" fmla="?: f53 0 f1"/>
                              <a:gd name="f67" fmla="?: f53 f1 0"/>
                              <a:gd name="f68" fmla="?: f53 f54 f55"/>
                              <a:gd name="f69" fmla="abs f56"/>
                              <a:gd name="f70" fmla="abs f57"/>
                              <a:gd name="f71" fmla="?: f56 f18 f2"/>
                              <a:gd name="f72" fmla="?: f56 f2 f18"/>
                              <a:gd name="f73" fmla="?: f56 f3 f2"/>
                              <a:gd name="f74" fmla="?: f56 f2 f3"/>
                              <a:gd name="f75" fmla="abs f58"/>
                              <a:gd name="f76" fmla="?: f58 f18 f2"/>
                              <a:gd name="f77" fmla="?: f58 f2 f18"/>
                              <a:gd name="f78" fmla="?: f58 f60 f59"/>
                              <a:gd name="f79" fmla="?: f58 f59 f60"/>
                              <a:gd name="f80" fmla="*/ f17 f61 1"/>
                              <a:gd name="f81" fmla="?: f43 f63 f62"/>
                              <a:gd name="f82" fmla="?: f43 f67 f66"/>
                              <a:gd name="f83" fmla="?: f43 f66 f67"/>
                              <a:gd name="f84" fmla="?: f56 f74 f73"/>
                              <a:gd name="f85" fmla="?: f56 f73 f74"/>
                              <a:gd name="f86" fmla="?: f57 f72 f71"/>
                              <a:gd name="f87" fmla="?: f42 f78 f79"/>
                              <a:gd name="f88" fmla="?: f42 f76 f77"/>
                              <a:gd name="f89" fmla="*/ f80 3163 1"/>
                              <a:gd name="f90" fmla="?: f53 f82 f83"/>
                              <a:gd name="f91" fmla="?: f57 f85 f84"/>
                              <a:gd name="f92" fmla="*/ f89 1 7636"/>
                              <a:gd name="f93" fmla="+- f7 f92 0"/>
                              <a:gd name="f94" fmla="+- f30 0 f92"/>
                              <a:gd name="f95" fmla="+- f31 0 f92"/>
                              <a:gd name="f96" fmla="*/ f93 f29 1"/>
                              <a:gd name="f97" fmla="*/ f94 f29 1"/>
                              <a:gd name="f98" fmla="*/ f95 f29 1"/>
                            </a:gdLst>
                            <a:ahLst>
                              <a:ahXY gdRefX="f0" minX="f7" maxX="f10">
                                <a:pos x="f36" y="f37"/>
                              </a:ahXY>
                            </a:ahLst>
                            <a:cxnLst>
                              <a:cxn ang="3cd4">
                                <a:pos x="hc" y="t"/>
                              </a:cxn>
                              <a:cxn ang="0">
                                <a:pos x="r" y="vc"/>
                              </a:cxn>
                              <a:cxn ang="cd4">
                                <a:pos x="hc" y="b"/>
                              </a:cxn>
                              <a:cxn ang="cd2">
                                <a:pos x="l" y="vc"/>
                              </a:cxn>
                            </a:cxnLst>
                            <a:rect l="f96" t="f96" r="f97" b="f98"/>
                            <a:pathLst>
                              <a:path>
                                <a:moveTo>
                                  <a:pt x="f38" y="f37"/>
                                </a:moveTo>
                                <a:arcTo wR="f47" hR="f48" stAng="f81" swAng="f64"/>
                                <a:lnTo>
                                  <a:pt x="f37" y="f44"/>
                                </a:lnTo>
                                <a:arcTo wR="f48" hR="f65" stAng="f90" swAng="f68"/>
                                <a:lnTo>
                                  <a:pt x="f45" y="f39"/>
                                </a:lnTo>
                                <a:arcTo wR="f69" hR="f70" stAng="f91" swAng="f86"/>
                                <a:lnTo>
                                  <a:pt x="f40" y="f38"/>
                                </a:lnTo>
                                <a:arcTo wR="f75" hR="f47" stAng="f87" swAng="f88"/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  <a:prstDash val="solid"/>
                          </a:ln>
                        </p:spPr>
                        <p:txBody>
                          <a:bodyPr wrap="none" lIns="90000" tIns="46800" rIns="90000" bIns="46800" anchor="ctr" compatLnSpc="0"/>
                          <a:lstStyle/>
                          <a:p>
                            <a:pPr hangingPunct="0">
                              <a:defRPr/>
                            </a:pPr>
                            <a:endParaRPr lang="fr-FR" sz="2400">
                              <a:latin typeface="Liberation Serif" pitchFamily="18"/>
                              <a:ea typeface="DejaVu LGC Sans" pitchFamily="2"/>
                              <a:cs typeface="DejaVu LGC Sans" pitchFamily="2"/>
                            </a:endParaRPr>
                          </a:p>
                        </p:txBody>
                      </p:sp>
                      <p:grpSp>
                        <p:nvGrpSpPr>
                          <p:cNvPr id="86069" name="Groupe 288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5739412" y="5741934"/>
                            <a:ext cx="2827941" cy="615352"/>
                            <a:chOff x="5739412" y="5741934"/>
                            <a:chExt cx="2827941" cy="615352"/>
                          </a:xfrm>
                        </p:grpSpPr>
                        <p:sp>
                          <p:nvSpPr>
                            <p:cNvPr id="290" name="Forme libre 289"/>
                            <p:cNvSpPr/>
                            <p:nvPr/>
                          </p:nvSpPr>
                          <p:spPr>
                            <a:xfrm>
                              <a:off x="5990150" y="5741931"/>
                              <a:ext cx="2328052" cy="499579"/>
                            </a:xfrm>
                            <a:custGeom>
                              <a:avLst>
                                <a:gd name="f0" fmla="val 62"/>
                              </a:avLst>
                              <a:gdLst>
                                <a:gd name="f1" fmla="val 10800000"/>
                                <a:gd name="f2" fmla="val 5400000"/>
                                <a:gd name="f3" fmla="val 16200000"/>
                                <a:gd name="f4" fmla="val w"/>
                                <a:gd name="f5" fmla="val h"/>
                                <a:gd name="f6" fmla="val ss"/>
                                <a:gd name="f7" fmla="val 0"/>
                                <a:gd name="f8" fmla="*/ 5419351 1 1725033"/>
                                <a:gd name="f9" fmla="val 45"/>
                                <a:gd name="f10" fmla="val 10800"/>
                                <a:gd name="f11" fmla="val -2147483647"/>
                                <a:gd name="f12" fmla="val 2147483647"/>
                                <a:gd name="f13" fmla="abs f4"/>
                                <a:gd name="f14" fmla="abs f5"/>
                                <a:gd name="f15" fmla="abs f6"/>
                                <a:gd name="f16" fmla="*/ f8 1 180"/>
                                <a:gd name="f17" fmla="pin 0 f0 10800"/>
                                <a:gd name="f18" fmla="+- 0 0 f2"/>
                                <a:gd name="f19" fmla="?: f13 f4 1"/>
                                <a:gd name="f20" fmla="?: f14 f5 1"/>
                                <a:gd name="f21" fmla="?: f15 f6 1"/>
                                <a:gd name="f22" fmla="*/ f9 f16 1"/>
                                <a:gd name="f23" fmla="+- f7 f17 0"/>
                                <a:gd name="f24" fmla="*/ f19 1 21600"/>
                                <a:gd name="f25" fmla="*/ f20 1 21600"/>
                                <a:gd name="f26" fmla="*/ 21600 f19 1"/>
                                <a:gd name="f27" fmla="*/ 21600 f20 1"/>
                                <a:gd name="f28" fmla="+- 0 0 f22"/>
                                <a:gd name="f29" fmla="min f25 f24"/>
                                <a:gd name="f30" fmla="*/ f26 1 f21"/>
                                <a:gd name="f31" fmla="*/ f27 1 f21"/>
                                <a:gd name="f32" fmla="*/ f28 f1 1"/>
                                <a:gd name="f33" fmla="*/ f32 1 f8"/>
                                <a:gd name="f34" fmla="+- f31 0 f17"/>
                                <a:gd name="f35" fmla="+- f30 0 f17"/>
                                <a:gd name="f36" fmla="*/ f17 f29 1"/>
                                <a:gd name="f37" fmla="*/ f7 f29 1"/>
                                <a:gd name="f38" fmla="*/ f23 f29 1"/>
                                <a:gd name="f39" fmla="*/ f31 f29 1"/>
                                <a:gd name="f40" fmla="*/ f30 f29 1"/>
                                <a:gd name="f41" fmla="+- f33 0 f2"/>
                                <a:gd name="f42" fmla="+- f37 0 f38"/>
                                <a:gd name="f43" fmla="+- f38 0 f37"/>
                                <a:gd name="f44" fmla="*/ f34 f29 1"/>
                                <a:gd name="f45" fmla="*/ f35 f29 1"/>
                                <a:gd name="f46" fmla="cos 1 f41"/>
                                <a:gd name="f47" fmla="abs f42"/>
                                <a:gd name="f48" fmla="abs f43"/>
                                <a:gd name="f49" fmla="?: f42 f18 f2"/>
                                <a:gd name="f50" fmla="?: f42 f2 f18"/>
                                <a:gd name="f51" fmla="?: f42 f3 f2"/>
                                <a:gd name="f52" fmla="?: f42 f2 f3"/>
                                <a:gd name="f53" fmla="+- f39 0 f44"/>
                                <a:gd name="f54" fmla="?: f43 f18 f2"/>
                                <a:gd name="f55" fmla="?: f43 f2 f18"/>
                                <a:gd name="f56" fmla="+- f40 0 f45"/>
                                <a:gd name="f57" fmla="+- f44 0 f39"/>
                                <a:gd name="f58" fmla="+- f45 0 f40"/>
                                <a:gd name="f59" fmla="?: f42 0 f1"/>
                                <a:gd name="f60" fmla="?: f42 f1 0"/>
                                <a:gd name="f61" fmla="+- 0 0 f46"/>
                                <a:gd name="f62" fmla="?: f42 f52 f51"/>
                                <a:gd name="f63" fmla="?: f42 f51 f52"/>
                                <a:gd name="f64" fmla="?: f43 f50 f49"/>
                                <a:gd name="f65" fmla="abs f53"/>
                                <a:gd name="f66" fmla="?: f53 0 f1"/>
                                <a:gd name="f67" fmla="?: f53 f1 0"/>
                                <a:gd name="f68" fmla="?: f53 f54 f55"/>
                                <a:gd name="f69" fmla="abs f56"/>
                                <a:gd name="f70" fmla="abs f57"/>
                                <a:gd name="f71" fmla="?: f56 f18 f2"/>
                                <a:gd name="f72" fmla="?: f56 f2 f18"/>
                                <a:gd name="f73" fmla="?: f56 f3 f2"/>
                                <a:gd name="f74" fmla="?: f56 f2 f3"/>
                                <a:gd name="f75" fmla="abs f58"/>
                                <a:gd name="f76" fmla="?: f58 f18 f2"/>
                                <a:gd name="f77" fmla="?: f58 f2 f18"/>
                                <a:gd name="f78" fmla="?: f58 f60 f59"/>
                                <a:gd name="f79" fmla="?: f58 f59 f60"/>
                                <a:gd name="f80" fmla="*/ f17 f61 1"/>
                                <a:gd name="f81" fmla="?: f43 f63 f62"/>
                                <a:gd name="f82" fmla="?: f43 f67 f66"/>
                                <a:gd name="f83" fmla="?: f43 f66 f67"/>
                                <a:gd name="f84" fmla="?: f56 f74 f73"/>
                                <a:gd name="f85" fmla="?: f56 f73 f74"/>
                                <a:gd name="f86" fmla="?: f57 f72 f71"/>
                                <a:gd name="f87" fmla="?: f42 f78 f79"/>
                                <a:gd name="f88" fmla="?: f42 f76 f77"/>
                                <a:gd name="f89" fmla="*/ f80 3163 1"/>
                                <a:gd name="f90" fmla="?: f53 f82 f83"/>
                                <a:gd name="f91" fmla="?: f57 f85 f84"/>
                                <a:gd name="f92" fmla="*/ f89 1 7636"/>
                                <a:gd name="f93" fmla="+- f7 f92 0"/>
                                <a:gd name="f94" fmla="+- f30 0 f92"/>
                                <a:gd name="f95" fmla="+- f31 0 f92"/>
                                <a:gd name="f96" fmla="*/ f93 f29 1"/>
                                <a:gd name="f97" fmla="*/ f94 f29 1"/>
                                <a:gd name="f98" fmla="*/ f95 f29 1"/>
                              </a:gdLst>
                              <a:ahLst>
                                <a:ahXY gdRefX="f0" minX="f7" maxX="f10">
                                  <a:pos x="f36" y="f37"/>
                                </a:ahXY>
                              </a:ahLst>
                              <a:cxnLst>
                                <a:cxn ang="3cd4">
                                  <a:pos x="hc" y="t"/>
                                </a:cxn>
                                <a:cxn ang="0">
                                  <a:pos x="r" y="vc"/>
                                </a:cxn>
                                <a:cxn ang="cd4">
                                  <a:pos x="hc" y="b"/>
                                </a:cxn>
                                <a:cxn ang="cd2">
                                  <a:pos x="l" y="vc"/>
                                </a:cxn>
                              </a:cxnLst>
                              <a:rect l="f96" t="f96" r="f97" b="f98"/>
                              <a:pathLst>
                                <a:path>
                                  <a:moveTo>
                                    <a:pt x="f38" y="f37"/>
                                  </a:moveTo>
                                  <a:arcTo wR="f47" hR="f48" stAng="f81" swAng="f64"/>
                                  <a:lnTo>
                                    <a:pt x="f37" y="f44"/>
                                  </a:lnTo>
                                  <a:arcTo wR="f48" hR="f65" stAng="f90" swAng="f68"/>
                                  <a:lnTo>
                                    <a:pt x="f45" y="f39"/>
                                  </a:lnTo>
                                  <a:arcTo wR="f69" hR="f70" stAng="f91" swAng="f86"/>
                                  <a:lnTo>
                                    <a:pt x="f40" y="f38"/>
                                  </a:lnTo>
                                  <a:arcTo wR="f75" hR="f47" stAng="f87" swAng="f88"/>
                                  <a:close/>
                                </a:path>
                              </a:pathLst>
                            </a:custGeom>
                            <a:noFill/>
                            <a:ln>
                              <a:noFill/>
                              <a:prstDash val="solid"/>
                            </a:ln>
                          </p:spPr>
                          <p:txBody>
                            <a:bodyPr wrap="none" lIns="90000" tIns="46800" rIns="90000" bIns="46800" anchor="ctr" compatLnSpc="0"/>
                            <a:lstStyle/>
                            <a:p>
                              <a:pPr hangingPunct="0">
                                <a:defRPr/>
                              </a:pPr>
                              <a:endParaRPr lang="fr-FR" sz="2400">
                                <a:latin typeface="Liberation Serif" pitchFamily="18"/>
                                <a:ea typeface="DejaVu LGC Sans" pitchFamily="2"/>
                                <a:cs typeface="DejaVu LGC Sans" pitchFamily="2"/>
                              </a:endParaRPr>
                            </a:p>
                          </p:txBody>
                        </p:sp>
                        <p:sp>
                          <p:nvSpPr>
                            <p:cNvPr id="86071" name="Forme libre 290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5739412" y="5741934"/>
                              <a:ext cx="2827941" cy="615352"/>
                            </a:xfrm>
                            <a:custGeom>
                              <a:avLst/>
                              <a:gdLst>
                                <a:gd name="T0" fmla="*/ 1419826 w 2816280"/>
                                <a:gd name="T1" fmla="*/ 0 h 610986"/>
                                <a:gd name="T2" fmla="*/ 2839650 w 2816280"/>
                                <a:gd name="T3" fmla="*/ 309875 h 610986"/>
                                <a:gd name="T4" fmla="*/ 1419826 w 2816280"/>
                                <a:gd name="T5" fmla="*/ 619749 h 610986"/>
                                <a:gd name="T6" fmla="*/ 0 w 2816280"/>
                                <a:gd name="T7" fmla="*/ 309875 h 610986"/>
                                <a:gd name="T8" fmla="*/ 17694720 60000 65536"/>
                                <a:gd name="T9" fmla="*/ 0 60000 65536"/>
                                <a:gd name="T10" fmla="*/ 5898240 60000 65536"/>
                                <a:gd name="T11" fmla="*/ 11796480 60000 65536"/>
                                <a:gd name="T12" fmla="*/ 514 w 2816280"/>
                                <a:gd name="T13" fmla="*/ 514 h 610986"/>
                                <a:gd name="T14" fmla="*/ 2815766 w 2816280"/>
                                <a:gd name="T15" fmla="*/ 610472 h 610986"/>
                              </a:gdLst>
                              <a:ahLst/>
                              <a:cxnLst>
                                <a:cxn ang="T8">
                                  <a:pos x="T0" y="T1"/>
                                </a:cxn>
                                <a:cxn ang="T9">
                                  <a:pos x="T2" y="T3"/>
                                </a:cxn>
                                <a:cxn ang="T10">
                                  <a:pos x="T4" y="T5"/>
                                </a:cxn>
                                <a:cxn ang="T11">
                                  <a:pos x="T6" y="T7"/>
                                </a:cxn>
                              </a:cxnLst>
                              <a:rect l="T12" t="T13" r="T14" b="T15"/>
                              <a:pathLst>
                                <a:path w="2816280" h="610986">
                                  <a:moveTo>
                                    <a:pt x="1754" y="0"/>
                                  </a:moveTo>
                                  <a:lnTo>
                                    <a:pt x="1753" y="0"/>
                                  </a:lnTo>
                                  <a:cubicBezTo>
                                    <a:pt x="785" y="0"/>
                                    <a:pt x="0" y="785"/>
                                    <a:pt x="0" y="1753"/>
                                  </a:cubicBezTo>
                                  <a:lnTo>
                                    <a:pt x="0" y="609232"/>
                                  </a:lnTo>
                                  <a:cubicBezTo>
                                    <a:pt x="0" y="610200"/>
                                    <a:pt x="785" y="610985"/>
                                    <a:pt x="1753" y="610986"/>
                                  </a:cubicBezTo>
                                  <a:lnTo>
                                    <a:pt x="2814526" y="610986"/>
                                  </a:lnTo>
                                  <a:cubicBezTo>
                                    <a:pt x="2815494" y="610985"/>
                                    <a:pt x="2816280" y="610200"/>
                                    <a:pt x="2816280" y="609232"/>
                                  </a:cubicBezTo>
                                  <a:lnTo>
                                    <a:pt x="2816280" y="1754"/>
                                  </a:lnTo>
                                  <a:cubicBezTo>
                                    <a:pt x="2816280" y="785"/>
                                    <a:pt x="2815494" y="0"/>
                                    <a:pt x="2814526" y="0"/>
                                  </a:cubicBezTo>
                                  <a:lnTo>
                                    <a:pt x="1754" y="0"/>
                                  </a:lnTo>
                                  <a:close/>
                                </a:path>
                              </a:pathLst>
                            </a:cu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wrap="none" lIns="0" tIns="0" rIns="0" bIns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GB" sz="2000" b="1" i="1">
                                  <a:latin typeface="Liberation Serif"/>
                                  <a:ea typeface="DejaVu LGC Sans"/>
                                  <a:cs typeface="DejaVu LGC Sans"/>
                                </a:rPr>
                                <a:t>inter-model differences</a:t>
                              </a:r>
                            </a:p>
                            <a:p>
                              <a:pPr algn="ctr"/>
                              <a:r>
                                <a:rPr lang="en-GB" sz="2000" b="1" i="1">
                                  <a:latin typeface="Liberation Serif"/>
                                  <a:ea typeface="DejaVu LGC Sans"/>
                                  <a:cs typeface="DejaVu LGC Sans"/>
                                </a:rPr>
                                <a:t>(standard deviation)</a:t>
                              </a:r>
                              <a:r>
                                <a:rPr lang="ar-SA" sz="2000" b="1" i="1">
                                  <a:latin typeface="Liberation Serif"/>
                                  <a:ea typeface="DejaVu LGC Sans"/>
                                  <a:cs typeface="DejaVu LGC Sans"/>
                                </a:rPr>
                                <a:t>‏</a:t>
                              </a:r>
                              <a:endParaRPr lang="en-GB" sz="2000" b="1" i="1">
                                <a:latin typeface="Liberation Serif"/>
                                <a:ea typeface="DejaVu LGC Sans"/>
                                <a:cs typeface="DejaVu LGC Sans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</p:grpSp>
            </p:grpSp>
          </p:grpSp>
        </p:grpSp>
      </p:grpSp>
      <p:sp>
        <p:nvSpPr>
          <p:cNvPr id="292" name="Forme libre 291"/>
          <p:cNvSpPr/>
          <p:nvPr/>
        </p:nvSpPr>
        <p:spPr>
          <a:xfrm>
            <a:off x="4240213" y="1120775"/>
            <a:ext cx="4106862" cy="5299075"/>
          </a:xfrm>
          <a:custGeom>
            <a:avLst>
              <a:gd name="f0" fmla="val 8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 w="9360">
            <a:solidFill>
              <a:srgbClr val="FFFFFF"/>
            </a:solidFill>
            <a:prstDash val="solid"/>
            <a:miter/>
          </a:ln>
        </p:spPr>
        <p:txBody>
          <a:bodyPr wrap="none" lIns="90000" tIns="46800" rIns="90000" bIns="46800" anchor="ctr" compatLnSpc="0"/>
          <a:lstStyle/>
          <a:p>
            <a:pPr hangingPunct="0">
              <a:defRPr/>
            </a:pPr>
            <a:endParaRPr lang="fr-FR" sz="2400">
              <a:latin typeface="Liberation Serif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86021" name="Forme libre 292"/>
          <p:cNvSpPr>
            <a:spLocks/>
          </p:cNvSpPr>
          <p:nvPr/>
        </p:nvSpPr>
        <p:spPr bwMode="auto">
          <a:xfrm>
            <a:off x="5499100" y="6396038"/>
            <a:ext cx="3254375" cy="2444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15659133 h 21600"/>
              <a:gd name="T4" fmla="*/ 2147483647 w 21600"/>
              <a:gd name="T5" fmla="*/ 31318130 h 21600"/>
              <a:gd name="T6" fmla="*/ 0 w 21600"/>
              <a:gd name="T7" fmla="*/ 15659133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en-GB" sz="1600" i="1">
                <a:latin typeface="Liberation Serif"/>
                <a:ea typeface="DejaVu LGC Sans"/>
                <a:cs typeface="DejaVu LGC Sans"/>
              </a:rPr>
              <a:t>(Dufresne &amp; Bony 2008)</a:t>
            </a:r>
            <a:r>
              <a:rPr lang="ar-SA" sz="1600" i="1">
                <a:latin typeface="Liberation Serif"/>
                <a:ea typeface="DejaVu LGC Sans"/>
                <a:cs typeface="DejaVu LGC Sans"/>
              </a:rPr>
              <a:t>‏</a:t>
            </a:r>
            <a:endParaRPr lang="en-GB" sz="1600" i="1">
              <a:latin typeface="Liberation Serif"/>
              <a:ea typeface="DejaVu LGC Sans"/>
              <a:cs typeface="DejaVu LGC Sans"/>
            </a:endParaRPr>
          </a:p>
        </p:txBody>
      </p:sp>
      <p:sp>
        <p:nvSpPr>
          <p:cNvPr id="294" name="Forme libre 293"/>
          <p:cNvSpPr/>
          <p:nvPr/>
        </p:nvSpPr>
        <p:spPr>
          <a:xfrm>
            <a:off x="4454525" y="3781425"/>
            <a:ext cx="4670425" cy="6540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/>
          <a:lstStyle/>
          <a:p>
            <a:pPr>
              <a:lnSpc>
                <a:spcPct val="116000"/>
              </a:lnSpc>
              <a:defRPr/>
            </a:pPr>
            <a:r>
              <a:rPr lang="en-GB" sz="2000" dirty="0" err="1">
                <a:latin typeface="Liberation Serif" pitchFamily="18"/>
                <a:ea typeface="DejaVu LGC Sans" pitchFamily="2"/>
                <a:cs typeface="DejaVu LGC Sans" pitchFamily="2"/>
              </a:rPr>
              <a:t>Effet</a:t>
            </a:r>
            <a:r>
              <a:rPr lang="en-GB" sz="2000" dirty="0">
                <a:latin typeface="Liberation Serif" pitchFamily="18"/>
                <a:ea typeface="DejaVu LGC Sans" pitchFamily="2"/>
                <a:cs typeface="DejaVu LGC Sans" pitchFamily="2"/>
              </a:rPr>
              <a:t> direct de </a:t>
            </a:r>
            <a:r>
              <a:rPr lang="en-GB" sz="2000" b="1" dirty="0" err="1">
                <a:latin typeface="Liberation Serif" pitchFamily="18"/>
                <a:ea typeface="DejaVu LGC Sans" pitchFamily="2"/>
                <a:cs typeface="DejaVu LGC Sans" pitchFamily="2"/>
              </a:rPr>
              <a:t>l'augmentation</a:t>
            </a:r>
            <a:r>
              <a:rPr lang="en-GB" sz="2000" b="1" dirty="0">
                <a:latin typeface="Liberation Serif" pitchFamily="18"/>
                <a:ea typeface="DejaVu LGC Sans" pitchFamily="2"/>
                <a:cs typeface="DejaVu LGC Sans" pitchFamily="2"/>
              </a:rPr>
              <a:t> du CO</a:t>
            </a:r>
            <a:r>
              <a:rPr lang="en-GB" sz="2000" b="1" baseline="-33000" dirty="0">
                <a:latin typeface="Liberation Serif" pitchFamily="18"/>
                <a:ea typeface="DejaVu LGC Sans" pitchFamily="2"/>
                <a:cs typeface="DejaVu LGC Sans" pitchFamily="2"/>
              </a:rPr>
              <a:t>2</a:t>
            </a:r>
          </a:p>
        </p:txBody>
      </p:sp>
      <p:sp>
        <p:nvSpPr>
          <p:cNvPr id="295" name="Forme libre 294"/>
          <p:cNvSpPr/>
          <p:nvPr/>
        </p:nvSpPr>
        <p:spPr>
          <a:xfrm>
            <a:off x="4454525" y="4857750"/>
            <a:ext cx="4670425" cy="6540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/>
          <a:lstStyle/>
          <a:p>
            <a:pPr>
              <a:lnSpc>
                <a:spcPct val="116000"/>
              </a:lnSpc>
              <a:defRPr/>
            </a:pPr>
            <a:r>
              <a:rPr lang="en-GB" sz="2000" dirty="0" err="1">
                <a:latin typeface="Liberation Serif" pitchFamily="18"/>
                <a:ea typeface="DejaVu LGC Sans" pitchFamily="2"/>
                <a:cs typeface="DejaVu LGC Sans" pitchFamily="2"/>
              </a:rPr>
              <a:t>Effet</a:t>
            </a:r>
            <a:r>
              <a:rPr lang="en-GB" sz="2000" dirty="0">
                <a:latin typeface="Liberation Serif" pitchFamily="18"/>
                <a:ea typeface="DejaVu LGC Sans" pitchFamily="2"/>
                <a:cs typeface="DejaVu LGC Sans" pitchFamily="2"/>
              </a:rPr>
              <a:t> </a:t>
            </a:r>
            <a:r>
              <a:rPr lang="en-GB" sz="2000" b="1" dirty="0" err="1">
                <a:latin typeface="Liberation Serif" pitchFamily="18"/>
                <a:ea typeface="DejaVu LGC Sans" pitchFamily="2"/>
                <a:cs typeface="DejaVu LGC Sans" pitchFamily="2"/>
              </a:rPr>
              <a:t>d'inertie</a:t>
            </a:r>
            <a:r>
              <a:rPr lang="en-GB" sz="2000" b="1" dirty="0">
                <a:latin typeface="Liberation Serif" pitchFamily="18"/>
                <a:ea typeface="DejaVu LGC Sans" pitchFamily="2"/>
                <a:cs typeface="DejaVu LGC Sans" pitchFamily="2"/>
              </a:rPr>
              <a:t> </a:t>
            </a:r>
            <a:r>
              <a:rPr lang="en-GB" sz="2000" b="1" dirty="0" err="1">
                <a:latin typeface="Liberation Serif" pitchFamily="18"/>
                <a:ea typeface="DejaVu LGC Sans" pitchFamily="2"/>
                <a:cs typeface="DejaVu LGC Sans" pitchFamily="2"/>
              </a:rPr>
              <a:t>thermique</a:t>
            </a:r>
            <a:r>
              <a:rPr lang="en-GB" sz="2000" b="1" dirty="0">
                <a:latin typeface="Liberation Serif" pitchFamily="18"/>
                <a:ea typeface="DejaVu LGC Sans" pitchFamily="2"/>
                <a:cs typeface="DejaVu LGC Sans" pitchFamily="2"/>
              </a:rPr>
              <a:t> de </a:t>
            </a:r>
            <a:r>
              <a:rPr lang="en-GB" sz="2000" b="1" dirty="0" err="1">
                <a:latin typeface="Liberation Serif" pitchFamily="18"/>
                <a:ea typeface="DejaVu LGC Sans" pitchFamily="2"/>
                <a:cs typeface="DejaVu LGC Sans" pitchFamily="2"/>
              </a:rPr>
              <a:t>l'océan</a:t>
            </a:r>
            <a:endParaRPr lang="en-GB" sz="2000" b="1" dirty="0">
              <a:latin typeface="Liberation Serif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296" name="Forme libre 295"/>
          <p:cNvSpPr/>
          <p:nvPr/>
        </p:nvSpPr>
        <p:spPr>
          <a:xfrm>
            <a:off x="4454525" y="2800350"/>
            <a:ext cx="4670425" cy="4889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/>
          <a:lstStyle/>
          <a:p>
            <a:pPr>
              <a:lnSpc>
                <a:spcPct val="116000"/>
              </a:lnSpc>
              <a:defRPr/>
            </a:pPr>
            <a:r>
              <a:rPr lang="en-GB" sz="2000" dirty="0" err="1">
                <a:latin typeface="Liberation Serif" pitchFamily="18"/>
                <a:ea typeface="DejaVu LGC Sans" pitchFamily="2"/>
                <a:cs typeface="DejaVu LGC Sans" pitchFamily="2"/>
              </a:rPr>
              <a:t>Rétroaction</a:t>
            </a:r>
            <a:r>
              <a:rPr lang="en-GB" sz="2000" dirty="0">
                <a:latin typeface="Liberation Serif" pitchFamily="18"/>
                <a:ea typeface="DejaVu LGC Sans" pitchFamily="2"/>
                <a:cs typeface="DejaVu LGC Sans" pitchFamily="2"/>
              </a:rPr>
              <a:t> de la </a:t>
            </a:r>
            <a:r>
              <a:rPr lang="en-GB" sz="2000" b="1" dirty="0" err="1">
                <a:latin typeface="Liberation Serif" pitchFamily="18"/>
                <a:ea typeface="DejaVu LGC Sans" pitchFamily="2"/>
                <a:cs typeface="DejaVu LGC Sans" pitchFamily="2"/>
              </a:rPr>
              <a:t>vapeur</a:t>
            </a:r>
            <a:r>
              <a:rPr lang="en-GB" sz="2000" b="1" dirty="0">
                <a:latin typeface="Liberation Serif" pitchFamily="18"/>
                <a:ea typeface="DejaVu LGC Sans" pitchFamily="2"/>
                <a:cs typeface="DejaVu LGC Sans" pitchFamily="2"/>
              </a:rPr>
              <a:t> </a:t>
            </a:r>
            <a:r>
              <a:rPr lang="en-GB" sz="2000" b="1" dirty="0" err="1">
                <a:latin typeface="Liberation Serif" pitchFamily="18"/>
                <a:ea typeface="DejaVu LGC Sans" pitchFamily="2"/>
                <a:cs typeface="DejaVu LGC Sans" pitchFamily="2"/>
              </a:rPr>
              <a:t>d'eau</a:t>
            </a:r>
            <a:endParaRPr lang="en-GB" sz="2000" b="1" dirty="0">
              <a:latin typeface="Liberation Serif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297" name="Forme libre 296"/>
          <p:cNvSpPr/>
          <p:nvPr/>
        </p:nvSpPr>
        <p:spPr>
          <a:xfrm>
            <a:off x="4454525" y="2147888"/>
            <a:ext cx="4670425" cy="4905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/>
          <a:lstStyle/>
          <a:p>
            <a:pPr>
              <a:lnSpc>
                <a:spcPct val="116000"/>
              </a:lnSpc>
              <a:defRPr/>
            </a:pPr>
            <a:r>
              <a:rPr lang="en-GB" sz="2000" dirty="0" err="1">
                <a:latin typeface="Liberation Serif" pitchFamily="18"/>
                <a:ea typeface="DejaVu LGC Sans" pitchFamily="2"/>
                <a:cs typeface="DejaVu LGC Sans" pitchFamily="2"/>
              </a:rPr>
              <a:t>Rétroaction</a:t>
            </a:r>
            <a:r>
              <a:rPr lang="en-GB" sz="2000" dirty="0">
                <a:latin typeface="Liberation Serif" pitchFamily="18"/>
                <a:ea typeface="DejaVu LGC Sans" pitchFamily="2"/>
                <a:cs typeface="DejaVu LGC Sans" pitchFamily="2"/>
              </a:rPr>
              <a:t> de la </a:t>
            </a:r>
            <a:r>
              <a:rPr lang="en-GB" sz="2000" b="1" dirty="0" err="1">
                <a:latin typeface="Liberation Serif" pitchFamily="18"/>
                <a:ea typeface="DejaVu LGC Sans" pitchFamily="2"/>
                <a:cs typeface="DejaVu LGC Sans" pitchFamily="2"/>
              </a:rPr>
              <a:t>cryosphère</a:t>
            </a:r>
            <a:endParaRPr lang="en-GB" sz="2000" b="1" dirty="0">
              <a:latin typeface="Liberation Serif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298" name="Forme libre 297"/>
          <p:cNvSpPr/>
          <p:nvPr/>
        </p:nvSpPr>
        <p:spPr>
          <a:xfrm>
            <a:off x="4454525" y="1395413"/>
            <a:ext cx="4670425" cy="49053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/>
          <a:lstStyle/>
          <a:p>
            <a:pPr>
              <a:lnSpc>
                <a:spcPct val="116000"/>
              </a:lnSpc>
              <a:defRPr/>
            </a:pPr>
            <a:r>
              <a:rPr lang="en-GB" sz="2000" dirty="0" err="1">
                <a:latin typeface="Liberation Serif" pitchFamily="18"/>
                <a:ea typeface="DejaVu LGC Sans" pitchFamily="2"/>
                <a:cs typeface="DejaVu LGC Sans" pitchFamily="2"/>
              </a:rPr>
              <a:t>Rétroaction</a:t>
            </a:r>
            <a:r>
              <a:rPr lang="en-GB" sz="2000" dirty="0">
                <a:latin typeface="Liberation Serif" pitchFamily="18"/>
                <a:ea typeface="DejaVu LGC Sans" pitchFamily="2"/>
                <a:cs typeface="DejaVu LGC Sans" pitchFamily="2"/>
              </a:rPr>
              <a:t> des </a:t>
            </a:r>
            <a:r>
              <a:rPr lang="en-GB" sz="2000" b="1" dirty="0" err="1">
                <a:latin typeface="Liberation Serif" pitchFamily="18"/>
                <a:ea typeface="DejaVu LGC Sans" pitchFamily="2"/>
                <a:cs typeface="DejaVu LGC Sans" pitchFamily="2"/>
              </a:rPr>
              <a:t>nuages</a:t>
            </a:r>
            <a:endParaRPr lang="en-GB" sz="2000" b="1" dirty="0">
              <a:latin typeface="Liberation Serif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299" name="Forme libre 298"/>
          <p:cNvSpPr/>
          <p:nvPr/>
        </p:nvSpPr>
        <p:spPr>
          <a:xfrm>
            <a:off x="250825" y="808038"/>
            <a:ext cx="8712200" cy="4889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/>
          <a:lstStyle/>
          <a:p>
            <a:pPr>
              <a:lnSpc>
                <a:spcPct val="116000"/>
              </a:lnSpc>
              <a:defRPr/>
            </a:pPr>
            <a:r>
              <a:rPr lang="en-GB" sz="2400" u="sng" dirty="0" err="1">
                <a:latin typeface="Liberation Serif" pitchFamily="18"/>
                <a:ea typeface="DejaVu LGC Sans" pitchFamily="2"/>
                <a:cs typeface="DejaVu LGC Sans" pitchFamily="2"/>
              </a:rPr>
              <a:t>Réchauffement</a:t>
            </a:r>
            <a:r>
              <a:rPr lang="en-GB" sz="2400" u="sng" dirty="0">
                <a:latin typeface="Liberation Serif" pitchFamily="18"/>
                <a:ea typeface="DejaVu LGC Sans" pitchFamily="2"/>
                <a:cs typeface="DejaVu LGC Sans" pitchFamily="2"/>
              </a:rPr>
              <a:t> global pour un </a:t>
            </a:r>
            <a:r>
              <a:rPr lang="en-GB" sz="2400" u="sng" dirty="0" err="1">
                <a:latin typeface="Liberation Serif" pitchFamily="18"/>
                <a:ea typeface="DejaVu LGC Sans" pitchFamily="2"/>
                <a:cs typeface="DejaVu LGC Sans" pitchFamily="2"/>
              </a:rPr>
              <a:t>doublement</a:t>
            </a:r>
            <a:r>
              <a:rPr lang="en-GB" sz="2400" u="sng" dirty="0">
                <a:latin typeface="Liberation Serif" pitchFamily="18"/>
                <a:ea typeface="DejaVu LGC Sans" pitchFamily="2"/>
                <a:cs typeface="DejaVu LGC Sans" pitchFamily="2"/>
              </a:rPr>
              <a:t> de CO</a:t>
            </a:r>
            <a:r>
              <a:rPr lang="en-GB" sz="2400" u="sng" baseline="-33000" dirty="0">
                <a:latin typeface="Liberation Serif" pitchFamily="18"/>
                <a:ea typeface="DejaVu LGC Sans" pitchFamily="2"/>
                <a:cs typeface="DejaVu LGC Sans" pitchFamily="2"/>
              </a:rPr>
              <a:t>2</a:t>
            </a:r>
            <a:r>
              <a:rPr lang="en-GB" sz="2400" u="sng" dirty="0">
                <a:latin typeface="Liberation Serif" pitchFamily="18"/>
                <a:ea typeface="DejaVu LGC Sans" pitchFamily="2"/>
                <a:cs typeface="DejaVu LGC Sans" pitchFamily="2"/>
              </a:rPr>
              <a:t> en 70 </a:t>
            </a:r>
            <a:r>
              <a:rPr lang="en-GB" sz="2400" u="sng" dirty="0" err="1">
                <a:latin typeface="Liberation Serif" pitchFamily="18"/>
                <a:ea typeface="DejaVu LGC Sans" pitchFamily="2"/>
                <a:cs typeface="DejaVu LGC Sans" pitchFamily="2"/>
              </a:rPr>
              <a:t>ans</a:t>
            </a:r>
            <a:endParaRPr lang="en-GB" sz="2400" u="sng" dirty="0">
              <a:latin typeface="Liberation Serif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300" name="Connecteur droit 299"/>
          <p:cNvSpPr/>
          <p:nvPr/>
        </p:nvSpPr>
        <p:spPr>
          <a:xfrm flipH="1">
            <a:off x="3608388" y="1658938"/>
            <a:ext cx="860425" cy="488950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round/>
            <a:tailEnd type="arrow"/>
          </a:ln>
        </p:spPr>
        <p:txBody>
          <a:bodyPr lIns="90000" tIns="46800" rIns="90000" bIns="46800" compatLnSpc="0"/>
          <a:lstStyle/>
          <a:p>
            <a:pPr hangingPunct="0">
              <a:defRPr/>
            </a:pPr>
            <a:endParaRPr lang="fr-FR" sz="2400">
              <a:latin typeface="Liberation Serif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301" name="Connecteur droit 300"/>
          <p:cNvSpPr/>
          <p:nvPr/>
        </p:nvSpPr>
        <p:spPr>
          <a:xfrm flipH="1">
            <a:off x="3625850" y="2473325"/>
            <a:ext cx="841375" cy="84138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round/>
            <a:tailEnd type="arrow"/>
          </a:ln>
        </p:spPr>
        <p:txBody>
          <a:bodyPr lIns="90000" tIns="46800" rIns="90000" bIns="46800" compatLnSpc="0"/>
          <a:lstStyle/>
          <a:p>
            <a:pPr hangingPunct="0">
              <a:defRPr/>
            </a:pPr>
            <a:endParaRPr lang="fr-FR" sz="2400">
              <a:latin typeface="Liberation Serif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302" name="Connecteur droit 301"/>
          <p:cNvSpPr/>
          <p:nvPr/>
        </p:nvSpPr>
        <p:spPr>
          <a:xfrm flipH="1">
            <a:off x="3608388" y="2965450"/>
            <a:ext cx="860425" cy="1588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round/>
            <a:tailEnd type="arrow"/>
          </a:ln>
        </p:spPr>
        <p:txBody>
          <a:bodyPr lIns="90000" tIns="46800" rIns="90000" bIns="46800" compatLnSpc="0"/>
          <a:lstStyle/>
          <a:p>
            <a:pPr hangingPunct="0">
              <a:defRPr/>
            </a:pPr>
            <a:endParaRPr lang="fr-FR" sz="2400">
              <a:latin typeface="Liberation Serif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303" name="Connecteur droit 302"/>
          <p:cNvSpPr/>
          <p:nvPr/>
        </p:nvSpPr>
        <p:spPr>
          <a:xfrm flipH="1">
            <a:off x="3608388" y="4106863"/>
            <a:ext cx="860425" cy="1587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round/>
            <a:tailEnd type="arrow"/>
          </a:ln>
        </p:spPr>
        <p:txBody>
          <a:bodyPr lIns="90000" tIns="46800" rIns="90000" bIns="46800" compatLnSpc="0"/>
          <a:lstStyle/>
          <a:p>
            <a:pPr hangingPunct="0">
              <a:defRPr/>
            </a:pPr>
            <a:endParaRPr lang="fr-FR" sz="2400">
              <a:latin typeface="Liberation Serif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304" name="Connecteur droit 303"/>
          <p:cNvSpPr/>
          <p:nvPr/>
        </p:nvSpPr>
        <p:spPr>
          <a:xfrm flipH="1">
            <a:off x="3608388" y="5087938"/>
            <a:ext cx="860425" cy="1587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round/>
            <a:tailEnd type="arrow"/>
          </a:ln>
        </p:spPr>
        <p:txBody>
          <a:bodyPr lIns="90000" tIns="46800" rIns="90000" bIns="46800" compatLnSpc="0"/>
          <a:lstStyle/>
          <a:p>
            <a:pPr hangingPunct="0">
              <a:defRPr/>
            </a:pPr>
            <a:endParaRPr lang="fr-FR" sz="2400">
              <a:latin typeface="Liberation Serif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305" name="Connecteur droit 304"/>
          <p:cNvSpPr/>
          <p:nvPr/>
        </p:nvSpPr>
        <p:spPr>
          <a:xfrm flipH="1">
            <a:off x="2071688" y="1233488"/>
            <a:ext cx="360362" cy="1109662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round/>
            <a:tailEnd type="arrow"/>
          </a:ln>
        </p:spPr>
        <p:txBody>
          <a:bodyPr lIns="90000" tIns="46800" rIns="90000" bIns="46800" compatLnSpc="0"/>
          <a:lstStyle/>
          <a:p>
            <a:pPr hangingPunct="0">
              <a:defRPr/>
            </a:pPr>
            <a:endParaRPr lang="fr-FR" sz="2400">
              <a:latin typeface="Liberation Serif" pitchFamily="18"/>
              <a:ea typeface="DejaVu LGC Sans" pitchFamily="2"/>
              <a:cs typeface="DejaVu LGC Sans" pitchFamily="2"/>
            </a:endParaRPr>
          </a:p>
        </p:txBody>
      </p:sp>
      <p:grpSp>
        <p:nvGrpSpPr>
          <p:cNvPr id="86034" name="Groupe 306"/>
          <p:cNvGrpSpPr>
            <a:grpSpLocks/>
          </p:cNvGrpSpPr>
          <p:nvPr/>
        </p:nvGrpSpPr>
        <p:grpSpPr bwMode="auto">
          <a:xfrm>
            <a:off x="1076325" y="6284913"/>
            <a:ext cx="2921000" cy="298450"/>
            <a:chOff x="1624319" y="6284879"/>
            <a:chExt cx="2922256" cy="298657"/>
          </a:xfrm>
        </p:grpSpPr>
        <p:sp>
          <p:nvSpPr>
            <p:cNvPr id="308" name="Forme libre 307"/>
            <p:cNvSpPr/>
            <p:nvPr/>
          </p:nvSpPr>
          <p:spPr>
            <a:xfrm>
              <a:off x="2164301" y="6284879"/>
              <a:ext cx="1861350" cy="265296"/>
            </a:xfrm>
            <a:custGeom>
              <a:avLst>
                <a:gd name="f0" fmla="val 11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wrap="none" lIns="90000" tIns="46800" rIns="90000" bIns="46800" anchor="ctr" compatLnSpc="0"/>
            <a:lstStyle/>
            <a:p>
              <a:pPr hangingPunct="0">
                <a:defRPr/>
              </a:pPr>
              <a:endParaRPr lang="fr-FR" sz="2400">
                <a:latin typeface="Liberation Serif" pitchFamily="18"/>
                <a:ea typeface="DejaVu LGC Sans" pitchFamily="2"/>
                <a:cs typeface="DejaVu LGC Sans" pitchFamily="2"/>
              </a:endParaRPr>
            </a:p>
          </p:txBody>
        </p:sp>
        <p:grpSp>
          <p:nvGrpSpPr>
            <p:cNvPr id="86037" name="Groupe 308"/>
            <p:cNvGrpSpPr>
              <a:grpSpLocks/>
            </p:cNvGrpSpPr>
            <p:nvPr/>
          </p:nvGrpSpPr>
          <p:grpSpPr bwMode="auto">
            <a:xfrm>
              <a:off x="1624319" y="6284879"/>
              <a:ext cx="2922256" cy="298657"/>
              <a:chOff x="1624319" y="6284879"/>
              <a:chExt cx="2922256" cy="298657"/>
            </a:xfrm>
          </p:grpSpPr>
          <p:sp>
            <p:nvSpPr>
              <p:cNvPr id="310" name="Forme libre 309"/>
              <p:cNvSpPr/>
              <p:nvPr/>
            </p:nvSpPr>
            <p:spPr>
              <a:xfrm>
                <a:off x="2164301" y="6284879"/>
                <a:ext cx="1848645" cy="254176"/>
              </a:xfrm>
              <a:custGeom>
                <a:avLst>
                  <a:gd name="f0" fmla="val 122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  <a:prstDash val="solid"/>
              </a:ln>
            </p:spPr>
            <p:txBody>
              <a:bodyPr wrap="none" lIns="90000" tIns="46800" rIns="90000" bIns="46800" anchor="ctr" compatLnSpc="0"/>
              <a:lstStyle/>
              <a:p>
                <a:pPr hangingPunct="0">
                  <a:defRPr/>
                </a:pPr>
                <a:endParaRPr lang="fr-FR" sz="2400">
                  <a:latin typeface="Liberation Serif" pitchFamily="18"/>
                  <a:ea typeface="DejaVu LGC Sans" pitchFamily="2"/>
                  <a:cs typeface="DejaVu LGC Sans" pitchFamily="2"/>
                </a:endParaRPr>
              </a:p>
            </p:txBody>
          </p:sp>
          <p:grpSp>
            <p:nvGrpSpPr>
              <p:cNvPr id="86039" name="Groupe 310"/>
              <p:cNvGrpSpPr>
                <a:grpSpLocks/>
              </p:cNvGrpSpPr>
              <p:nvPr/>
            </p:nvGrpSpPr>
            <p:grpSpPr bwMode="auto">
              <a:xfrm>
                <a:off x="1624319" y="6284879"/>
                <a:ext cx="2922256" cy="298657"/>
                <a:chOff x="1624319" y="6284879"/>
                <a:chExt cx="2922256" cy="298657"/>
              </a:xfrm>
            </p:grpSpPr>
            <p:sp>
              <p:nvSpPr>
                <p:cNvPr id="312" name="Forme libre 311"/>
                <p:cNvSpPr/>
                <p:nvPr/>
              </p:nvSpPr>
              <p:spPr>
                <a:xfrm>
                  <a:off x="2164301" y="6284879"/>
                  <a:ext cx="1842292" cy="246233"/>
                </a:xfrm>
                <a:custGeom>
                  <a:avLst>
                    <a:gd name="f0" fmla="val 127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  <a:prstDash val="solid"/>
                </a:ln>
              </p:spPr>
              <p:txBody>
                <a:bodyPr wrap="none" lIns="90000" tIns="46800" rIns="90000" bIns="46800" anchor="ctr" compatLnSpc="0"/>
                <a:lstStyle/>
                <a:p>
                  <a:pPr hangingPunct="0">
                    <a:defRPr/>
                  </a:pPr>
                  <a:endParaRPr lang="fr-FR" sz="2400">
                    <a:latin typeface="Liberation Serif" pitchFamily="18"/>
                    <a:ea typeface="DejaVu LGC Sans" pitchFamily="2"/>
                    <a:cs typeface="DejaVu LGC Sans" pitchFamily="2"/>
                  </a:endParaRPr>
                </a:p>
              </p:txBody>
            </p:sp>
            <p:grpSp>
              <p:nvGrpSpPr>
                <p:cNvPr id="86041" name="Groupe 312"/>
                <p:cNvGrpSpPr>
                  <a:grpSpLocks/>
                </p:cNvGrpSpPr>
                <p:nvPr/>
              </p:nvGrpSpPr>
              <p:grpSpPr bwMode="auto">
                <a:xfrm>
                  <a:off x="1624319" y="6286469"/>
                  <a:ext cx="2922256" cy="297067"/>
                  <a:chOff x="1624319" y="6286469"/>
                  <a:chExt cx="2922256" cy="297067"/>
                </a:xfrm>
              </p:grpSpPr>
              <p:sp>
                <p:nvSpPr>
                  <p:cNvPr id="314" name="Forme libre 313"/>
                  <p:cNvSpPr/>
                  <p:nvPr/>
                </p:nvSpPr>
                <p:spPr>
                  <a:xfrm>
                    <a:off x="2164301" y="6286467"/>
                    <a:ext cx="1834351" cy="239879"/>
                  </a:xfrm>
                  <a:custGeom>
                    <a:avLst>
                      <a:gd name="f0" fmla="val 130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  <a:prstDash val="solid"/>
                  </a:ln>
                </p:spPr>
                <p:txBody>
                  <a:bodyPr wrap="none" lIns="90000" tIns="46800" rIns="90000" bIns="46800" anchor="ctr" compatLnSpc="0"/>
                  <a:lstStyle/>
                  <a:p>
                    <a:pPr hangingPunct="0">
                      <a:defRPr/>
                    </a:pPr>
                    <a:endParaRPr lang="fr-FR" sz="2400">
                      <a:latin typeface="Liberation Serif" pitchFamily="18"/>
                      <a:ea typeface="DejaVu LGC Sans" pitchFamily="2"/>
                      <a:cs typeface="DejaVu LGC Sans" pitchFamily="2"/>
                    </a:endParaRPr>
                  </a:p>
                </p:txBody>
              </p:sp>
              <p:grpSp>
                <p:nvGrpSpPr>
                  <p:cNvPr id="86043" name="Groupe 314"/>
                  <p:cNvGrpSpPr>
                    <a:grpSpLocks/>
                  </p:cNvGrpSpPr>
                  <p:nvPr/>
                </p:nvGrpSpPr>
                <p:grpSpPr bwMode="auto">
                  <a:xfrm>
                    <a:off x="1624319" y="6286469"/>
                    <a:ext cx="2922256" cy="297067"/>
                    <a:chOff x="1624319" y="6286469"/>
                    <a:chExt cx="2922256" cy="297067"/>
                  </a:xfrm>
                </p:grpSpPr>
                <p:sp>
                  <p:nvSpPr>
                    <p:cNvPr id="316" name="Forme libre 315"/>
                    <p:cNvSpPr/>
                    <p:nvPr/>
                  </p:nvSpPr>
                  <p:spPr>
                    <a:xfrm>
                      <a:off x="2164301" y="6286467"/>
                      <a:ext cx="1827999" cy="233525"/>
                    </a:xfrm>
                    <a:custGeom>
                      <a:avLst>
                        <a:gd name="f0" fmla="val 133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  <a:prstDash val="solid"/>
                    </a:ln>
                  </p:spPr>
                  <p:txBody>
                    <a:bodyPr wrap="none" lIns="90000" tIns="46800" rIns="90000" bIns="46800" anchor="ctr" compatLnSpc="0"/>
                    <a:lstStyle/>
                    <a:p>
                      <a:pPr hangingPunct="0">
                        <a:defRPr/>
                      </a:pPr>
                      <a:endParaRPr lang="fr-FR" sz="2400">
                        <a:latin typeface="Liberation Serif" pitchFamily="18"/>
                        <a:ea typeface="DejaVu LGC Sans" pitchFamily="2"/>
                        <a:cs typeface="DejaVu LGC Sans" pitchFamily="2"/>
                      </a:endParaRPr>
                    </a:p>
                  </p:txBody>
                </p:sp>
                <p:grpSp>
                  <p:nvGrpSpPr>
                    <p:cNvPr id="86045" name="Groupe 3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24319" y="6286469"/>
                      <a:ext cx="2922256" cy="297067"/>
                      <a:chOff x="1624319" y="6286469"/>
                      <a:chExt cx="2922256" cy="297067"/>
                    </a:xfrm>
                  </p:grpSpPr>
                  <p:sp>
                    <p:nvSpPr>
                      <p:cNvPr id="318" name="Forme libre 317"/>
                      <p:cNvSpPr/>
                      <p:nvPr/>
                    </p:nvSpPr>
                    <p:spPr>
                      <a:xfrm>
                        <a:off x="2164301" y="6286467"/>
                        <a:ext cx="1823234" cy="228759"/>
                      </a:xfrm>
                      <a:custGeom>
                        <a:avLst>
                          <a:gd name="f0" fmla="val 136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>
                        <a:noFill/>
                        <a:prstDash val="solid"/>
                      </a:ln>
                    </p:spPr>
                    <p:txBody>
                      <a:bodyPr wrap="none" lIns="90000" tIns="46800" rIns="90000" bIns="46800" anchor="ctr" compatLnSpc="0"/>
                      <a:lstStyle/>
                      <a:p>
                        <a:pPr hangingPunct="0">
                          <a:defRPr/>
                        </a:pPr>
                        <a:endParaRPr lang="fr-FR" sz="2400">
                          <a:latin typeface="Liberation Serif" pitchFamily="18"/>
                          <a:ea typeface="DejaVu LGC Sans" pitchFamily="2"/>
                          <a:cs typeface="DejaVu LGC Sans" pitchFamily="2"/>
                        </a:endParaRPr>
                      </a:p>
                    </p:txBody>
                  </p:sp>
                  <p:grpSp>
                    <p:nvGrpSpPr>
                      <p:cNvPr id="86047" name="Groupe 31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24319" y="6286469"/>
                        <a:ext cx="2922256" cy="297067"/>
                        <a:chOff x="1624319" y="6286469"/>
                        <a:chExt cx="2922256" cy="297067"/>
                      </a:xfrm>
                    </p:grpSpPr>
                    <p:sp>
                      <p:nvSpPr>
                        <p:cNvPr id="320" name="Forme libre 319"/>
                        <p:cNvSpPr/>
                        <p:nvPr/>
                      </p:nvSpPr>
                      <p:spPr>
                        <a:xfrm>
                          <a:off x="2164301" y="6286467"/>
                          <a:ext cx="1820057" cy="225581"/>
                        </a:xfrm>
                        <a:custGeom>
                          <a:avLst>
                            <a:gd name="f0" fmla="val 138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>
                          <a:noFill/>
                          <a:prstDash val="solid"/>
                        </a:ln>
                      </p:spPr>
                      <p:txBody>
                        <a:bodyPr wrap="none" lIns="90000" tIns="46800" rIns="90000" bIns="46800" anchor="ctr" compatLnSpc="0"/>
                        <a:lstStyle/>
                        <a:p>
                          <a:pPr hangingPunct="0">
                            <a:defRPr/>
                          </a:pPr>
                          <a:endParaRPr lang="fr-FR" sz="2400">
                            <a:latin typeface="Liberation Serif" pitchFamily="18"/>
                            <a:ea typeface="DejaVu LGC Sans" pitchFamily="2"/>
                            <a:cs typeface="DejaVu LGC Sans" pitchFamily="2"/>
                          </a:endParaRPr>
                        </a:p>
                      </p:txBody>
                    </p:sp>
                    <p:grpSp>
                      <p:nvGrpSpPr>
                        <p:cNvPr id="86049" name="Groupe 32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624319" y="6286469"/>
                          <a:ext cx="2922256" cy="297067"/>
                          <a:chOff x="1624319" y="6286469"/>
                          <a:chExt cx="2922256" cy="297067"/>
                        </a:xfrm>
                      </p:grpSpPr>
                      <p:sp>
                        <p:nvSpPr>
                          <p:cNvPr id="322" name="Forme libre 321"/>
                          <p:cNvSpPr/>
                          <p:nvPr/>
                        </p:nvSpPr>
                        <p:spPr>
                          <a:xfrm>
                            <a:off x="2164301" y="6286467"/>
                            <a:ext cx="1818470" cy="223993"/>
                          </a:xfrm>
                          <a:custGeom>
                            <a:avLst>
                              <a:gd name="f0" fmla="val 140"/>
                            </a:avLst>
                            <a:gdLst>
                              <a:gd name="f1" fmla="val 10800000"/>
                              <a:gd name="f2" fmla="val 5400000"/>
                              <a:gd name="f3" fmla="val 16200000"/>
                              <a:gd name="f4" fmla="val w"/>
                              <a:gd name="f5" fmla="val h"/>
                              <a:gd name="f6" fmla="val ss"/>
                              <a:gd name="f7" fmla="val 0"/>
                              <a:gd name="f8" fmla="*/ 5419351 1 1725033"/>
                              <a:gd name="f9" fmla="val 45"/>
                              <a:gd name="f10" fmla="val 10800"/>
                              <a:gd name="f11" fmla="val -2147483647"/>
                              <a:gd name="f12" fmla="val 2147483647"/>
                              <a:gd name="f13" fmla="abs f4"/>
                              <a:gd name="f14" fmla="abs f5"/>
                              <a:gd name="f15" fmla="abs f6"/>
                              <a:gd name="f16" fmla="*/ f8 1 180"/>
                              <a:gd name="f17" fmla="pin 0 f0 10800"/>
                              <a:gd name="f18" fmla="+- 0 0 f2"/>
                              <a:gd name="f19" fmla="?: f13 f4 1"/>
                              <a:gd name="f20" fmla="?: f14 f5 1"/>
                              <a:gd name="f21" fmla="?: f15 f6 1"/>
                              <a:gd name="f22" fmla="*/ f9 f16 1"/>
                              <a:gd name="f23" fmla="+- f7 f17 0"/>
                              <a:gd name="f24" fmla="*/ f19 1 21600"/>
                              <a:gd name="f25" fmla="*/ f20 1 21600"/>
                              <a:gd name="f26" fmla="*/ 21600 f19 1"/>
                              <a:gd name="f27" fmla="*/ 21600 f20 1"/>
                              <a:gd name="f28" fmla="+- 0 0 f22"/>
                              <a:gd name="f29" fmla="min f25 f24"/>
                              <a:gd name="f30" fmla="*/ f26 1 f21"/>
                              <a:gd name="f31" fmla="*/ f27 1 f21"/>
                              <a:gd name="f32" fmla="*/ f28 f1 1"/>
                              <a:gd name="f33" fmla="*/ f32 1 f8"/>
                              <a:gd name="f34" fmla="+- f31 0 f17"/>
                              <a:gd name="f35" fmla="+- f30 0 f17"/>
                              <a:gd name="f36" fmla="*/ f17 f29 1"/>
                              <a:gd name="f37" fmla="*/ f7 f29 1"/>
                              <a:gd name="f38" fmla="*/ f23 f29 1"/>
                              <a:gd name="f39" fmla="*/ f31 f29 1"/>
                              <a:gd name="f40" fmla="*/ f30 f29 1"/>
                              <a:gd name="f41" fmla="+- f33 0 f2"/>
                              <a:gd name="f42" fmla="+- f37 0 f38"/>
                              <a:gd name="f43" fmla="+- f38 0 f37"/>
                              <a:gd name="f44" fmla="*/ f34 f29 1"/>
                              <a:gd name="f45" fmla="*/ f35 f29 1"/>
                              <a:gd name="f46" fmla="cos 1 f41"/>
                              <a:gd name="f47" fmla="abs f42"/>
                              <a:gd name="f48" fmla="abs f43"/>
                              <a:gd name="f49" fmla="?: f42 f18 f2"/>
                              <a:gd name="f50" fmla="?: f42 f2 f18"/>
                              <a:gd name="f51" fmla="?: f42 f3 f2"/>
                              <a:gd name="f52" fmla="?: f42 f2 f3"/>
                              <a:gd name="f53" fmla="+- f39 0 f44"/>
                              <a:gd name="f54" fmla="?: f43 f18 f2"/>
                              <a:gd name="f55" fmla="?: f43 f2 f18"/>
                              <a:gd name="f56" fmla="+- f40 0 f45"/>
                              <a:gd name="f57" fmla="+- f44 0 f39"/>
                              <a:gd name="f58" fmla="+- f45 0 f40"/>
                              <a:gd name="f59" fmla="?: f42 0 f1"/>
                              <a:gd name="f60" fmla="?: f42 f1 0"/>
                              <a:gd name="f61" fmla="+- 0 0 f46"/>
                              <a:gd name="f62" fmla="?: f42 f52 f51"/>
                              <a:gd name="f63" fmla="?: f42 f51 f52"/>
                              <a:gd name="f64" fmla="?: f43 f50 f49"/>
                              <a:gd name="f65" fmla="abs f53"/>
                              <a:gd name="f66" fmla="?: f53 0 f1"/>
                              <a:gd name="f67" fmla="?: f53 f1 0"/>
                              <a:gd name="f68" fmla="?: f53 f54 f55"/>
                              <a:gd name="f69" fmla="abs f56"/>
                              <a:gd name="f70" fmla="abs f57"/>
                              <a:gd name="f71" fmla="?: f56 f18 f2"/>
                              <a:gd name="f72" fmla="?: f56 f2 f18"/>
                              <a:gd name="f73" fmla="?: f56 f3 f2"/>
                              <a:gd name="f74" fmla="?: f56 f2 f3"/>
                              <a:gd name="f75" fmla="abs f58"/>
                              <a:gd name="f76" fmla="?: f58 f18 f2"/>
                              <a:gd name="f77" fmla="?: f58 f2 f18"/>
                              <a:gd name="f78" fmla="?: f58 f60 f59"/>
                              <a:gd name="f79" fmla="?: f58 f59 f60"/>
                              <a:gd name="f80" fmla="*/ f17 f61 1"/>
                              <a:gd name="f81" fmla="?: f43 f63 f62"/>
                              <a:gd name="f82" fmla="?: f43 f67 f66"/>
                              <a:gd name="f83" fmla="?: f43 f66 f67"/>
                              <a:gd name="f84" fmla="?: f56 f74 f73"/>
                              <a:gd name="f85" fmla="?: f56 f73 f74"/>
                              <a:gd name="f86" fmla="?: f57 f72 f71"/>
                              <a:gd name="f87" fmla="?: f42 f78 f79"/>
                              <a:gd name="f88" fmla="?: f42 f76 f77"/>
                              <a:gd name="f89" fmla="*/ f80 3163 1"/>
                              <a:gd name="f90" fmla="?: f53 f82 f83"/>
                              <a:gd name="f91" fmla="?: f57 f85 f84"/>
                              <a:gd name="f92" fmla="*/ f89 1 7636"/>
                              <a:gd name="f93" fmla="+- f7 f92 0"/>
                              <a:gd name="f94" fmla="+- f30 0 f92"/>
                              <a:gd name="f95" fmla="+- f31 0 f92"/>
                              <a:gd name="f96" fmla="*/ f93 f29 1"/>
                              <a:gd name="f97" fmla="*/ f94 f29 1"/>
                              <a:gd name="f98" fmla="*/ f95 f29 1"/>
                            </a:gdLst>
                            <a:ahLst>
                              <a:ahXY gdRefX="f0" minX="f7" maxX="f10">
                                <a:pos x="f36" y="f37"/>
                              </a:ahXY>
                            </a:ahLst>
                            <a:cxnLst>
                              <a:cxn ang="3cd4">
                                <a:pos x="hc" y="t"/>
                              </a:cxn>
                              <a:cxn ang="0">
                                <a:pos x="r" y="vc"/>
                              </a:cxn>
                              <a:cxn ang="cd4">
                                <a:pos x="hc" y="b"/>
                              </a:cxn>
                              <a:cxn ang="cd2">
                                <a:pos x="l" y="vc"/>
                              </a:cxn>
                            </a:cxnLst>
                            <a:rect l="f96" t="f96" r="f97" b="f98"/>
                            <a:pathLst>
                              <a:path>
                                <a:moveTo>
                                  <a:pt x="f38" y="f37"/>
                                </a:moveTo>
                                <a:arcTo wR="f47" hR="f48" stAng="f81" swAng="f64"/>
                                <a:lnTo>
                                  <a:pt x="f37" y="f44"/>
                                </a:lnTo>
                                <a:arcTo wR="f48" hR="f65" stAng="f90" swAng="f68"/>
                                <a:lnTo>
                                  <a:pt x="f45" y="f39"/>
                                </a:lnTo>
                                <a:arcTo wR="f69" hR="f70" stAng="f91" swAng="f86"/>
                                <a:lnTo>
                                  <a:pt x="f40" y="f38"/>
                                </a:lnTo>
                                <a:arcTo wR="f75" hR="f47" stAng="f87" swAng="f88"/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>
                            <a:noFill/>
                            <a:prstDash val="solid"/>
                          </a:ln>
                        </p:spPr>
                        <p:txBody>
                          <a:bodyPr wrap="none" lIns="90000" tIns="46800" rIns="90000" bIns="46800" anchor="ctr" compatLnSpc="0"/>
                          <a:lstStyle/>
                          <a:p>
                            <a:pPr hangingPunct="0">
                              <a:defRPr/>
                            </a:pPr>
                            <a:endParaRPr lang="fr-FR" sz="2400">
                              <a:latin typeface="Liberation Serif" pitchFamily="18"/>
                              <a:ea typeface="DejaVu LGC Sans" pitchFamily="2"/>
                              <a:cs typeface="DejaVu LGC Sans" pitchFamily="2"/>
                            </a:endParaRPr>
                          </a:p>
                        </p:txBody>
                      </p:sp>
                      <p:grpSp>
                        <p:nvGrpSpPr>
                          <p:cNvPr id="86051" name="Groupe 322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1624319" y="6288060"/>
                            <a:ext cx="2922256" cy="295476"/>
                            <a:chOff x="1624319" y="6288060"/>
                            <a:chExt cx="2922256" cy="295476"/>
                          </a:xfrm>
                        </p:grpSpPr>
                        <p:sp>
                          <p:nvSpPr>
                            <p:cNvPr id="324" name="Forme libre 323"/>
                            <p:cNvSpPr/>
                            <p:nvPr/>
                          </p:nvSpPr>
                          <p:spPr>
                            <a:xfrm>
                              <a:off x="2164301" y="6288056"/>
                              <a:ext cx="1815293" cy="222404"/>
                            </a:xfrm>
                            <a:custGeom>
                              <a:avLst>
                                <a:gd name="f0" fmla="val 140"/>
                              </a:avLst>
                              <a:gdLst>
                                <a:gd name="f1" fmla="val 10800000"/>
                                <a:gd name="f2" fmla="val 5400000"/>
                                <a:gd name="f3" fmla="val 16200000"/>
                                <a:gd name="f4" fmla="val w"/>
                                <a:gd name="f5" fmla="val h"/>
                                <a:gd name="f6" fmla="val ss"/>
                                <a:gd name="f7" fmla="val 0"/>
                                <a:gd name="f8" fmla="*/ 5419351 1 1725033"/>
                                <a:gd name="f9" fmla="val 45"/>
                                <a:gd name="f10" fmla="val 10800"/>
                                <a:gd name="f11" fmla="val -2147483647"/>
                                <a:gd name="f12" fmla="val 2147483647"/>
                                <a:gd name="f13" fmla="abs f4"/>
                                <a:gd name="f14" fmla="abs f5"/>
                                <a:gd name="f15" fmla="abs f6"/>
                                <a:gd name="f16" fmla="*/ f8 1 180"/>
                                <a:gd name="f17" fmla="pin 0 f0 10800"/>
                                <a:gd name="f18" fmla="+- 0 0 f2"/>
                                <a:gd name="f19" fmla="?: f13 f4 1"/>
                                <a:gd name="f20" fmla="?: f14 f5 1"/>
                                <a:gd name="f21" fmla="?: f15 f6 1"/>
                                <a:gd name="f22" fmla="*/ f9 f16 1"/>
                                <a:gd name="f23" fmla="+- f7 f17 0"/>
                                <a:gd name="f24" fmla="*/ f19 1 21600"/>
                                <a:gd name="f25" fmla="*/ f20 1 21600"/>
                                <a:gd name="f26" fmla="*/ 21600 f19 1"/>
                                <a:gd name="f27" fmla="*/ 21600 f20 1"/>
                                <a:gd name="f28" fmla="+- 0 0 f22"/>
                                <a:gd name="f29" fmla="min f25 f24"/>
                                <a:gd name="f30" fmla="*/ f26 1 f21"/>
                                <a:gd name="f31" fmla="*/ f27 1 f21"/>
                                <a:gd name="f32" fmla="*/ f28 f1 1"/>
                                <a:gd name="f33" fmla="*/ f32 1 f8"/>
                                <a:gd name="f34" fmla="+- f31 0 f17"/>
                                <a:gd name="f35" fmla="+- f30 0 f17"/>
                                <a:gd name="f36" fmla="*/ f17 f29 1"/>
                                <a:gd name="f37" fmla="*/ f7 f29 1"/>
                                <a:gd name="f38" fmla="*/ f23 f29 1"/>
                                <a:gd name="f39" fmla="*/ f31 f29 1"/>
                                <a:gd name="f40" fmla="*/ f30 f29 1"/>
                                <a:gd name="f41" fmla="+- f33 0 f2"/>
                                <a:gd name="f42" fmla="+- f37 0 f38"/>
                                <a:gd name="f43" fmla="+- f38 0 f37"/>
                                <a:gd name="f44" fmla="*/ f34 f29 1"/>
                                <a:gd name="f45" fmla="*/ f35 f29 1"/>
                                <a:gd name="f46" fmla="cos 1 f41"/>
                                <a:gd name="f47" fmla="abs f42"/>
                                <a:gd name="f48" fmla="abs f43"/>
                                <a:gd name="f49" fmla="?: f42 f18 f2"/>
                                <a:gd name="f50" fmla="?: f42 f2 f18"/>
                                <a:gd name="f51" fmla="?: f42 f3 f2"/>
                                <a:gd name="f52" fmla="?: f42 f2 f3"/>
                                <a:gd name="f53" fmla="+- f39 0 f44"/>
                                <a:gd name="f54" fmla="?: f43 f18 f2"/>
                                <a:gd name="f55" fmla="?: f43 f2 f18"/>
                                <a:gd name="f56" fmla="+- f40 0 f45"/>
                                <a:gd name="f57" fmla="+- f44 0 f39"/>
                                <a:gd name="f58" fmla="+- f45 0 f40"/>
                                <a:gd name="f59" fmla="?: f42 0 f1"/>
                                <a:gd name="f60" fmla="?: f42 f1 0"/>
                                <a:gd name="f61" fmla="+- 0 0 f46"/>
                                <a:gd name="f62" fmla="?: f42 f52 f51"/>
                                <a:gd name="f63" fmla="?: f42 f51 f52"/>
                                <a:gd name="f64" fmla="?: f43 f50 f49"/>
                                <a:gd name="f65" fmla="abs f53"/>
                                <a:gd name="f66" fmla="?: f53 0 f1"/>
                                <a:gd name="f67" fmla="?: f53 f1 0"/>
                                <a:gd name="f68" fmla="?: f53 f54 f55"/>
                                <a:gd name="f69" fmla="abs f56"/>
                                <a:gd name="f70" fmla="abs f57"/>
                                <a:gd name="f71" fmla="?: f56 f18 f2"/>
                                <a:gd name="f72" fmla="?: f56 f2 f18"/>
                                <a:gd name="f73" fmla="?: f56 f3 f2"/>
                                <a:gd name="f74" fmla="?: f56 f2 f3"/>
                                <a:gd name="f75" fmla="abs f58"/>
                                <a:gd name="f76" fmla="?: f58 f18 f2"/>
                                <a:gd name="f77" fmla="?: f58 f2 f18"/>
                                <a:gd name="f78" fmla="?: f58 f60 f59"/>
                                <a:gd name="f79" fmla="?: f58 f59 f60"/>
                                <a:gd name="f80" fmla="*/ f17 f61 1"/>
                                <a:gd name="f81" fmla="?: f43 f63 f62"/>
                                <a:gd name="f82" fmla="?: f43 f67 f66"/>
                                <a:gd name="f83" fmla="?: f43 f66 f67"/>
                                <a:gd name="f84" fmla="?: f56 f74 f73"/>
                                <a:gd name="f85" fmla="?: f56 f73 f74"/>
                                <a:gd name="f86" fmla="?: f57 f72 f71"/>
                                <a:gd name="f87" fmla="?: f42 f78 f79"/>
                                <a:gd name="f88" fmla="?: f42 f76 f77"/>
                                <a:gd name="f89" fmla="*/ f80 3163 1"/>
                                <a:gd name="f90" fmla="?: f53 f82 f83"/>
                                <a:gd name="f91" fmla="?: f57 f85 f84"/>
                                <a:gd name="f92" fmla="*/ f89 1 7636"/>
                                <a:gd name="f93" fmla="+- f7 f92 0"/>
                                <a:gd name="f94" fmla="+- f30 0 f92"/>
                                <a:gd name="f95" fmla="+- f31 0 f92"/>
                                <a:gd name="f96" fmla="*/ f93 f29 1"/>
                                <a:gd name="f97" fmla="*/ f94 f29 1"/>
                                <a:gd name="f98" fmla="*/ f95 f29 1"/>
                              </a:gdLst>
                              <a:ahLst>
                                <a:ahXY gdRefX="f0" minX="f7" maxX="f10">
                                  <a:pos x="f36" y="f37"/>
                                </a:ahXY>
                              </a:ahLst>
                              <a:cxnLst>
                                <a:cxn ang="3cd4">
                                  <a:pos x="hc" y="t"/>
                                </a:cxn>
                                <a:cxn ang="0">
                                  <a:pos x="r" y="vc"/>
                                </a:cxn>
                                <a:cxn ang="cd4">
                                  <a:pos x="hc" y="b"/>
                                </a:cxn>
                                <a:cxn ang="cd2">
                                  <a:pos x="l" y="vc"/>
                                </a:cxn>
                              </a:cxnLst>
                              <a:rect l="f96" t="f96" r="f97" b="f98"/>
                              <a:pathLst>
                                <a:path>
                                  <a:moveTo>
                                    <a:pt x="f38" y="f37"/>
                                  </a:moveTo>
                                  <a:arcTo wR="f47" hR="f48" stAng="f81" swAng="f64"/>
                                  <a:lnTo>
                                    <a:pt x="f37" y="f44"/>
                                  </a:lnTo>
                                  <a:arcTo wR="f48" hR="f65" stAng="f90" swAng="f68"/>
                                  <a:lnTo>
                                    <a:pt x="f45" y="f39"/>
                                  </a:lnTo>
                                  <a:arcTo wR="f69" hR="f70" stAng="f91" swAng="f86"/>
                                  <a:lnTo>
                                    <a:pt x="f40" y="f38"/>
                                  </a:lnTo>
                                  <a:arcTo wR="f75" hR="f47" stAng="f87" swAng="f88"/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>
                              <a:noFill/>
                              <a:prstDash val="solid"/>
                            </a:ln>
                          </p:spPr>
                          <p:txBody>
                            <a:bodyPr wrap="none" lIns="90000" tIns="46800" rIns="90000" bIns="46800" anchor="ctr" compatLnSpc="0"/>
                            <a:lstStyle/>
                            <a:p>
                              <a:pPr hangingPunct="0">
                                <a:defRPr/>
                              </a:pPr>
                              <a:endParaRPr lang="fr-FR" sz="2400">
                                <a:latin typeface="Liberation Serif" pitchFamily="18"/>
                                <a:ea typeface="DejaVu LGC Sans" pitchFamily="2"/>
                                <a:cs typeface="DejaVu LGC Sans" pitchFamily="2"/>
                              </a:endParaRPr>
                            </a:p>
                          </p:txBody>
                        </p:sp>
                        <p:sp>
                          <p:nvSpPr>
                            <p:cNvPr id="325" name="Forme libre 324"/>
                            <p:cNvSpPr/>
                            <p:nvPr/>
                          </p:nvSpPr>
                          <p:spPr>
                            <a:xfrm>
                              <a:off x="1624319" y="6288056"/>
                              <a:ext cx="2922256" cy="295480"/>
                            </a:xfrm>
                            <a:custGeom>
                              <a:avLst>
                                <a:gd name="f0" fmla="val 140"/>
                              </a:avLst>
                              <a:gdLst>
                                <a:gd name="f1" fmla="val 10800000"/>
                                <a:gd name="f2" fmla="val 5400000"/>
                                <a:gd name="f3" fmla="val 16200000"/>
                                <a:gd name="f4" fmla="val w"/>
                                <a:gd name="f5" fmla="val h"/>
                                <a:gd name="f6" fmla="val ss"/>
                                <a:gd name="f7" fmla="val 0"/>
                                <a:gd name="f8" fmla="*/ 5419351 1 1725033"/>
                                <a:gd name="f9" fmla="val 45"/>
                                <a:gd name="f10" fmla="val 10800"/>
                                <a:gd name="f11" fmla="val -2147483647"/>
                                <a:gd name="f12" fmla="val 2147483647"/>
                                <a:gd name="f13" fmla="abs f4"/>
                                <a:gd name="f14" fmla="abs f5"/>
                                <a:gd name="f15" fmla="abs f6"/>
                                <a:gd name="f16" fmla="*/ f8 1 180"/>
                                <a:gd name="f17" fmla="pin 0 f0 10800"/>
                                <a:gd name="f18" fmla="+- 0 0 f2"/>
                                <a:gd name="f19" fmla="?: f13 f4 1"/>
                                <a:gd name="f20" fmla="?: f14 f5 1"/>
                                <a:gd name="f21" fmla="?: f15 f6 1"/>
                                <a:gd name="f22" fmla="*/ f9 f16 1"/>
                                <a:gd name="f23" fmla="+- f7 f17 0"/>
                                <a:gd name="f24" fmla="*/ f19 1 21600"/>
                                <a:gd name="f25" fmla="*/ f20 1 21600"/>
                                <a:gd name="f26" fmla="*/ 21600 f19 1"/>
                                <a:gd name="f27" fmla="*/ 21600 f20 1"/>
                                <a:gd name="f28" fmla="+- 0 0 f22"/>
                                <a:gd name="f29" fmla="min f25 f24"/>
                                <a:gd name="f30" fmla="*/ f26 1 f21"/>
                                <a:gd name="f31" fmla="*/ f27 1 f21"/>
                                <a:gd name="f32" fmla="*/ f28 f1 1"/>
                                <a:gd name="f33" fmla="*/ f32 1 f8"/>
                                <a:gd name="f34" fmla="+- f31 0 f17"/>
                                <a:gd name="f35" fmla="+- f30 0 f17"/>
                                <a:gd name="f36" fmla="*/ f17 f29 1"/>
                                <a:gd name="f37" fmla="*/ f7 f29 1"/>
                                <a:gd name="f38" fmla="*/ f23 f29 1"/>
                                <a:gd name="f39" fmla="*/ f31 f29 1"/>
                                <a:gd name="f40" fmla="*/ f30 f29 1"/>
                                <a:gd name="f41" fmla="+- f33 0 f2"/>
                                <a:gd name="f42" fmla="+- f37 0 f38"/>
                                <a:gd name="f43" fmla="+- f38 0 f37"/>
                                <a:gd name="f44" fmla="*/ f34 f29 1"/>
                                <a:gd name="f45" fmla="*/ f35 f29 1"/>
                                <a:gd name="f46" fmla="cos 1 f41"/>
                                <a:gd name="f47" fmla="abs f42"/>
                                <a:gd name="f48" fmla="abs f43"/>
                                <a:gd name="f49" fmla="?: f42 f18 f2"/>
                                <a:gd name="f50" fmla="?: f42 f2 f18"/>
                                <a:gd name="f51" fmla="?: f42 f3 f2"/>
                                <a:gd name="f52" fmla="?: f42 f2 f3"/>
                                <a:gd name="f53" fmla="+- f39 0 f44"/>
                                <a:gd name="f54" fmla="?: f43 f18 f2"/>
                                <a:gd name="f55" fmla="?: f43 f2 f18"/>
                                <a:gd name="f56" fmla="+- f40 0 f45"/>
                                <a:gd name="f57" fmla="+- f44 0 f39"/>
                                <a:gd name="f58" fmla="+- f45 0 f40"/>
                                <a:gd name="f59" fmla="?: f42 0 f1"/>
                                <a:gd name="f60" fmla="?: f42 f1 0"/>
                                <a:gd name="f61" fmla="+- 0 0 f46"/>
                                <a:gd name="f62" fmla="?: f42 f52 f51"/>
                                <a:gd name="f63" fmla="?: f42 f51 f52"/>
                                <a:gd name="f64" fmla="?: f43 f50 f49"/>
                                <a:gd name="f65" fmla="abs f53"/>
                                <a:gd name="f66" fmla="?: f53 0 f1"/>
                                <a:gd name="f67" fmla="?: f53 f1 0"/>
                                <a:gd name="f68" fmla="?: f53 f54 f55"/>
                                <a:gd name="f69" fmla="abs f56"/>
                                <a:gd name="f70" fmla="abs f57"/>
                                <a:gd name="f71" fmla="?: f56 f18 f2"/>
                                <a:gd name="f72" fmla="?: f56 f2 f18"/>
                                <a:gd name="f73" fmla="?: f56 f3 f2"/>
                                <a:gd name="f74" fmla="?: f56 f2 f3"/>
                                <a:gd name="f75" fmla="abs f58"/>
                                <a:gd name="f76" fmla="?: f58 f18 f2"/>
                                <a:gd name="f77" fmla="?: f58 f2 f18"/>
                                <a:gd name="f78" fmla="?: f58 f60 f59"/>
                                <a:gd name="f79" fmla="?: f58 f59 f60"/>
                                <a:gd name="f80" fmla="*/ f17 f61 1"/>
                                <a:gd name="f81" fmla="?: f43 f63 f62"/>
                                <a:gd name="f82" fmla="?: f43 f67 f66"/>
                                <a:gd name="f83" fmla="?: f43 f66 f67"/>
                                <a:gd name="f84" fmla="?: f56 f74 f73"/>
                                <a:gd name="f85" fmla="?: f56 f73 f74"/>
                                <a:gd name="f86" fmla="?: f57 f72 f71"/>
                                <a:gd name="f87" fmla="?: f42 f78 f79"/>
                                <a:gd name="f88" fmla="?: f42 f76 f77"/>
                                <a:gd name="f89" fmla="*/ f80 3163 1"/>
                                <a:gd name="f90" fmla="?: f53 f82 f83"/>
                                <a:gd name="f91" fmla="?: f57 f85 f84"/>
                                <a:gd name="f92" fmla="*/ f89 1 7636"/>
                                <a:gd name="f93" fmla="+- f7 f92 0"/>
                                <a:gd name="f94" fmla="+- f30 0 f92"/>
                                <a:gd name="f95" fmla="+- f31 0 f92"/>
                                <a:gd name="f96" fmla="*/ f93 f29 1"/>
                                <a:gd name="f97" fmla="*/ f94 f29 1"/>
                                <a:gd name="f98" fmla="*/ f95 f29 1"/>
                              </a:gdLst>
                              <a:ahLst>
                                <a:ahXY gdRefX="f0" minX="f7" maxX="f10">
                                  <a:pos x="f36" y="f37"/>
                                </a:ahXY>
                              </a:ahLst>
                              <a:cxnLst>
                                <a:cxn ang="3cd4">
                                  <a:pos x="hc" y="t"/>
                                </a:cxn>
                                <a:cxn ang="0">
                                  <a:pos x="r" y="vc"/>
                                </a:cxn>
                                <a:cxn ang="cd4">
                                  <a:pos x="hc" y="b"/>
                                </a:cxn>
                                <a:cxn ang="cd2">
                                  <a:pos x="l" y="vc"/>
                                </a:cxn>
                              </a:cxnLst>
                              <a:rect l="f96" t="f96" r="f97" b="f98"/>
                              <a:pathLst>
                                <a:path>
                                  <a:moveTo>
                                    <a:pt x="f38" y="f37"/>
                                  </a:moveTo>
                                  <a:arcTo wR="f47" hR="f48" stAng="f81" swAng="f64"/>
                                  <a:lnTo>
                                    <a:pt x="f37" y="f44"/>
                                  </a:lnTo>
                                  <a:arcTo wR="f48" hR="f65" stAng="f90" swAng="f68"/>
                                  <a:lnTo>
                                    <a:pt x="f45" y="f39"/>
                                  </a:lnTo>
                                  <a:arcTo wR="f69" hR="f70" stAng="f91" swAng="f86"/>
                                  <a:lnTo>
                                    <a:pt x="f40" y="f38"/>
                                  </a:lnTo>
                                  <a:arcTo wR="f75" hR="f47" stAng="f87" swAng="f88"/>
                                  <a:close/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>
                              <a:noFill/>
                              <a:prstDash val="solid"/>
                            </a:ln>
                          </p:spPr>
                          <p:txBody>
                            <a:bodyPr wrap="none" lIns="0" tIns="0" rIns="0" bIns="0" compatLnSpc="0">
                              <a:spAutoFit/>
                            </a:bodyPr>
                            <a:lstStyle/>
                            <a:p>
                              <a:pPr>
                                <a:defRPr/>
                              </a:pPr>
                              <a:r>
                                <a:rPr lang="en-GB" sz="2000" b="1" i="1">
                                  <a:latin typeface="Liberation Serif" pitchFamily="18"/>
                                  <a:ea typeface="DejaVu LGC Sans" pitchFamily="2"/>
                                  <a:cs typeface="DejaVu LGC Sans" pitchFamily="2"/>
                                </a:rPr>
                                <a:t>Moyenne multi-modèles</a:t>
                              </a:r>
                            </a:p>
                          </p:txBody>
                        </p:sp>
                      </p:grpSp>
                    </p:grpSp>
                  </p:grpSp>
                </p:grpSp>
              </p:grpSp>
            </p:grpSp>
          </p:grpSp>
        </p:grpSp>
      </p:grpSp>
      <p:sp>
        <p:nvSpPr>
          <p:cNvPr id="56" name="ZoneTexte 55"/>
          <p:cNvSpPr txBox="1"/>
          <p:nvPr/>
        </p:nvSpPr>
        <p:spPr>
          <a:xfrm>
            <a:off x="68240" y="126502"/>
            <a:ext cx="8898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00B0F0"/>
                </a:solidFill>
                <a:latin typeface="Liberation Sans"/>
                <a:ea typeface="MS PGothic" pitchFamily="34" charset="-128"/>
              </a:rPr>
              <a:t>Amplitude du réchauffement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1787525"/>
            <a:ext cx="2995613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Forme libre 292"/>
          <p:cNvSpPr>
            <a:spLocks/>
          </p:cNvSpPr>
          <p:nvPr/>
        </p:nvSpPr>
        <p:spPr bwMode="auto">
          <a:xfrm>
            <a:off x="5499100" y="6396038"/>
            <a:ext cx="3254375" cy="2444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15659133 h 21600"/>
              <a:gd name="T4" fmla="*/ 2147483647 w 21600"/>
              <a:gd name="T5" fmla="*/ 31318130 h 21600"/>
              <a:gd name="T6" fmla="*/ 0 w 21600"/>
              <a:gd name="T7" fmla="*/ 15659133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en-GB" sz="1600" i="1" dirty="0">
                <a:latin typeface="Liberation Sans"/>
                <a:ea typeface="DejaVu LGC Sans"/>
                <a:cs typeface="DejaVu LGC Sans"/>
              </a:rPr>
              <a:t>(Vial et al. </a:t>
            </a:r>
            <a:r>
              <a:rPr lang="en-GB" sz="1600" i="1" dirty="0" smtClean="0">
                <a:latin typeface="Liberation Sans"/>
                <a:ea typeface="DejaVu LGC Sans"/>
                <a:cs typeface="DejaVu LGC Sans"/>
              </a:rPr>
              <a:t>2013))</a:t>
            </a:r>
            <a:r>
              <a:rPr lang="ar-SA" sz="1600" i="1" dirty="0">
                <a:latin typeface="Liberation Sans"/>
                <a:ea typeface="DejaVu LGC Sans"/>
                <a:cs typeface="DejaVu LGC Sans"/>
              </a:rPr>
              <a:t>‏</a:t>
            </a:r>
            <a:endParaRPr lang="en-GB" sz="1600" i="1" dirty="0">
              <a:latin typeface="Liberation Sans"/>
              <a:ea typeface="DejaVu LGC Sans"/>
              <a:cs typeface="DejaVu LGC Sans"/>
            </a:endParaRPr>
          </a:p>
        </p:txBody>
      </p:sp>
      <p:sp>
        <p:nvSpPr>
          <p:cNvPr id="87045" name="Text Box 4"/>
          <p:cNvSpPr txBox="1">
            <a:spLocks noChangeArrowheads="1"/>
          </p:cNvSpPr>
          <p:nvPr/>
        </p:nvSpPr>
        <p:spPr bwMode="auto">
          <a:xfrm>
            <a:off x="292100" y="1000125"/>
            <a:ext cx="8561388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GB" sz="2600" b="1" i="1">
                <a:solidFill>
                  <a:srgbClr val="000000"/>
                </a:solidFill>
                <a:latin typeface="Liberation Sans"/>
                <a:ea typeface="MS PGothic" pitchFamily="34" charset="-128"/>
              </a:rPr>
              <a:t>Origines de la dispersion entre les modèles</a:t>
            </a:r>
          </a:p>
        </p:txBody>
      </p:sp>
      <p:sp>
        <p:nvSpPr>
          <p:cNvPr id="87046" name="ZoneTexte 1"/>
          <p:cNvSpPr txBox="1">
            <a:spLocks noChangeArrowheads="1"/>
          </p:cNvSpPr>
          <p:nvPr/>
        </p:nvSpPr>
        <p:spPr bwMode="auto">
          <a:xfrm>
            <a:off x="4549775" y="2397125"/>
            <a:ext cx="383222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z="2400" b="1">
                <a:latin typeface="Liberation Sans"/>
              </a:rPr>
              <a:t>Rétroaction des nuages</a:t>
            </a:r>
          </a:p>
          <a:p>
            <a:pPr eaLnBrk="1" hangingPunct="1"/>
            <a:r>
              <a:rPr lang="fr-FR">
                <a:latin typeface="Liberation Sans"/>
              </a:rPr>
              <a:t>(principalement nuages bas dans les tropiques)</a:t>
            </a:r>
          </a:p>
        </p:txBody>
      </p:sp>
      <p:sp>
        <p:nvSpPr>
          <p:cNvPr id="87047" name="ZoneTexte 7"/>
          <p:cNvSpPr txBox="1">
            <a:spLocks noChangeArrowheads="1"/>
          </p:cNvSpPr>
          <p:nvPr/>
        </p:nvSpPr>
        <p:spPr bwMode="auto">
          <a:xfrm>
            <a:off x="4535488" y="4710113"/>
            <a:ext cx="32416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z="2400" b="1" dirty="0">
                <a:latin typeface="Liberation Sans"/>
              </a:rPr>
              <a:t>Vapeur d’eau </a:t>
            </a:r>
          </a:p>
          <a:p>
            <a:pPr eaLnBrk="1" hangingPunct="1"/>
            <a:r>
              <a:rPr lang="fr-FR" dirty="0">
                <a:latin typeface="Liberation Sans"/>
              </a:rPr>
              <a:t>(changement d’humidité relative sur toute la hauteur de la </a:t>
            </a:r>
            <a:r>
              <a:rPr lang="fr-FR" dirty="0" smtClean="0">
                <a:latin typeface="Liberation Sans"/>
              </a:rPr>
              <a:t>stratosphère)</a:t>
            </a:r>
            <a:endParaRPr lang="fr-FR" dirty="0">
              <a:latin typeface="Liberation Sans"/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H="1" flipV="1">
            <a:off x="3805238" y="2641600"/>
            <a:ext cx="76835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 flipV="1">
            <a:off x="3227388" y="4954588"/>
            <a:ext cx="13081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050" name="ZoneTexte 12"/>
          <p:cNvSpPr txBox="1">
            <a:spLocks noChangeArrowheads="1"/>
          </p:cNvSpPr>
          <p:nvPr/>
        </p:nvSpPr>
        <p:spPr bwMode="auto">
          <a:xfrm>
            <a:off x="671513" y="1616075"/>
            <a:ext cx="5984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fr-FR">
                <a:latin typeface="Liberation Sans"/>
              </a:rPr>
              <a:t>0.8</a:t>
            </a:r>
          </a:p>
        </p:txBody>
      </p:sp>
      <p:sp>
        <p:nvSpPr>
          <p:cNvPr id="87051" name="ZoneTexte 14"/>
          <p:cNvSpPr txBox="1">
            <a:spLocks noChangeArrowheads="1"/>
          </p:cNvSpPr>
          <p:nvPr/>
        </p:nvSpPr>
        <p:spPr bwMode="auto">
          <a:xfrm>
            <a:off x="695325" y="2719388"/>
            <a:ext cx="598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fr-FR">
                <a:latin typeface="Liberation Sans"/>
              </a:rPr>
              <a:t>0.6</a:t>
            </a:r>
          </a:p>
        </p:txBody>
      </p:sp>
      <p:sp>
        <p:nvSpPr>
          <p:cNvPr id="87052" name="ZoneTexte 15"/>
          <p:cNvSpPr txBox="1">
            <a:spLocks noChangeArrowheads="1"/>
          </p:cNvSpPr>
          <p:nvPr/>
        </p:nvSpPr>
        <p:spPr bwMode="auto">
          <a:xfrm>
            <a:off x="695325" y="3800475"/>
            <a:ext cx="598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fr-FR">
                <a:latin typeface="Liberation Sans"/>
              </a:rPr>
              <a:t>0.4</a:t>
            </a:r>
          </a:p>
        </p:txBody>
      </p:sp>
      <p:sp>
        <p:nvSpPr>
          <p:cNvPr id="87053" name="ZoneTexte 16"/>
          <p:cNvSpPr txBox="1">
            <a:spLocks noChangeArrowheads="1"/>
          </p:cNvSpPr>
          <p:nvPr/>
        </p:nvSpPr>
        <p:spPr bwMode="auto">
          <a:xfrm>
            <a:off x="695325" y="4894263"/>
            <a:ext cx="598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fr-FR">
                <a:latin typeface="Liberation Sans"/>
              </a:rPr>
              <a:t>0.2</a:t>
            </a:r>
          </a:p>
        </p:txBody>
      </p:sp>
      <p:sp>
        <p:nvSpPr>
          <p:cNvPr id="87054" name="ZoneTexte 17"/>
          <p:cNvSpPr txBox="1">
            <a:spLocks noChangeArrowheads="1"/>
          </p:cNvSpPr>
          <p:nvPr/>
        </p:nvSpPr>
        <p:spPr bwMode="auto">
          <a:xfrm>
            <a:off x="709613" y="5948363"/>
            <a:ext cx="598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fr-FR">
                <a:latin typeface="Liberation Sans"/>
              </a:rPr>
              <a:t>0</a:t>
            </a:r>
          </a:p>
        </p:txBody>
      </p:sp>
      <p:sp>
        <p:nvSpPr>
          <p:cNvPr id="87055" name="ZoneTexte 13"/>
          <p:cNvSpPr txBox="1">
            <a:spLocks noChangeArrowheads="1"/>
          </p:cNvSpPr>
          <p:nvPr/>
        </p:nvSpPr>
        <p:spPr bwMode="auto">
          <a:xfrm rot="-5400000">
            <a:off x="-1660525" y="3709988"/>
            <a:ext cx="4308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>
                <a:latin typeface="Liberation Sans"/>
              </a:rPr>
              <a:t>différence normalisée inter-model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8240" y="126502"/>
            <a:ext cx="8898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00B0F0"/>
                </a:solidFill>
                <a:latin typeface="Liberation Sans"/>
                <a:ea typeface="MS PGothic" pitchFamily="34" charset="-128"/>
              </a:rPr>
              <a:t>Amplitude du réchauffement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2" b="44839"/>
          <a:stretch/>
        </p:blipFill>
        <p:spPr bwMode="auto">
          <a:xfrm>
            <a:off x="326510" y="3997779"/>
            <a:ext cx="8618325" cy="170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oneTexte 22"/>
          <p:cNvSpPr txBox="1"/>
          <p:nvPr/>
        </p:nvSpPr>
        <p:spPr>
          <a:xfrm>
            <a:off x="204053" y="3256930"/>
            <a:ext cx="8753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FF0000"/>
                </a:solidFill>
                <a:latin typeface="Liberation Sans"/>
              </a:rPr>
              <a:t>Et dans un monde plus simple?  </a:t>
            </a:r>
            <a:r>
              <a:rPr lang="fr-FR" sz="2000" dirty="0" smtClean="0">
                <a:latin typeface="Liberation Sans"/>
              </a:rPr>
              <a:t>Réponse de l’</a:t>
            </a:r>
            <a:r>
              <a:rPr lang="fr-FR" sz="2000" dirty="0">
                <a:latin typeface="Liberation Sans"/>
              </a:rPr>
              <a:t>e</a:t>
            </a:r>
            <a:r>
              <a:rPr lang="fr-FR" sz="2000" dirty="0" smtClean="0">
                <a:latin typeface="Liberation Sans"/>
              </a:rPr>
              <a:t>ffet radiatif des nuages à un </a:t>
            </a:r>
            <a:r>
              <a:rPr lang="fr-FR" sz="2000" b="1" dirty="0" smtClean="0">
                <a:solidFill>
                  <a:schemeClr val="accent2"/>
                </a:solidFill>
                <a:latin typeface="Liberation Sans"/>
              </a:rPr>
              <a:t>accroissement uniforme de température </a:t>
            </a:r>
            <a:r>
              <a:rPr lang="fr-FR" sz="2000" dirty="0" smtClean="0">
                <a:latin typeface="Liberation Sans"/>
              </a:rPr>
              <a:t>de 4K pour des </a:t>
            </a:r>
            <a:r>
              <a:rPr lang="fr-FR" sz="2000" b="1" dirty="0" smtClean="0">
                <a:solidFill>
                  <a:schemeClr val="accent2"/>
                </a:solidFill>
                <a:latin typeface="Liberation Sans"/>
              </a:rPr>
              <a:t>aqua-planètes</a:t>
            </a:r>
            <a:endParaRPr lang="fr-FR" sz="2000" b="1" dirty="0">
              <a:solidFill>
                <a:schemeClr val="accent2"/>
              </a:solidFill>
              <a:latin typeface="Liberation Sans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80051" y="6023984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Liberation Sans"/>
              </a:rPr>
              <a:t>Une partie importante de la dispersion des résultats provient de phénomènes physiques « de bases » (interaction circulations – vapeur d’eau – température)</a:t>
            </a:r>
            <a:endParaRPr lang="fr-FR" dirty="0">
              <a:latin typeface="Liberation Sans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6713196" y="5656233"/>
            <a:ext cx="248539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fr-FR" sz="1600" i="1" dirty="0" smtClean="0">
                <a:latin typeface="Lucida Sans" pitchFamily="34" charset="0"/>
              </a:rPr>
              <a:t>[Stevens &amp; </a:t>
            </a:r>
            <a:r>
              <a:rPr lang="fr-FR" sz="1600" i="1" dirty="0" err="1" smtClean="0">
                <a:latin typeface="Lucida Sans" pitchFamily="34" charset="0"/>
              </a:rPr>
              <a:t>Bony</a:t>
            </a:r>
            <a:r>
              <a:rPr lang="fr-FR" sz="1600" i="1" dirty="0" smtClean="0">
                <a:latin typeface="Lucida Sans" pitchFamily="34" charset="0"/>
              </a:rPr>
              <a:t>, 2013]</a:t>
            </a:r>
            <a:endParaRPr lang="fr-FR" sz="1600" i="1" dirty="0">
              <a:latin typeface="Lucida Sans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112211" y="799459"/>
            <a:ext cx="868495" cy="232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3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064" y="799459"/>
            <a:ext cx="3875721" cy="213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6399155" y="1385813"/>
            <a:ext cx="2462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Liberation Sans"/>
              </a:rPr>
              <a:t>Changement de la fraction nuageuse</a:t>
            </a:r>
            <a:endParaRPr lang="fr-FR" sz="2000" b="1" dirty="0">
              <a:latin typeface="Liberation Sans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8240" y="126502"/>
            <a:ext cx="8898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00B0F0"/>
                </a:solidFill>
                <a:latin typeface="Liberation Sans"/>
                <a:ea typeface="MS PGothic" pitchFamily="34" charset="-128"/>
              </a:rPr>
              <a:t>Amplitude du réchauffement</a:t>
            </a:r>
          </a:p>
        </p:txBody>
      </p:sp>
    </p:spTree>
    <p:extLst>
      <p:ext uri="{BB962C8B-B14F-4D97-AF65-F5344CB8AC3E}">
        <p14:creationId xmlns:p14="http://schemas.microsoft.com/office/powerpoint/2010/main" val="18158741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7185" y="1274013"/>
            <a:ext cx="807522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1" hangingPunct="1">
              <a:spcBef>
                <a:spcPct val="50000"/>
              </a:spcBef>
              <a:buFontTx/>
              <a:buChar char="•"/>
            </a:pPr>
            <a:r>
              <a:rPr lang="fr-FR" sz="2000" dirty="0" smtClean="0">
                <a:latin typeface="Liberation Sans"/>
              </a:rPr>
              <a:t> </a:t>
            </a:r>
            <a:r>
              <a:rPr lang="fr-FR" sz="2000" dirty="0" smtClean="0">
                <a:latin typeface="Liberation Sans"/>
              </a:rPr>
              <a:t>La 5</a:t>
            </a:r>
            <a:r>
              <a:rPr lang="fr-FR" sz="2000" baseline="30000" dirty="0" smtClean="0">
                <a:latin typeface="Liberation Sans"/>
              </a:rPr>
              <a:t>ème</a:t>
            </a:r>
            <a:r>
              <a:rPr lang="fr-FR" sz="2000" dirty="0" smtClean="0">
                <a:latin typeface="Liberation Sans"/>
              </a:rPr>
              <a:t> phase du projet </a:t>
            </a:r>
            <a:r>
              <a:rPr lang="fr-FR" sz="2000" dirty="0" smtClean="0">
                <a:latin typeface="Liberation Sans"/>
              </a:rPr>
              <a:t>de comparaison de modèles </a:t>
            </a:r>
            <a:r>
              <a:rPr lang="fr-FR" sz="2000" dirty="0" smtClean="0">
                <a:latin typeface="Liberation Sans"/>
              </a:rPr>
              <a:t>CMIP5 </a:t>
            </a:r>
            <a:r>
              <a:rPr lang="fr-FR" sz="2000" dirty="0" smtClean="0">
                <a:latin typeface="Liberation Sans"/>
              </a:rPr>
              <a:t>a permis de réaliser un ensemble sans précédent de </a:t>
            </a:r>
            <a:r>
              <a:rPr lang="fr-FR" sz="2000" dirty="0" smtClean="0">
                <a:latin typeface="Liberation Sans"/>
              </a:rPr>
              <a:t>simulations climatiques</a:t>
            </a:r>
          </a:p>
          <a:p>
            <a:pPr defTabSz="914400" eaLnBrk="1" hangingPunct="1">
              <a:spcBef>
                <a:spcPct val="50000"/>
              </a:spcBef>
              <a:buFontTx/>
              <a:buChar char="•"/>
            </a:pPr>
            <a:r>
              <a:rPr lang="fr-FR" sz="2000" dirty="0">
                <a:latin typeface="Liberation Sans"/>
              </a:rPr>
              <a:t> </a:t>
            </a:r>
            <a:r>
              <a:rPr lang="fr-FR" sz="2000" dirty="0" smtClean="0">
                <a:latin typeface="Liberation Sans"/>
              </a:rPr>
              <a:t>Expériences et diagnostics dédiés </a:t>
            </a:r>
            <a:r>
              <a:rPr lang="fr-FR" sz="2000" dirty="0">
                <a:latin typeface="Liberation Sans"/>
              </a:rPr>
              <a:t>à la </a:t>
            </a:r>
            <a:r>
              <a:rPr lang="fr-FR" sz="2000" dirty="0" smtClean="0">
                <a:latin typeface="Liberation Sans"/>
              </a:rPr>
              <a:t>comparaison: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fr-FR" sz="2000" dirty="0" smtClean="0">
                <a:latin typeface="Liberation Sans"/>
              </a:rPr>
              <a:t> aux </a:t>
            </a:r>
            <a:r>
              <a:rPr lang="fr-FR" sz="2000" b="1" i="1" dirty="0" smtClean="0">
                <a:latin typeface="Liberation Sans"/>
              </a:rPr>
              <a:t>observations</a:t>
            </a:r>
            <a:r>
              <a:rPr lang="fr-FR" sz="2000" dirty="0" smtClean="0">
                <a:latin typeface="Liberation Sans"/>
              </a:rPr>
              <a:t> (dont paléoclimat)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fr-FR" sz="2000" dirty="0">
                <a:latin typeface="Liberation Sans"/>
              </a:rPr>
              <a:t> </a:t>
            </a:r>
            <a:r>
              <a:rPr lang="fr-FR" sz="2000" dirty="0" smtClean="0">
                <a:latin typeface="Liberation Sans"/>
              </a:rPr>
              <a:t>à des </a:t>
            </a:r>
            <a:r>
              <a:rPr lang="fr-FR" sz="2000" b="1" i="1" dirty="0" smtClean="0">
                <a:latin typeface="Liberation Sans"/>
              </a:rPr>
              <a:t>modèles théoriques </a:t>
            </a:r>
            <a:r>
              <a:rPr lang="fr-FR" sz="2000" dirty="0" smtClean="0">
                <a:latin typeface="Liberation Sans"/>
              </a:rPr>
              <a:t>(configurations idéalisées)</a:t>
            </a:r>
            <a:endParaRPr lang="fr-FR" sz="2000" dirty="0" smtClean="0">
              <a:latin typeface="Liberation Sans"/>
            </a:endParaRPr>
          </a:p>
          <a:p>
            <a:pPr defTabSz="914400" eaLnBrk="1" hangingPunct="1">
              <a:spcBef>
                <a:spcPct val="50000"/>
              </a:spcBef>
              <a:buFontTx/>
              <a:buChar char="•"/>
            </a:pPr>
            <a:r>
              <a:rPr lang="fr-FR" sz="2000" dirty="0" smtClean="0">
                <a:latin typeface="Liberation Sans"/>
              </a:rPr>
              <a:t> </a:t>
            </a:r>
            <a:r>
              <a:rPr lang="fr-FR" sz="2000" dirty="0" smtClean="0">
                <a:latin typeface="Liberation Sans"/>
              </a:rPr>
              <a:t>P</a:t>
            </a:r>
            <a:r>
              <a:rPr lang="fr-FR" sz="2000" dirty="0" smtClean="0">
                <a:latin typeface="Liberation Sans"/>
              </a:rPr>
              <a:t>assage de </a:t>
            </a:r>
            <a:r>
              <a:rPr lang="fr-FR" sz="2000" dirty="0" smtClean="0">
                <a:latin typeface="Liberation Sans"/>
              </a:rPr>
              <a:t>l’analyse de 1 (ou quelques) expérience(s) numériques à celle </a:t>
            </a:r>
            <a:r>
              <a:rPr lang="fr-FR" sz="2000" b="1" i="1" dirty="0" smtClean="0">
                <a:latin typeface="Liberation Sans"/>
              </a:rPr>
              <a:t>d’</a:t>
            </a:r>
            <a:r>
              <a:rPr lang="fr-FR" sz="2000" b="1" i="1" dirty="0" smtClean="0">
                <a:latin typeface="Liberation Sans"/>
              </a:rPr>
              <a:t>un ensemble d’expériences </a:t>
            </a:r>
            <a:r>
              <a:rPr lang="fr-FR" sz="2000" dirty="0" smtClean="0">
                <a:latin typeface="Liberation Sans"/>
              </a:rPr>
              <a:t>(différentes perturbations, configuration de modèles, conditions aux limites…)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fr-FR" sz="2000" dirty="0" smtClean="0">
                <a:latin typeface="Liberation Sans"/>
              </a:rPr>
              <a:t> permet l'identification et à la compréhension des </a:t>
            </a:r>
            <a:r>
              <a:rPr lang="fr-FR" sz="2000" b="1" i="1" dirty="0">
                <a:latin typeface="Liberation Sans"/>
              </a:rPr>
              <a:t>résultats robustes  </a:t>
            </a:r>
            <a:r>
              <a:rPr lang="fr-FR" sz="2000" b="1" i="1" dirty="0" smtClean="0">
                <a:latin typeface="Liberation Sans"/>
              </a:rPr>
              <a:t>de ceux </a:t>
            </a:r>
            <a:r>
              <a:rPr lang="fr-FR" sz="2000" b="1" i="1" dirty="0">
                <a:latin typeface="Liberation Sans"/>
              </a:rPr>
              <a:t>incertains </a:t>
            </a:r>
            <a:endParaRPr lang="fr-FR" sz="2000" b="1" i="1" dirty="0" smtClean="0">
              <a:latin typeface="Liberation Sans"/>
            </a:endParaRP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fr-FR" sz="2000" dirty="0">
                <a:latin typeface="Liberation Sans"/>
              </a:rPr>
              <a:t> </a:t>
            </a:r>
            <a:r>
              <a:rPr lang="fr-FR" sz="2000" dirty="0" smtClean="0">
                <a:latin typeface="Liberation Sans"/>
              </a:rPr>
              <a:t>permet</a:t>
            </a:r>
            <a:r>
              <a:rPr lang="fr-FR" sz="2000" dirty="0" smtClean="0">
                <a:latin typeface="Liberation Sans"/>
              </a:rPr>
              <a:t>  d’avancer sur la </a:t>
            </a:r>
            <a:r>
              <a:rPr lang="fr-FR" sz="2000" b="1" i="1" dirty="0" smtClean="0">
                <a:latin typeface="Liberation Sans"/>
              </a:rPr>
              <a:t>compréhension</a:t>
            </a:r>
            <a:r>
              <a:rPr lang="fr-FR" sz="2000" dirty="0" smtClean="0">
                <a:latin typeface="Liberation Sans"/>
              </a:rPr>
              <a:t> du système climatique</a:t>
            </a:r>
            <a:endParaRPr lang="fr-FR" sz="2000" dirty="0">
              <a:latin typeface="Liberation Sans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27185" y="344386"/>
            <a:ext cx="7976089" cy="67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527" tIns="52136" rIns="85527" bIns="44474" anchor="ctr"/>
          <a:lstStyle>
            <a:lvl1pPr defTabSz="434975" eaLnBrk="0" hangingPunct="0"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defTabSz="434975" eaLnBrk="0" hangingPunct="0"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2800" dirty="0" smtClean="0">
                <a:solidFill>
                  <a:srgbClr val="00B0F0"/>
                </a:solidFill>
                <a:latin typeface="Lucida Sans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84552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2"/>
          <p:cNvSpPr>
            <a:spLocks/>
          </p:cNvSpPr>
          <p:nvPr/>
        </p:nvSpPr>
        <p:spPr bwMode="auto">
          <a:xfrm>
            <a:off x="0" y="367673"/>
            <a:ext cx="9144000" cy="6166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85680" rIns="81720" bIns="40680"/>
          <a:lstStyle/>
          <a:p>
            <a:pPr algn="ctr" hangingPunct="0">
              <a:lnSpc>
                <a:spcPct val="86000"/>
              </a:lnSpc>
              <a:spcBef>
                <a:spcPts val="1038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dirty="0" smtClean="0">
                <a:solidFill>
                  <a:srgbClr val="00B0F0"/>
                </a:solidFill>
                <a:latin typeface="Lucida Sans" pitchFamily="34" charset="0"/>
                <a:ea typeface="DejaVu Sans" pitchFamily="34" charset="0"/>
                <a:cs typeface="Lohit Devanagari"/>
              </a:rPr>
              <a:t>Etudes des changements anthropiques du climat</a:t>
            </a:r>
            <a:endParaRPr lang="fr-FR" sz="2800" dirty="0">
              <a:solidFill>
                <a:srgbClr val="00B0F0"/>
              </a:solidFill>
              <a:latin typeface="Lucida Sans" pitchFamily="34" charset="0"/>
              <a:ea typeface="DejaVu Sans" pitchFamily="34" charset="0"/>
              <a:cs typeface="Lohit Devanagari"/>
            </a:endParaRPr>
          </a:p>
        </p:txBody>
      </p:sp>
      <p:sp>
        <p:nvSpPr>
          <p:cNvPr id="5" name="Forme libre 4"/>
          <p:cNvSpPr>
            <a:spLocks/>
          </p:cNvSpPr>
          <p:nvPr/>
        </p:nvSpPr>
        <p:spPr bwMode="auto">
          <a:xfrm>
            <a:off x="310202" y="1464872"/>
            <a:ext cx="8172450" cy="6166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85680" rIns="81720" bIns="40680"/>
          <a:lstStyle/>
          <a:p>
            <a:pPr hangingPunct="0">
              <a:lnSpc>
                <a:spcPct val="86000"/>
              </a:lnSpc>
              <a:spcBef>
                <a:spcPts val="1038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dirty="0" smtClean="0">
                <a:solidFill>
                  <a:srgbClr val="0070C0"/>
                </a:solidFill>
                <a:latin typeface="Lucida Sans" pitchFamily="34" charset="0"/>
                <a:ea typeface="DejaVu Sans" pitchFamily="34" charset="0"/>
                <a:cs typeface="Lohit Devanagari"/>
              </a:rPr>
              <a:t>Méthodologie</a:t>
            </a:r>
            <a:endParaRPr lang="fr-FR" sz="2800" dirty="0">
              <a:solidFill>
                <a:srgbClr val="0070C0"/>
              </a:solidFill>
              <a:latin typeface="Lucida Sans" pitchFamily="34" charset="0"/>
              <a:ea typeface="DejaVu Sans" pitchFamily="34" charset="0"/>
              <a:cs typeface="Lohit Devanagari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23850" y="2435218"/>
            <a:ext cx="8496300" cy="1405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fr-FR" sz="2400" dirty="0">
                <a:latin typeface="Liberation Sans"/>
              </a:rPr>
              <a:t>Analyse multi-modèle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Liberation Sans"/>
              </a:rPr>
              <a:t>Ensemble </a:t>
            </a:r>
            <a:r>
              <a:rPr lang="fr-FR" sz="2400" dirty="0" smtClean="0">
                <a:latin typeface="Liberation Sans"/>
              </a:rPr>
              <a:t>de simulations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Liberation Sans"/>
              </a:rPr>
              <a:t>Différentes configurations de </a:t>
            </a:r>
            <a:r>
              <a:rPr lang="fr-FR" sz="2400" dirty="0" smtClean="0">
                <a:latin typeface="Liberation Sans"/>
              </a:rPr>
              <a:t>modèle</a:t>
            </a:r>
            <a:endParaRPr lang="fr-FR" sz="2400" dirty="0" smtClean="0">
              <a:latin typeface="Liberation Sans"/>
            </a:endParaRPr>
          </a:p>
        </p:txBody>
      </p:sp>
      <p:sp>
        <p:nvSpPr>
          <p:cNvPr id="7" name="Forme libre 6"/>
          <p:cNvSpPr>
            <a:spLocks/>
          </p:cNvSpPr>
          <p:nvPr/>
        </p:nvSpPr>
        <p:spPr bwMode="auto">
          <a:xfrm>
            <a:off x="330398" y="4437624"/>
            <a:ext cx="8172450" cy="6166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85680" rIns="81720" bIns="40680"/>
          <a:lstStyle/>
          <a:p>
            <a:pPr hangingPunct="0">
              <a:lnSpc>
                <a:spcPct val="86000"/>
              </a:lnSpc>
              <a:spcBef>
                <a:spcPts val="1038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dirty="0" smtClean="0">
                <a:solidFill>
                  <a:srgbClr val="0070C0"/>
                </a:solidFill>
                <a:latin typeface="Lucida Sans" pitchFamily="34" charset="0"/>
                <a:ea typeface="DejaVu Sans" pitchFamily="34" charset="0"/>
                <a:cs typeface="Lohit Devanagari"/>
              </a:rPr>
              <a:t>Besoins contradictoires</a:t>
            </a:r>
            <a:endParaRPr lang="fr-FR" sz="2800" dirty="0">
              <a:solidFill>
                <a:srgbClr val="0070C0"/>
              </a:solidFill>
              <a:latin typeface="Lucida Sans" pitchFamily="34" charset="0"/>
              <a:ea typeface="DejaVu Sans" pitchFamily="34" charset="0"/>
              <a:cs typeface="Lohit Devanagari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268586" y="5395639"/>
            <a:ext cx="2861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800"/>
              </a:spcBef>
            </a:pPr>
            <a:r>
              <a:rPr lang="fr-FR" sz="2400" dirty="0" smtClean="0">
                <a:latin typeface="Liberation Sans"/>
              </a:rPr>
              <a:t>Simplifier pour comprendre</a:t>
            </a:r>
            <a:endParaRPr lang="fr-FR" sz="2400" dirty="0">
              <a:latin typeface="Liberation San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96446" y="5392484"/>
            <a:ext cx="2861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800"/>
              </a:spcBef>
            </a:pPr>
            <a:r>
              <a:rPr lang="fr-FR" sz="2400" dirty="0" smtClean="0">
                <a:latin typeface="Liberation Sans"/>
              </a:rPr>
              <a:t>Complexifier pour être plus réaliste</a:t>
            </a:r>
            <a:endParaRPr lang="fr-FR" sz="2400" dirty="0">
              <a:latin typeface="Liberation Sans"/>
            </a:endParaRPr>
          </a:p>
        </p:txBody>
      </p:sp>
      <p:sp>
        <p:nvSpPr>
          <p:cNvPr id="4" name="Double flèche horizontale 3"/>
          <p:cNvSpPr/>
          <p:nvPr/>
        </p:nvSpPr>
        <p:spPr>
          <a:xfrm>
            <a:off x="3718436" y="5518464"/>
            <a:ext cx="1476260" cy="65157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2842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7185" y="1178477"/>
            <a:ext cx="807522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1" hangingPunct="1">
              <a:spcBef>
                <a:spcPct val="50000"/>
              </a:spcBef>
              <a:buFontTx/>
              <a:buChar char="•"/>
            </a:pPr>
            <a:r>
              <a:rPr lang="fr-FR" sz="2000" dirty="0" smtClean="0">
                <a:latin typeface="Liberation Sans"/>
              </a:rPr>
              <a:t> </a:t>
            </a:r>
            <a:r>
              <a:rPr lang="fr-FR" sz="2000" dirty="0" smtClean="0">
                <a:latin typeface="Liberation Sans"/>
              </a:rPr>
              <a:t>La prise en compte de </a:t>
            </a:r>
            <a:r>
              <a:rPr lang="fr-FR" sz="2000" b="1" i="1" dirty="0" smtClean="0">
                <a:latin typeface="Liberation Sans"/>
              </a:rPr>
              <a:t>nouveaux processus ou couplages </a:t>
            </a:r>
            <a:r>
              <a:rPr lang="fr-FR" sz="2000" dirty="0" smtClean="0">
                <a:latin typeface="Liberation Sans"/>
              </a:rPr>
              <a:t>permet une approche plus cohérente, la réponse à de nouvelles questions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fr-FR" sz="2000" dirty="0">
                <a:latin typeface="Liberation Sans"/>
              </a:rPr>
              <a:t> Alimentera les communautés scientifiques et des applications commerciales pendant plusieurs années</a:t>
            </a:r>
          </a:p>
          <a:p>
            <a:pPr defTabSz="914400" eaLnBrk="1" hangingPunct="1">
              <a:spcBef>
                <a:spcPct val="50000"/>
              </a:spcBef>
              <a:buFontTx/>
              <a:buChar char="•"/>
            </a:pPr>
            <a:r>
              <a:rPr lang="fr-FR" sz="2000" b="1" i="1" dirty="0" smtClean="0">
                <a:latin typeface="Liberation Sans"/>
              </a:rPr>
              <a:t> </a:t>
            </a:r>
            <a:r>
              <a:rPr lang="fr-FR" sz="2000" b="1" i="1" dirty="0">
                <a:latin typeface="Liberation Sans"/>
              </a:rPr>
              <a:t>L</a:t>
            </a:r>
            <a:r>
              <a:rPr lang="fr-FR" sz="2000" b="1" i="1" dirty="0" smtClean="0">
                <a:latin typeface="Liberation Sans"/>
              </a:rPr>
              <a:t>es exigences et les besoins croissent</a:t>
            </a:r>
          </a:p>
          <a:p>
            <a:pPr defTabSz="914400" eaLnBrk="1" hangingPunct="1">
              <a:spcBef>
                <a:spcPct val="50000"/>
              </a:spcBef>
              <a:buFontTx/>
              <a:buChar char="•"/>
            </a:pPr>
            <a:r>
              <a:rPr lang="fr-FR" sz="2000" b="1" i="1" dirty="0">
                <a:latin typeface="Liberation Sans"/>
              </a:rPr>
              <a:t> </a:t>
            </a:r>
            <a:r>
              <a:rPr lang="fr-FR" sz="2000" b="1" i="1" dirty="0" smtClean="0">
                <a:latin typeface="Liberation Sans"/>
              </a:rPr>
              <a:t>De fortes limitations persistent: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fr-FR" sz="2000" b="1" i="1" dirty="0">
                <a:latin typeface="Liberation Sans"/>
              </a:rPr>
              <a:t> </a:t>
            </a:r>
            <a:r>
              <a:rPr lang="fr-FR" sz="2000" b="1" i="1" dirty="0" smtClean="0">
                <a:latin typeface="Liberation Sans"/>
              </a:rPr>
              <a:t>des </a:t>
            </a:r>
            <a:r>
              <a:rPr lang="fr-FR" sz="2000" b="1" i="1" dirty="0">
                <a:latin typeface="Liberation Sans"/>
              </a:rPr>
              <a:t>biais </a:t>
            </a:r>
            <a:r>
              <a:rPr lang="fr-FR" sz="2000" dirty="0" smtClean="0">
                <a:latin typeface="Liberation Sans"/>
              </a:rPr>
              <a:t>sur la climatologie de références (des progrès, mais lents)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fr-FR" sz="2000" b="1" i="1" dirty="0">
                <a:latin typeface="Liberation Sans"/>
              </a:rPr>
              <a:t> </a:t>
            </a:r>
            <a:r>
              <a:rPr lang="fr-FR" sz="2000" b="1" i="1" dirty="0" smtClean="0">
                <a:latin typeface="Liberation Sans"/>
              </a:rPr>
              <a:t>dispersion sur la réponse  </a:t>
            </a:r>
            <a:r>
              <a:rPr lang="fr-FR" sz="2000" dirty="0" smtClean="0">
                <a:latin typeface="Liberation Sans"/>
              </a:rPr>
              <a:t>de grandeurs climatiques, </a:t>
            </a:r>
            <a:r>
              <a:rPr lang="fr-FR" sz="2000" dirty="0">
                <a:latin typeface="Liberation Sans"/>
              </a:rPr>
              <a:t>même « de base </a:t>
            </a:r>
            <a:r>
              <a:rPr lang="fr-FR" sz="2000" dirty="0" smtClean="0">
                <a:latin typeface="Liberation Sans"/>
              </a:rPr>
              <a:t>» (amplitude </a:t>
            </a:r>
            <a:r>
              <a:rPr lang="fr-FR" sz="2000" dirty="0">
                <a:latin typeface="Liberation Sans"/>
              </a:rPr>
              <a:t>du </a:t>
            </a:r>
            <a:r>
              <a:rPr lang="fr-FR" sz="2000" dirty="0" smtClean="0">
                <a:latin typeface="Liberation Sans"/>
              </a:rPr>
              <a:t>réchauffement, changements </a:t>
            </a:r>
            <a:r>
              <a:rPr lang="fr-FR" sz="2000" dirty="0">
                <a:latin typeface="Liberation Sans"/>
              </a:rPr>
              <a:t>de </a:t>
            </a:r>
            <a:r>
              <a:rPr lang="fr-FR" sz="2000" dirty="0" smtClean="0">
                <a:latin typeface="Liberation Sans"/>
              </a:rPr>
              <a:t>précipitations…)</a:t>
            </a:r>
            <a:endParaRPr lang="fr-FR" sz="2000" dirty="0">
              <a:latin typeface="Liberation Sans"/>
            </a:endParaRPr>
          </a:p>
          <a:p>
            <a:pPr defTabSz="914400" eaLnBrk="1" hangingPunct="1">
              <a:spcBef>
                <a:spcPct val="50000"/>
              </a:spcBef>
              <a:buFontTx/>
              <a:buChar char="•"/>
            </a:pPr>
            <a:r>
              <a:rPr lang="fr-FR" sz="2000" dirty="0" smtClean="0">
                <a:latin typeface="Liberation Sans"/>
              </a:rPr>
              <a:t> Importance de renforcer les « </a:t>
            </a:r>
            <a:r>
              <a:rPr lang="fr-FR" sz="2000" b="1" dirty="0" smtClean="0">
                <a:latin typeface="Liberation Sans"/>
              </a:rPr>
              <a:t>fondations</a:t>
            </a:r>
            <a:r>
              <a:rPr lang="fr-FR" sz="2000" dirty="0" smtClean="0">
                <a:latin typeface="Liberation Sans"/>
              </a:rPr>
              <a:t> » de la modélisation du climat</a:t>
            </a:r>
            <a:endParaRPr lang="fr-FR" sz="2000" dirty="0">
              <a:latin typeface="Liberation Sans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27185" y="344386"/>
            <a:ext cx="7976089" cy="676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5527" tIns="52136" rIns="85527" bIns="44474" anchor="ctr"/>
          <a:lstStyle>
            <a:lvl1pPr defTabSz="434975" eaLnBrk="0" hangingPunct="0"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defTabSz="434975" eaLnBrk="0" hangingPunct="0"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687388" algn="l"/>
                <a:tab pos="1376363" algn="l"/>
                <a:tab pos="2063750" algn="l"/>
                <a:tab pos="2751138" algn="l"/>
                <a:tab pos="3440113" algn="l"/>
                <a:tab pos="4127500" algn="l"/>
                <a:tab pos="4814888" algn="l"/>
                <a:tab pos="5503863" algn="l"/>
                <a:tab pos="6191250" algn="l"/>
                <a:tab pos="6878638" algn="l"/>
                <a:tab pos="7567613" algn="l"/>
                <a:tab pos="8255000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>
              <a:lnSpc>
                <a:spcPct val="98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sz="2800" dirty="0" smtClean="0">
                <a:solidFill>
                  <a:srgbClr val="00B0F0"/>
                </a:solidFill>
                <a:latin typeface="Lucida Sans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11765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3485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rme libre 5"/>
          <p:cNvSpPr/>
          <p:nvPr/>
        </p:nvSpPr>
        <p:spPr>
          <a:xfrm>
            <a:off x="1030166" y="3071813"/>
            <a:ext cx="7488115" cy="12065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85527" tIns="42764" rIns="85527" bIns="42764" compatLnSpc="0"/>
          <a:lstStyle/>
          <a:p>
            <a:pPr algn="ctr" fontAlgn="auto" hangingPunc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dirty="0" smtClean="0"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DejaVu LGC Sans" pitchFamily="2"/>
                <a:cs typeface="DejaVu LGC Sans" pitchFamily="2"/>
              </a:rPr>
              <a:t>Merci de </a:t>
            </a:r>
            <a:r>
              <a:rPr lang="en-US" sz="3000" dirty="0" err="1" smtClean="0"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DejaVu LGC Sans" pitchFamily="2"/>
                <a:cs typeface="DejaVu LGC Sans" pitchFamily="2"/>
              </a:rPr>
              <a:t>votre</a:t>
            </a:r>
            <a:r>
              <a:rPr lang="en-US" sz="3000" dirty="0" smtClean="0">
                <a:effectLst>
                  <a:outerShdw dist="17961" dir="2700000">
                    <a:scrgbClr r="0" g="0" b="0"/>
                  </a:outerShdw>
                </a:effectLst>
                <a:latin typeface="Arial" pitchFamily="18"/>
                <a:ea typeface="DejaVu LGC Sans" pitchFamily="2"/>
                <a:cs typeface="DejaVu LGC Sans" pitchFamily="2"/>
              </a:rPr>
              <a:t> attention</a:t>
            </a:r>
            <a:endParaRPr lang="en-ZW" sz="3000" dirty="0">
              <a:effectLst>
                <a:outerShdw dist="17961" dir="2700000">
                  <a:scrgbClr r="0" g="0" b="0"/>
                </a:outerShdw>
              </a:effectLst>
              <a:latin typeface="Arial" pitchFamily="18"/>
              <a:ea typeface="DejaVu LGC Sans" pitchFamily="2"/>
              <a:cs typeface="DejaVu LGC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7990729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75" y="3362325"/>
            <a:ext cx="1117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598738"/>
            <a:ext cx="1036637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2598738"/>
            <a:ext cx="100012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2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1073663"/>
            <a:ext cx="1727200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3" name="Line 8"/>
          <p:cNvSpPr>
            <a:spLocks noChangeShapeType="1"/>
          </p:cNvSpPr>
          <p:nvPr/>
        </p:nvSpPr>
        <p:spPr bwMode="auto">
          <a:xfrm>
            <a:off x="0" y="2146813"/>
            <a:ext cx="9144000" cy="1587"/>
          </a:xfrm>
          <a:prstGeom prst="line">
            <a:avLst/>
          </a:prstGeom>
          <a:noFill/>
          <a:ln w="2556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/>
          <a:lstStyle/>
          <a:p>
            <a:endParaRPr lang="fr-FR"/>
          </a:p>
        </p:txBody>
      </p:sp>
      <p:pic>
        <p:nvPicPr>
          <p:cNvPr id="96264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00" y="252253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5" y="3514725"/>
            <a:ext cx="6858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88" y="3082925"/>
            <a:ext cx="457200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313" y="3590925"/>
            <a:ext cx="10953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446338"/>
            <a:ext cx="9525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9" name="Imag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814900"/>
            <a:ext cx="6950075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70" name="Imag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659188"/>
            <a:ext cx="1452562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71" name="ZoneTexte 18"/>
          <p:cNvSpPr txBox="1">
            <a:spLocks noChangeArrowheads="1"/>
          </p:cNvSpPr>
          <p:nvPr/>
        </p:nvSpPr>
        <p:spPr bwMode="auto">
          <a:xfrm>
            <a:off x="250825" y="597413"/>
            <a:ext cx="269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b="1">
                <a:latin typeface="Lucida Sans" pitchFamily="34" charset="0"/>
              </a:rPr>
              <a:t>Laboratoires</a:t>
            </a:r>
          </a:p>
        </p:txBody>
      </p:sp>
      <p:sp>
        <p:nvSpPr>
          <p:cNvPr id="96272" name="ZoneTexte 19"/>
          <p:cNvSpPr txBox="1">
            <a:spLocks noChangeArrowheads="1"/>
          </p:cNvSpPr>
          <p:nvPr/>
        </p:nvSpPr>
        <p:spPr bwMode="auto">
          <a:xfrm>
            <a:off x="250825" y="2173800"/>
            <a:ext cx="2698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b="1" dirty="0">
                <a:latin typeface="Lucida Sans" pitchFamily="34" charset="0"/>
              </a:rPr>
              <a:t>Tutelles</a:t>
            </a:r>
          </a:p>
        </p:txBody>
      </p:sp>
      <p:sp>
        <p:nvSpPr>
          <p:cNvPr id="96273" name="Line 8"/>
          <p:cNvSpPr>
            <a:spLocks noChangeShapeType="1"/>
          </p:cNvSpPr>
          <p:nvPr/>
        </p:nvSpPr>
        <p:spPr bwMode="auto">
          <a:xfrm>
            <a:off x="34925" y="4487863"/>
            <a:ext cx="9144000" cy="1587"/>
          </a:xfrm>
          <a:prstGeom prst="line">
            <a:avLst/>
          </a:prstGeom>
          <a:noFill/>
          <a:ln w="2556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/>
          <a:lstStyle/>
          <a:p>
            <a:endParaRPr lang="fr-FR"/>
          </a:p>
        </p:txBody>
      </p:sp>
      <p:sp>
        <p:nvSpPr>
          <p:cNvPr id="96274" name="ZoneTexte 21"/>
          <p:cNvSpPr txBox="1">
            <a:spLocks noChangeArrowheads="1"/>
          </p:cNvSpPr>
          <p:nvPr/>
        </p:nvSpPr>
        <p:spPr bwMode="auto">
          <a:xfrm>
            <a:off x="217488" y="4514850"/>
            <a:ext cx="2698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b="1">
                <a:latin typeface="Lucida Sans" pitchFamily="34" charset="0"/>
              </a:rPr>
              <a:t>Moyens de calcul</a:t>
            </a:r>
          </a:p>
        </p:txBody>
      </p:sp>
      <p:sp>
        <p:nvSpPr>
          <p:cNvPr id="96275" name="Line 8"/>
          <p:cNvSpPr>
            <a:spLocks noChangeShapeType="1"/>
          </p:cNvSpPr>
          <p:nvPr/>
        </p:nvSpPr>
        <p:spPr bwMode="auto">
          <a:xfrm>
            <a:off x="34925" y="5532438"/>
            <a:ext cx="9144000" cy="1587"/>
          </a:xfrm>
          <a:prstGeom prst="line">
            <a:avLst/>
          </a:prstGeom>
          <a:noFill/>
          <a:ln w="2556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/>
          <a:lstStyle/>
          <a:p>
            <a:endParaRPr lang="fr-FR"/>
          </a:p>
        </p:txBody>
      </p:sp>
      <p:sp>
        <p:nvSpPr>
          <p:cNvPr id="96276" name="ZoneTexte 23"/>
          <p:cNvSpPr txBox="1">
            <a:spLocks noChangeArrowheads="1"/>
          </p:cNvSpPr>
          <p:nvPr/>
        </p:nvSpPr>
        <p:spPr bwMode="auto">
          <a:xfrm>
            <a:off x="288925" y="5665788"/>
            <a:ext cx="269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b="1">
                <a:latin typeface="Lucida Sans" pitchFamily="34" charset="0"/>
              </a:rPr>
              <a:t>Projets</a:t>
            </a:r>
          </a:p>
        </p:txBody>
      </p:sp>
      <p:pic>
        <p:nvPicPr>
          <p:cNvPr id="96277" name="Image 6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75" y="4803775"/>
            <a:ext cx="1411288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78" name="Image 6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4883150"/>
            <a:ext cx="108585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79" name="Picture 2" descr="http://www.genci.fr/sites/default/files/logo_0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4711700"/>
            <a:ext cx="168116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80" name="Picture 4" descr="http://www.agence-nationale-recherche.fr/fileadmin/tpl/img/logo.gif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6027738"/>
            <a:ext cx="1223963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81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574833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82" name="ZoneTexte 26"/>
          <p:cNvSpPr txBox="1">
            <a:spLocks noChangeArrowheads="1"/>
          </p:cNvSpPr>
          <p:nvPr/>
        </p:nvSpPr>
        <p:spPr bwMode="auto">
          <a:xfrm>
            <a:off x="1403350" y="6467475"/>
            <a:ext cx="1558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>
                <a:latin typeface="Lucida Sans" pitchFamily="34" charset="0"/>
              </a:rPr>
              <a:t>LEFE- INSU</a:t>
            </a:r>
          </a:p>
        </p:txBody>
      </p:sp>
      <p:pic>
        <p:nvPicPr>
          <p:cNvPr id="96283" name="Picture 10" descr="http://ec.europa.eu/wel/template-2012/images/logo/logo_en.gif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5694363"/>
            <a:ext cx="16383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84" name="Picture 12" descr="http://www.gisclimat.fr/sites/default/files/imagecache/Thumbnails_nocrop/GIS_logopetit_0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288" y="6008688"/>
            <a:ext cx="14287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85" name="Forme libre 2"/>
          <p:cNvSpPr>
            <a:spLocks/>
          </p:cNvSpPr>
          <p:nvPr/>
        </p:nvSpPr>
        <p:spPr bwMode="auto">
          <a:xfrm>
            <a:off x="420688" y="146050"/>
            <a:ext cx="8496300" cy="64293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85680" rIns="81720" bIns="40680"/>
          <a:lstStyle/>
          <a:p>
            <a:pPr algn="ctr" hangingPunct="0">
              <a:lnSpc>
                <a:spcPct val="86000"/>
              </a:lnSpc>
              <a:spcBef>
                <a:spcPts val="1038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400" b="1" dirty="0">
                <a:solidFill>
                  <a:srgbClr val="00B0F0"/>
                </a:solidFill>
                <a:latin typeface="Lucida Sans" pitchFamily="34" charset="0"/>
                <a:ea typeface="DejaVu Sans" pitchFamily="34" charset="0"/>
                <a:cs typeface="Lohit Devanagari"/>
              </a:rPr>
              <a:t>Les soutiens </a:t>
            </a:r>
            <a:r>
              <a:rPr lang="fr-FR" sz="2400" b="1" dirty="0" smtClean="0">
                <a:solidFill>
                  <a:srgbClr val="00B0F0"/>
                </a:solidFill>
                <a:latin typeface="Lucida Sans" pitchFamily="34" charset="0"/>
                <a:ea typeface="DejaVu Sans" pitchFamily="34" charset="0"/>
                <a:cs typeface="Lohit Devanagari"/>
              </a:rPr>
              <a:t>qui </a:t>
            </a:r>
            <a:r>
              <a:rPr lang="fr-FR" sz="2400" b="1" dirty="0">
                <a:solidFill>
                  <a:srgbClr val="00B0F0"/>
                </a:solidFill>
                <a:latin typeface="Lucida Sans" pitchFamily="34" charset="0"/>
                <a:ea typeface="DejaVu Sans" pitchFamily="34" charset="0"/>
                <a:cs typeface="Lohit Devanagari"/>
              </a:rPr>
              <a:t>nous </a:t>
            </a:r>
            <a:r>
              <a:rPr lang="fr-FR" sz="2400" b="1" dirty="0" smtClean="0">
                <a:solidFill>
                  <a:srgbClr val="00B0F0"/>
                </a:solidFill>
                <a:latin typeface="Lucida Sans" pitchFamily="34" charset="0"/>
                <a:ea typeface="DejaVu Sans" pitchFamily="34" charset="0"/>
                <a:cs typeface="Lohit Devanagari"/>
              </a:rPr>
              <a:t>ont permis de réaliser CMIP5</a:t>
            </a:r>
            <a:endParaRPr lang="fr-FR" sz="2400" b="1" dirty="0">
              <a:solidFill>
                <a:srgbClr val="00B0F0"/>
              </a:solidFill>
              <a:latin typeface="Lucida Sans" pitchFamily="34" charset="0"/>
              <a:ea typeface="DejaVu Sans" pitchFamily="34" charset="0"/>
              <a:cs typeface="Lohit Devanagari"/>
            </a:endParaRPr>
          </a:p>
        </p:txBody>
      </p:sp>
      <p:pic>
        <p:nvPicPr>
          <p:cNvPr id="9218" name="Picture 2" descr="E:\tmp\logo_cea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426" y="2400632"/>
            <a:ext cx="1000655" cy="86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rme libre 2"/>
          <p:cNvSpPr>
            <a:spLocks/>
          </p:cNvSpPr>
          <p:nvPr/>
        </p:nvSpPr>
        <p:spPr bwMode="auto">
          <a:xfrm>
            <a:off x="323850" y="215900"/>
            <a:ext cx="8496300" cy="9366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85680" rIns="81720" bIns="40680"/>
          <a:lstStyle/>
          <a:p>
            <a:pPr algn="ctr" hangingPunct="0">
              <a:lnSpc>
                <a:spcPct val="86000"/>
              </a:lnSpc>
              <a:spcBef>
                <a:spcPts val="1038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b="1" dirty="0">
                <a:solidFill>
                  <a:srgbClr val="00B0F0"/>
                </a:solidFill>
                <a:latin typeface="Lucida Sans" pitchFamily="34" charset="0"/>
                <a:ea typeface="DejaVu Sans" pitchFamily="34" charset="0"/>
                <a:cs typeface="Lohit Devanagari"/>
              </a:rPr>
              <a:t>CMIP</a:t>
            </a:r>
          </a:p>
          <a:p>
            <a:pPr algn="ctr" hangingPunct="0">
              <a:lnSpc>
                <a:spcPct val="86000"/>
              </a:lnSpc>
              <a:spcBef>
                <a:spcPts val="1038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b="1" dirty="0" err="1">
                <a:solidFill>
                  <a:srgbClr val="00B0F0"/>
                </a:solidFill>
                <a:latin typeface="Lucida Sans" pitchFamily="34" charset="0"/>
                <a:ea typeface="DejaVu Sans" pitchFamily="34" charset="0"/>
                <a:cs typeface="Lohit Devanagari"/>
              </a:rPr>
              <a:t>Coupled</a:t>
            </a:r>
            <a:r>
              <a:rPr lang="fr-FR" sz="2800" b="1" dirty="0">
                <a:solidFill>
                  <a:srgbClr val="00B0F0"/>
                </a:solidFill>
                <a:latin typeface="Lucida Sans" pitchFamily="34" charset="0"/>
                <a:ea typeface="DejaVu Sans" pitchFamily="34" charset="0"/>
                <a:cs typeface="Lohit Devanagari"/>
              </a:rPr>
              <a:t> Model Intercomparison Project</a:t>
            </a:r>
          </a:p>
        </p:txBody>
      </p:sp>
      <p:sp>
        <p:nvSpPr>
          <p:cNvPr id="55299" name="ZoneTexte 3"/>
          <p:cNvSpPr txBox="1">
            <a:spLocks noChangeArrowheads="1"/>
          </p:cNvSpPr>
          <p:nvPr/>
        </p:nvSpPr>
        <p:spPr bwMode="auto">
          <a:xfrm>
            <a:off x="412750" y="2065338"/>
            <a:ext cx="8285163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fr-FR" dirty="0">
                <a:latin typeface="Lucida Sans" pitchFamily="34" charset="0"/>
              </a:rPr>
              <a:t>Modèle couplé Atmosphère – Continent - Océan – Glace</a:t>
            </a: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fr-FR" dirty="0">
                <a:latin typeface="Lucida Sans" pitchFamily="34" charset="0"/>
              </a:rPr>
              <a:t>Simulations numériques en respectant un protocole </a:t>
            </a:r>
            <a:r>
              <a:rPr lang="fr-FR" dirty="0" smtClean="0">
                <a:latin typeface="Lucida Sans" pitchFamily="34" charset="0"/>
              </a:rPr>
              <a:t>défini</a:t>
            </a:r>
            <a:endParaRPr lang="fr-FR" dirty="0">
              <a:latin typeface="Lucida Sans" pitchFamily="34" charset="0"/>
            </a:endParaRP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fr-FR" dirty="0">
                <a:latin typeface="Lucida Sans" pitchFamily="34" charset="0"/>
              </a:rPr>
              <a:t>Mise à  disposition </a:t>
            </a:r>
            <a:r>
              <a:rPr lang="fr-FR" dirty="0" smtClean="0">
                <a:latin typeface="Lucida Sans" pitchFamily="34" charset="0"/>
              </a:rPr>
              <a:t>des </a:t>
            </a:r>
            <a:r>
              <a:rPr lang="fr-FR" dirty="0">
                <a:latin typeface="Lucida Sans" pitchFamily="34" charset="0"/>
              </a:rPr>
              <a:t>résultats selon un protocole </a:t>
            </a:r>
            <a:r>
              <a:rPr lang="fr-FR" dirty="0" smtClean="0">
                <a:latin typeface="Lucida Sans" pitchFamily="34" charset="0"/>
              </a:rPr>
              <a:t>défini</a:t>
            </a:r>
            <a:endParaRPr lang="fr-FR" dirty="0">
              <a:latin typeface="Lucida Sans" pitchFamily="34" charset="0"/>
            </a:endParaRP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fr-FR" dirty="0">
                <a:latin typeface="Lucida Sans" pitchFamily="34" charset="0"/>
              </a:rPr>
              <a:t>Publications scientifiques décrivant le modèle et ses résultats</a:t>
            </a:r>
          </a:p>
          <a:p>
            <a:pPr eaLnBrk="1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fr-FR" dirty="0">
                <a:latin typeface="Lucida Sans" pitchFamily="34" charset="0"/>
              </a:rPr>
              <a:t>Piloté par le Programme Mondial de Recherche sur le Climat</a:t>
            </a: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527050" y="5099050"/>
            <a:ext cx="67564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2227263" y="5027613"/>
            <a:ext cx="0" cy="1428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941388" y="5037138"/>
            <a:ext cx="0" cy="1428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3684588" y="5037138"/>
            <a:ext cx="0" cy="1428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5122863" y="5027613"/>
            <a:ext cx="0" cy="1428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6551613" y="5027613"/>
            <a:ext cx="0" cy="1428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06" name="ZoneTexte 18"/>
          <p:cNvSpPr txBox="1">
            <a:spLocks noChangeArrowheads="1"/>
          </p:cNvSpPr>
          <p:nvPr/>
        </p:nvSpPr>
        <p:spPr bwMode="auto">
          <a:xfrm>
            <a:off x="488950" y="5218113"/>
            <a:ext cx="923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>
                <a:latin typeface="Lucida Sans" pitchFamily="34" charset="0"/>
              </a:rPr>
              <a:t>1990</a:t>
            </a:r>
          </a:p>
        </p:txBody>
      </p:sp>
      <p:sp>
        <p:nvSpPr>
          <p:cNvPr id="55307" name="ZoneTexte 19"/>
          <p:cNvSpPr txBox="1">
            <a:spLocks noChangeArrowheads="1"/>
          </p:cNvSpPr>
          <p:nvPr/>
        </p:nvSpPr>
        <p:spPr bwMode="auto">
          <a:xfrm>
            <a:off x="1784350" y="5218113"/>
            <a:ext cx="923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>
                <a:latin typeface="Lucida Sans" pitchFamily="34" charset="0"/>
              </a:rPr>
              <a:t>1995</a:t>
            </a:r>
          </a:p>
        </p:txBody>
      </p:sp>
      <p:sp>
        <p:nvSpPr>
          <p:cNvPr id="55308" name="ZoneTexte 20"/>
          <p:cNvSpPr txBox="1">
            <a:spLocks noChangeArrowheads="1"/>
          </p:cNvSpPr>
          <p:nvPr/>
        </p:nvSpPr>
        <p:spPr bwMode="auto">
          <a:xfrm>
            <a:off x="3227388" y="5218113"/>
            <a:ext cx="923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>
                <a:latin typeface="Lucida Sans" pitchFamily="34" charset="0"/>
              </a:rPr>
              <a:t>2001</a:t>
            </a:r>
          </a:p>
        </p:txBody>
      </p:sp>
      <p:sp>
        <p:nvSpPr>
          <p:cNvPr id="55309" name="ZoneTexte 21"/>
          <p:cNvSpPr txBox="1">
            <a:spLocks noChangeArrowheads="1"/>
          </p:cNvSpPr>
          <p:nvPr/>
        </p:nvSpPr>
        <p:spPr bwMode="auto">
          <a:xfrm>
            <a:off x="4675188" y="5218113"/>
            <a:ext cx="923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>
                <a:latin typeface="Lucida Sans" pitchFamily="34" charset="0"/>
              </a:rPr>
              <a:t>2007</a:t>
            </a:r>
          </a:p>
        </p:txBody>
      </p:sp>
      <p:sp>
        <p:nvSpPr>
          <p:cNvPr id="55310" name="ZoneTexte 22"/>
          <p:cNvSpPr txBox="1">
            <a:spLocks noChangeArrowheads="1"/>
          </p:cNvSpPr>
          <p:nvPr/>
        </p:nvSpPr>
        <p:spPr bwMode="auto">
          <a:xfrm>
            <a:off x="6094413" y="5227638"/>
            <a:ext cx="923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>
                <a:latin typeface="Lucida Sans" pitchFamily="34" charset="0"/>
              </a:rPr>
              <a:t>2013</a:t>
            </a:r>
          </a:p>
        </p:txBody>
      </p:sp>
      <p:sp>
        <p:nvSpPr>
          <p:cNvPr id="55311" name="ZoneTexte 23"/>
          <p:cNvSpPr txBox="1">
            <a:spLocks noChangeArrowheads="1"/>
          </p:cNvSpPr>
          <p:nvPr/>
        </p:nvSpPr>
        <p:spPr bwMode="auto">
          <a:xfrm>
            <a:off x="488950" y="4722813"/>
            <a:ext cx="923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>
                <a:latin typeface="Lucida Sans" pitchFamily="34" charset="0"/>
              </a:rPr>
              <a:t>FAR</a:t>
            </a:r>
          </a:p>
        </p:txBody>
      </p:sp>
      <p:sp>
        <p:nvSpPr>
          <p:cNvPr id="55312" name="ZoneTexte 24"/>
          <p:cNvSpPr txBox="1">
            <a:spLocks noChangeArrowheads="1"/>
          </p:cNvSpPr>
          <p:nvPr/>
        </p:nvSpPr>
        <p:spPr bwMode="auto">
          <a:xfrm>
            <a:off x="1765300" y="4732338"/>
            <a:ext cx="923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>
                <a:latin typeface="Lucida Sans" pitchFamily="34" charset="0"/>
              </a:rPr>
              <a:t>SAR</a:t>
            </a:r>
          </a:p>
        </p:txBody>
      </p:sp>
      <p:sp>
        <p:nvSpPr>
          <p:cNvPr id="55313" name="ZoneTexte 25"/>
          <p:cNvSpPr txBox="1">
            <a:spLocks noChangeArrowheads="1"/>
          </p:cNvSpPr>
          <p:nvPr/>
        </p:nvSpPr>
        <p:spPr bwMode="auto">
          <a:xfrm>
            <a:off x="3217863" y="4732338"/>
            <a:ext cx="923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>
                <a:latin typeface="Lucida Sans" pitchFamily="34" charset="0"/>
              </a:rPr>
              <a:t>TAR</a:t>
            </a:r>
          </a:p>
        </p:txBody>
      </p:sp>
      <p:sp>
        <p:nvSpPr>
          <p:cNvPr id="55314" name="ZoneTexte 26"/>
          <p:cNvSpPr txBox="1">
            <a:spLocks noChangeArrowheads="1"/>
          </p:cNvSpPr>
          <p:nvPr/>
        </p:nvSpPr>
        <p:spPr bwMode="auto">
          <a:xfrm>
            <a:off x="4665663" y="4741863"/>
            <a:ext cx="923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>
                <a:latin typeface="Lucida Sans" pitchFamily="34" charset="0"/>
              </a:rPr>
              <a:t>AR4</a:t>
            </a:r>
          </a:p>
        </p:txBody>
      </p:sp>
      <p:sp>
        <p:nvSpPr>
          <p:cNvPr id="55315" name="ZoneTexte 27"/>
          <p:cNvSpPr txBox="1">
            <a:spLocks noChangeArrowheads="1"/>
          </p:cNvSpPr>
          <p:nvPr/>
        </p:nvSpPr>
        <p:spPr bwMode="auto">
          <a:xfrm>
            <a:off x="6089650" y="4722813"/>
            <a:ext cx="923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>
                <a:latin typeface="Lucida Sans" pitchFamily="34" charset="0"/>
              </a:rPr>
              <a:t>AR5</a:t>
            </a:r>
          </a:p>
        </p:txBody>
      </p:sp>
      <p:sp>
        <p:nvSpPr>
          <p:cNvPr id="55316" name="ZoneTexte 28"/>
          <p:cNvSpPr txBox="1">
            <a:spLocks noChangeArrowheads="1"/>
          </p:cNvSpPr>
          <p:nvPr/>
        </p:nvSpPr>
        <p:spPr bwMode="auto">
          <a:xfrm>
            <a:off x="7219950" y="4306888"/>
            <a:ext cx="1555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FR">
                <a:latin typeface="Lucida Sans" pitchFamily="34" charset="0"/>
              </a:rPr>
              <a:t>Rapports du GIEC</a:t>
            </a:r>
          </a:p>
        </p:txBody>
      </p:sp>
      <p:sp>
        <p:nvSpPr>
          <p:cNvPr id="55317" name="ZoneTexte 29"/>
          <p:cNvSpPr txBox="1">
            <a:spLocks noChangeArrowheads="1"/>
          </p:cNvSpPr>
          <p:nvPr/>
        </p:nvSpPr>
        <p:spPr bwMode="auto">
          <a:xfrm>
            <a:off x="7219950" y="5586413"/>
            <a:ext cx="15065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>
                <a:solidFill>
                  <a:srgbClr val="0070C0"/>
                </a:solidFill>
                <a:latin typeface="Lucida Sans" pitchFamily="34" charset="0"/>
              </a:rPr>
              <a:t>Phases du </a:t>
            </a:r>
          </a:p>
          <a:p>
            <a:pPr eaLnBrk="1" hangingPunct="1"/>
            <a:r>
              <a:rPr lang="fr-FR">
                <a:solidFill>
                  <a:srgbClr val="0070C0"/>
                </a:solidFill>
                <a:latin typeface="Lucida Sans" pitchFamily="34" charset="0"/>
              </a:rPr>
              <a:t>projet CMIP</a:t>
            </a:r>
          </a:p>
        </p:txBody>
      </p:sp>
      <p:cxnSp>
        <p:nvCxnSpPr>
          <p:cNvPr id="32" name="Connecteur droit 31"/>
          <p:cNvCxnSpPr/>
          <p:nvPr/>
        </p:nvCxnSpPr>
        <p:spPr>
          <a:xfrm flipV="1">
            <a:off x="4383088" y="5876925"/>
            <a:ext cx="1150937" cy="476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>
            <a:off x="5534025" y="5876925"/>
            <a:ext cx="1335088" cy="0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5888038" y="6151563"/>
            <a:ext cx="98107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>
            <a:off x="2460625" y="5899150"/>
            <a:ext cx="91281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>
            <a:off x="3373438" y="5897563"/>
            <a:ext cx="595312" cy="1587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23" name="ZoneTexte 45"/>
          <p:cNvSpPr txBox="1">
            <a:spLocks noChangeArrowheads="1"/>
          </p:cNvSpPr>
          <p:nvPr/>
        </p:nvSpPr>
        <p:spPr bwMode="auto">
          <a:xfrm>
            <a:off x="2362200" y="5919788"/>
            <a:ext cx="15049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z="1600">
                <a:solidFill>
                  <a:srgbClr val="0070C0"/>
                </a:solidFill>
                <a:latin typeface="Lucida Sans" pitchFamily="34" charset="0"/>
              </a:rPr>
              <a:t>CMIP 1 &amp; 2</a:t>
            </a:r>
          </a:p>
        </p:txBody>
      </p:sp>
      <p:sp>
        <p:nvSpPr>
          <p:cNvPr id="55324" name="ZoneTexte 46"/>
          <p:cNvSpPr txBox="1">
            <a:spLocks noChangeArrowheads="1"/>
          </p:cNvSpPr>
          <p:nvPr/>
        </p:nvSpPr>
        <p:spPr bwMode="auto">
          <a:xfrm>
            <a:off x="4610100" y="5892800"/>
            <a:ext cx="15065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z="1600">
                <a:solidFill>
                  <a:srgbClr val="0070C0"/>
                </a:solidFill>
                <a:latin typeface="Lucida Sans" pitchFamily="34" charset="0"/>
              </a:rPr>
              <a:t>CMIP3</a:t>
            </a:r>
          </a:p>
        </p:txBody>
      </p:sp>
      <p:sp>
        <p:nvSpPr>
          <p:cNvPr id="55325" name="ZoneTexte 47"/>
          <p:cNvSpPr txBox="1">
            <a:spLocks noChangeArrowheads="1"/>
          </p:cNvSpPr>
          <p:nvPr/>
        </p:nvSpPr>
        <p:spPr bwMode="auto">
          <a:xfrm>
            <a:off x="5943600" y="6151563"/>
            <a:ext cx="15065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sz="1600" b="1">
                <a:solidFill>
                  <a:srgbClr val="0070C0"/>
                </a:solidFill>
                <a:latin typeface="Lucida Sans" pitchFamily="34" charset="0"/>
              </a:rPr>
              <a:t>CMIP5</a:t>
            </a:r>
          </a:p>
        </p:txBody>
      </p:sp>
      <p:sp>
        <p:nvSpPr>
          <p:cNvPr id="55326" name="ZoneTexte 28"/>
          <p:cNvSpPr txBox="1">
            <a:spLocks noChangeArrowheads="1"/>
          </p:cNvSpPr>
          <p:nvPr/>
        </p:nvSpPr>
        <p:spPr bwMode="auto">
          <a:xfrm>
            <a:off x="436563" y="4176713"/>
            <a:ext cx="3532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b="1">
                <a:solidFill>
                  <a:srgbClr val="0070C0"/>
                </a:solidFill>
                <a:latin typeface="Lucida Sans" pitchFamily="34" charset="0"/>
              </a:rPr>
              <a:t>GIEC et CMIP</a:t>
            </a:r>
          </a:p>
        </p:txBody>
      </p:sp>
      <p:sp>
        <p:nvSpPr>
          <p:cNvPr id="55327" name="ZoneTexte 28"/>
          <p:cNvSpPr txBox="1">
            <a:spLocks noChangeArrowheads="1"/>
          </p:cNvSpPr>
          <p:nvPr/>
        </p:nvSpPr>
        <p:spPr bwMode="auto">
          <a:xfrm>
            <a:off x="366713" y="1550988"/>
            <a:ext cx="8208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b="1">
                <a:solidFill>
                  <a:srgbClr val="0070C0"/>
                </a:solidFill>
                <a:latin typeface="Lucida Sans" pitchFamily="34" charset="0"/>
              </a:rPr>
              <a:t>Un projet de comparaison de résultats de modèles climatiques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2146300"/>
            <a:ext cx="4170362" cy="394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Forme libre 2"/>
          <p:cNvSpPr>
            <a:spLocks/>
          </p:cNvSpPr>
          <p:nvPr/>
        </p:nvSpPr>
        <p:spPr bwMode="auto">
          <a:xfrm>
            <a:off x="323850" y="404813"/>
            <a:ext cx="8496300" cy="9366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85680" rIns="81720" bIns="40680"/>
          <a:lstStyle/>
          <a:p>
            <a:pPr algn="ctr" hangingPunct="0">
              <a:lnSpc>
                <a:spcPct val="86000"/>
              </a:lnSpc>
              <a:spcBef>
                <a:spcPts val="1038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b="1">
                <a:solidFill>
                  <a:srgbClr val="00B0F0"/>
                </a:solidFill>
                <a:latin typeface="Lucida Sans" pitchFamily="34" charset="0"/>
                <a:ea typeface="DejaVu Sans" pitchFamily="34" charset="0"/>
                <a:cs typeface="Lohit Devanagari"/>
              </a:rPr>
              <a:t>Simulations proposées par CMIP-5</a:t>
            </a:r>
          </a:p>
        </p:txBody>
      </p:sp>
      <p:sp>
        <p:nvSpPr>
          <p:cNvPr id="56324" name="Forme libre 3"/>
          <p:cNvSpPr>
            <a:spLocks/>
          </p:cNvSpPr>
          <p:nvPr/>
        </p:nvSpPr>
        <p:spPr bwMode="auto">
          <a:xfrm>
            <a:off x="730250" y="1246188"/>
            <a:ext cx="3635375" cy="40481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8960" rIns="81720" bIns="40680"/>
          <a:lstStyle/>
          <a:p>
            <a:pPr algn="ctr" hangingPunct="0"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200">
                <a:solidFill>
                  <a:srgbClr val="000000"/>
                </a:solidFill>
                <a:latin typeface="Lucida Sans" pitchFamily="34" charset="0"/>
                <a:ea typeface="DejaVu Sans" pitchFamily="34" charset="0"/>
                <a:cs typeface="Lohit Devanagari"/>
              </a:rPr>
              <a:t>Long terme (centennal)</a:t>
            </a:r>
          </a:p>
        </p:txBody>
      </p:sp>
      <p:sp>
        <p:nvSpPr>
          <p:cNvPr id="56325" name="Forme libre 4"/>
          <p:cNvSpPr>
            <a:spLocks/>
          </p:cNvSpPr>
          <p:nvPr/>
        </p:nvSpPr>
        <p:spPr bwMode="auto">
          <a:xfrm>
            <a:off x="5219700" y="1651000"/>
            <a:ext cx="3636963" cy="4048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8960" rIns="81720" bIns="40680"/>
          <a:lstStyle/>
          <a:p>
            <a:pPr algn="ctr" hangingPunct="0"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200">
                <a:solidFill>
                  <a:srgbClr val="000000"/>
                </a:solidFill>
                <a:latin typeface="Lucida Sans" pitchFamily="34" charset="0"/>
                <a:ea typeface="DejaVu Sans" pitchFamily="34" charset="0"/>
                <a:cs typeface="Lohit Devanagari"/>
              </a:rPr>
              <a:t>Court terme (décennal)</a:t>
            </a:r>
          </a:p>
        </p:txBody>
      </p:sp>
      <p:grpSp>
        <p:nvGrpSpPr>
          <p:cNvPr id="56326" name="Groupe 5"/>
          <p:cNvGrpSpPr>
            <a:grpSpLocks/>
          </p:cNvGrpSpPr>
          <p:nvPr/>
        </p:nvGrpSpPr>
        <p:grpSpPr bwMode="auto">
          <a:xfrm>
            <a:off x="134938" y="1792288"/>
            <a:ext cx="4786313" cy="4711700"/>
            <a:chOff x="225360" y="1380959"/>
            <a:chExt cx="4785840" cy="4712040"/>
          </a:xfrm>
        </p:grpSpPr>
        <p:pic>
          <p:nvPicPr>
            <p:cNvPr id="56335" name="Imag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200" y="1380959"/>
              <a:ext cx="4779000" cy="4712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36" name="Forme libre 7"/>
            <p:cNvSpPr>
              <a:spLocks/>
            </p:cNvSpPr>
            <p:nvPr/>
          </p:nvSpPr>
          <p:spPr bwMode="auto">
            <a:xfrm>
              <a:off x="4396680" y="5375880"/>
              <a:ext cx="611640" cy="587160"/>
            </a:xfrm>
            <a:custGeom>
              <a:avLst/>
              <a:gdLst>
                <a:gd name="T0" fmla="*/ 305820 w 611640"/>
                <a:gd name="T1" fmla="*/ 0 h 587160"/>
                <a:gd name="T2" fmla="*/ 611640 w 611640"/>
                <a:gd name="T3" fmla="*/ 293580 h 587160"/>
                <a:gd name="T4" fmla="*/ 305820 w 611640"/>
                <a:gd name="T5" fmla="*/ 587160 h 587160"/>
                <a:gd name="T6" fmla="*/ 0 w 611640"/>
                <a:gd name="T7" fmla="*/ 293580 h 58716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414 w 611640"/>
                <a:gd name="T13" fmla="*/ 414 h 587160"/>
                <a:gd name="T14" fmla="*/ 611226 w 611640"/>
                <a:gd name="T15" fmla="*/ 586746 h 5871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1640" h="587160">
                  <a:moveTo>
                    <a:pt x="1414" y="0"/>
                  </a:moveTo>
                  <a:lnTo>
                    <a:pt x="1413" y="0"/>
                  </a:lnTo>
                  <a:cubicBezTo>
                    <a:pt x="633" y="0"/>
                    <a:pt x="0" y="633"/>
                    <a:pt x="0" y="1413"/>
                  </a:cubicBezTo>
                  <a:lnTo>
                    <a:pt x="0" y="585746"/>
                  </a:lnTo>
                  <a:cubicBezTo>
                    <a:pt x="0" y="586526"/>
                    <a:pt x="633" y="587159"/>
                    <a:pt x="1413" y="587160"/>
                  </a:cubicBezTo>
                  <a:lnTo>
                    <a:pt x="610226" y="587160"/>
                  </a:lnTo>
                  <a:cubicBezTo>
                    <a:pt x="611006" y="587159"/>
                    <a:pt x="611640" y="586526"/>
                    <a:pt x="611640" y="585746"/>
                  </a:cubicBezTo>
                  <a:lnTo>
                    <a:pt x="611640" y="1414"/>
                  </a:lnTo>
                  <a:cubicBezTo>
                    <a:pt x="611640" y="633"/>
                    <a:pt x="611006" y="0"/>
                    <a:pt x="610226" y="0"/>
                  </a:cubicBezTo>
                  <a:lnTo>
                    <a:pt x="14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/>
            <a:p>
              <a:endParaRPr lang="fr-FR"/>
            </a:p>
          </p:txBody>
        </p:sp>
        <p:sp>
          <p:nvSpPr>
            <p:cNvPr id="56337" name="Forme libre 8"/>
            <p:cNvSpPr>
              <a:spLocks/>
            </p:cNvSpPr>
            <p:nvPr/>
          </p:nvSpPr>
          <p:spPr bwMode="auto">
            <a:xfrm>
              <a:off x="225360" y="5506920"/>
              <a:ext cx="876959" cy="444599"/>
            </a:xfrm>
            <a:custGeom>
              <a:avLst/>
              <a:gdLst>
                <a:gd name="T0" fmla="*/ 438480 w 876959"/>
                <a:gd name="T1" fmla="*/ 0 h 444599"/>
                <a:gd name="T2" fmla="*/ 876959 w 876959"/>
                <a:gd name="T3" fmla="*/ 222300 h 444599"/>
                <a:gd name="T4" fmla="*/ 438480 w 876959"/>
                <a:gd name="T5" fmla="*/ 444599 h 444599"/>
                <a:gd name="T6" fmla="*/ 0 w 876959"/>
                <a:gd name="T7" fmla="*/ 222300 h 444599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422 w 876959"/>
                <a:gd name="T13" fmla="*/ 422 h 444599"/>
                <a:gd name="T14" fmla="*/ 876537 w 876959"/>
                <a:gd name="T15" fmla="*/ 444177 h 4445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6959" h="444599">
                  <a:moveTo>
                    <a:pt x="1441" y="0"/>
                  </a:moveTo>
                  <a:lnTo>
                    <a:pt x="1440" y="0"/>
                  </a:lnTo>
                  <a:cubicBezTo>
                    <a:pt x="645" y="0"/>
                    <a:pt x="0" y="645"/>
                    <a:pt x="0" y="1440"/>
                  </a:cubicBezTo>
                  <a:lnTo>
                    <a:pt x="0" y="443158"/>
                  </a:lnTo>
                  <a:cubicBezTo>
                    <a:pt x="0" y="443953"/>
                    <a:pt x="645" y="444598"/>
                    <a:pt x="1440" y="444599"/>
                  </a:cubicBezTo>
                  <a:lnTo>
                    <a:pt x="875518" y="444599"/>
                  </a:lnTo>
                  <a:cubicBezTo>
                    <a:pt x="876313" y="444598"/>
                    <a:pt x="876959" y="443953"/>
                    <a:pt x="876959" y="443158"/>
                  </a:cubicBezTo>
                  <a:lnTo>
                    <a:pt x="876959" y="1441"/>
                  </a:lnTo>
                  <a:cubicBezTo>
                    <a:pt x="876959" y="645"/>
                    <a:pt x="876313" y="0"/>
                    <a:pt x="875518" y="0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/>
            <a:p>
              <a:endParaRPr lang="fr-FR"/>
            </a:p>
          </p:txBody>
        </p:sp>
      </p:grpSp>
      <p:sp>
        <p:nvSpPr>
          <p:cNvPr id="56334" name="ZoneTexte 41"/>
          <p:cNvSpPr txBox="1">
            <a:spLocks noChangeArrowheads="1"/>
          </p:cNvSpPr>
          <p:nvPr/>
        </p:nvSpPr>
        <p:spPr bwMode="auto">
          <a:xfrm>
            <a:off x="6443663" y="6546850"/>
            <a:ext cx="26828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fr-FR" sz="1600" i="1"/>
              <a:t>[Taylor et al., 2012]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2146300"/>
            <a:ext cx="4170362" cy="394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Forme libre 2"/>
          <p:cNvSpPr>
            <a:spLocks/>
          </p:cNvSpPr>
          <p:nvPr/>
        </p:nvSpPr>
        <p:spPr bwMode="auto">
          <a:xfrm>
            <a:off x="323850" y="404813"/>
            <a:ext cx="8496300" cy="9366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85680" rIns="81720" bIns="40680"/>
          <a:lstStyle/>
          <a:p>
            <a:pPr algn="ctr" hangingPunct="0">
              <a:lnSpc>
                <a:spcPct val="86000"/>
              </a:lnSpc>
              <a:spcBef>
                <a:spcPts val="1038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b="1">
                <a:solidFill>
                  <a:srgbClr val="00B0F0"/>
                </a:solidFill>
                <a:latin typeface="Lucida Sans" pitchFamily="34" charset="0"/>
                <a:ea typeface="DejaVu Sans" pitchFamily="34" charset="0"/>
                <a:cs typeface="Lohit Devanagari"/>
              </a:rPr>
              <a:t>Simulations proposées par CMIP-5</a:t>
            </a:r>
          </a:p>
        </p:txBody>
      </p:sp>
      <p:sp>
        <p:nvSpPr>
          <p:cNvPr id="56324" name="Forme libre 3"/>
          <p:cNvSpPr>
            <a:spLocks/>
          </p:cNvSpPr>
          <p:nvPr/>
        </p:nvSpPr>
        <p:spPr bwMode="auto">
          <a:xfrm>
            <a:off x="730250" y="1246188"/>
            <a:ext cx="3635375" cy="40481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8960" rIns="81720" bIns="40680"/>
          <a:lstStyle/>
          <a:p>
            <a:pPr algn="ctr" hangingPunct="0"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200">
                <a:solidFill>
                  <a:srgbClr val="000000"/>
                </a:solidFill>
                <a:latin typeface="Lucida Sans" pitchFamily="34" charset="0"/>
                <a:ea typeface="DejaVu Sans" pitchFamily="34" charset="0"/>
                <a:cs typeface="Lohit Devanagari"/>
              </a:rPr>
              <a:t>Long terme (centennal)</a:t>
            </a:r>
          </a:p>
        </p:txBody>
      </p:sp>
      <p:sp>
        <p:nvSpPr>
          <p:cNvPr id="56325" name="Forme libre 4"/>
          <p:cNvSpPr>
            <a:spLocks/>
          </p:cNvSpPr>
          <p:nvPr/>
        </p:nvSpPr>
        <p:spPr bwMode="auto">
          <a:xfrm>
            <a:off x="5219700" y="1651000"/>
            <a:ext cx="3636963" cy="4048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8960" rIns="81720" bIns="40680"/>
          <a:lstStyle/>
          <a:p>
            <a:pPr algn="ctr" hangingPunct="0"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200">
                <a:solidFill>
                  <a:srgbClr val="000000"/>
                </a:solidFill>
                <a:latin typeface="Lucida Sans" pitchFamily="34" charset="0"/>
                <a:ea typeface="DejaVu Sans" pitchFamily="34" charset="0"/>
                <a:cs typeface="Lohit Devanagari"/>
              </a:rPr>
              <a:t>Court terme (décennal)</a:t>
            </a:r>
          </a:p>
        </p:txBody>
      </p:sp>
      <p:grpSp>
        <p:nvGrpSpPr>
          <p:cNvPr id="56326" name="Groupe 5"/>
          <p:cNvGrpSpPr>
            <a:grpSpLocks/>
          </p:cNvGrpSpPr>
          <p:nvPr/>
        </p:nvGrpSpPr>
        <p:grpSpPr bwMode="auto">
          <a:xfrm>
            <a:off x="134938" y="1792288"/>
            <a:ext cx="4786313" cy="4711700"/>
            <a:chOff x="225360" y="1380959"/>
            <a:chExt cx="4785840" cy="4712040"/>
          </a:xfrm>
        </p:grpSpPr>
        <p:pic>
          <p:nvPicPr>
            <p:cNvPr id="56335" name="Imag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200" y="1380959"/>
              <a:ext cx="4779000" cy="4712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36" name="Forme libre 7"/>
            <p:cNvSpPr>
              <a:spLocks/>
            </p:cNvSpPr>
            <p:nvPr/>
          </p:nvSpPr>
          <p:spPr bwMode="auto">
            <a:xfrm>
              <a:off x="4396680" y="5375880"/>
              <a:ext cx="611640" cy="587160"/>
            </a:xfrm>
            <a:custGeom>
              <a:avLst/>
              <a:gdLst>
                <a:gd name="T0" fmla="*/ 305820 w 611640"/>
                <a:gd name="T1" fmla="*/ 0 h 587160"/>
                <a:gd name="T2" fmla="*/ 611640 w 611640"/>
                <a:gd name="T3" fmla="*/ 293580 h 587160"/>
                <a:gd name="T4" fmla="*/ 305820 w 611640"/>
                <a:gd name="T5" fmla="*/ 587160 h 587160"/>
                <a:gd name="T6" fmla="*/ 0 w 611640"/>
                <a:gd name="T7" fmla="*/ 293580 h 58716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414 w 611640"/>
                <a:gd name="T13" fmla="*/ 414 h 587160"/>
                <a:gd name="T14" fmla="*/ 611226 w 611640"/>
                <a:gd name="T15" fmla="*/ 586746 h 5871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1640" h="587160">
                  <a:moveTo>
                    <a:pt x="1414" y="0"/>
                  </a:moveTo>
                  <a:lnTo>
                    <a:pt x="1413" y="0"/>
                  </a:lnTo>
                  <a:cubicBezTo>
                    <a:pt x="633" y="0"/>
                    <a:pt x="0" y="633"/>
                    <a:pt x="0" y="1413"/>
                  </a:cubicBezTo>
                  <a:lnTo>
                    <a:pt x="0" y="585746"/>
                  </a:lnTo>
                  <a:cubicBezTo>
                    <a:pt x="0" y="586526"/>
                    <a:pt x="633" y="587159"/>
                    <a:pt x="1413" y="587160"/>
                  </a:cubicBezTo>
                  <a:lnTo>
                    <a:pt x="610226" y="587160"/>
                  </a:lnTo>
                  <a:cubicBezTo>
                    <a:pt x="611006" y="587159"/>
                    <a:pt x="611640" y="586526"/>
                    <a:pt x="611640" y="585746"/>
                  </a:cubicBezTo>
                  <a:lnTo>
                    <a:pt x="611640" y="1414"/>
                  </a:lnTo>
                  <a:cubicBezTo>
                    <a:pt x="611640" y="633"/>
                    <a:pt x="611006" y="0"/>
                    <a:pt x="610226" y="0"/>
                  </a:cubicBezTo>
                  <a:lnTo>
                    <a:pt x="14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/>
            <a:p>
              <a:endParaRPr lang="fr-FR"/>
            </a:p>
          </p:txBody>
        </p:sp>
        <p:sp>
          <p:nvSpPr>
            <p:cNvPr id="56337" name="Forme libre 8"/>
            <p:cNvSpPr>
              <a:spLocks/>
            </p:cNvSpPr>
            <p:nvPr/>
          </p:nvSpPr>
          <p:spPr bwMode="auto">
            <a:xfrm>
              <a:off x="225360" y="5506920"/>
              <a:ext cx="876959" cy="444599"/>
            </a:xfrm>
            <a:custGeom>
              <a:avLst/>
              <a:gdLst>
                <a:gd name="T0" fmla="*/ 438480 w 876959"/>
                <a:gd name="T1" fmla="*/ 0 h 444599"/>
                <a:gd name="T2" fmla="*/ 876959 w 876959"/>
                <a:gd name="T3" fmla="*/ 222300 h 444599"/>
                <a:gd name="T4" fmla="*/ 438480 w 876959"/>
                <a:gd name="T5" fmla="*/ 444599 h 444599"/>
                <a:gd name="T6" fmla="*/ 0 w 876959"/>
                <a:gd name="T7" fmla="*/ 222300 h 444599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422 w 876959"/>
                <a:gd name="T13" fmla="*/ 422 h 444599"/>
                <a:gd name="T14" fmla="*/ 876537 w 876959"/>
                <a:gd name="T15" fmla="*/ 444177 h 44459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76959" h="444599">
                  <a:moveTo>
                    <a:pt x="1441" y="0"/>
                  </a:moveTo>
                  <a:lnTo>
                    <a:pt x="1440" y="0"/>
                  </a:lnTo>
                  <a:cubicBezTo>
                    <a:pt x="645" y="0"/>
                    <a:pt x="0" y="645"/>
                    <a:pt x="0" y="1440"/>
                  </a:cubicBezTo>
                  <a:lnTo>
                    <a:pt x="0" y="443158"/>
                  </a:lnTo>
                  <a:cubicBezTo>
                    <a:pt x="0" y="443953"/>
                    <a:pt x="645" y="444598"/>
                    <a:pt x="1440" y="444599"/>
                  </a:cubicBezTo>
                  <a:lnTo>
                    <a:pt x="875518" y="444599"/>
                  </a:lnTo>
                  <a:cubicBezTo>
                    <a:pt x="876313" y="444598"/>
                    <a:pt x="876959" y="443953"/>
                    <a:pt x="876959" y="443158"/>
                  </a:cubicBezTo>
                  <a:lnTo>
                    <a:pt x="876959" y="1441"/>
                  </a:lnTo>
                  <a:cubicBezTo>
                    <a:pt x="876959" y="645"/>
                    <a:pt x="876313" y="0"/>
                    <a:pt x="875518" y="0"/>
                  </a:cubicBezTo>
                  <a:lnTo>
                    <a:pt x="14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/>
            <a:p>
              <a:endParaRPr lang="fr-FR"/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111125" y="1741488"/>
            <a:ext cx="4892675" cy="4830762"/>
            <a:chOff x="111125" y="1741488"/>
            <a:chExt cx="4892675" cy="4830762"/>
          </a:xfrm>
        </p:grpSpPr>
        <p:sp>
          <p:nvSpPr>
            <p:cNvPr id="56327" name="Forme libre 9"/>
            <p:cNvSpPr>
              <a:spLocks/>
            </p:cNvSpPr>
            <p:nvPr/>
          </p:nvSpPr>
          <p:spPr bwMode="auto">
            <a:xfrm>
              <a:off x="111125" y="1741488"/>
              <a:ext cx="2432050" cy="2333625"/>
            </a:xfrm>
            <a:custGeom>
              <a:avLst/>
              <a:gdLst>
                <a:gd name="T0" fmla="*/ 1216400 w 2431800"/>
                <a:gd name="T1" fmla="*/ 0 h 2333520"/>
                <a:gd name="T2" fmla="*/ 2432800 w 2431800"/>
                <a:gd name="T3" fmla="*/ 1166972 h 2333520"/>
                <a:gd name="T4" fmla="*/ 1216400 w 2431800"/>
                <a:gd name="T5" fmla="*/ 2333940 h 2333520"/>
                <a:gd name="T6" fmla="*/ 0 w 2431800"/>
                <a:gd name="T7" fmla="*/ 1166972 h 233352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411 w 2431800"/>
                <a:gd name="T13" fmla="*/ 411 h 2333520"/>
                <a:gd name="T14" fmla="*/ 2431389 w 2431800"/>
                <a:gd name="T15" fmla="*/ 2333109 h 23335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31800" h="2333520">
                  <a:moveTo>
                    <a:pt x="1404" y="0"/>
                  </a:moveTo>
                  <a:lnTo>
                    <a:pt x="1403" y="0"/>
                  </a:lnTo>
                  <a:cubicBezTo>
                    <a:pt x="628" y="0"/>
                    <a:pt x="0" y="628"/>
                    <a:pt x="0" y="1403"/>
                  </a:cubicBezTo>
                  <a:lnTo>
                    <a:pt x="0" y="2332116"/>
                  </a:lnTo>
                  <a:cubicBezTo>
                    <a:pt x="0" y="2332891"/>
                    <a:pt x="628" y="2333519"/>
                    <a:pt x="1403" y="2333520"/>
                  </a:cubicBezTo>
                  <a:lnTo>
                    <a:pt x="2430396" y="2333520"/>
                  </a:lnTo>
                  <a:cubicBezTo>
                    <a:pt x="2431171" y="2333519"/>
                    <a:pt x="2431800" y="2332891"/>
                    <a:pt x="2431800" y="2332116"/>
                  </a:cubicBezTo>
                  <a:lnTo>
                    <a:pt x="2431800" y="1404"/>
                  </a:lnTo>
                  <a:cubicBezTo>
                    <a:pt x="2431800" y="628"/>
                    <a:pt x="2431171" y="0"/>
                    <a:pt x="2430396" y="0"/>
                  </a:cubicBezTo>
                  <a:lnTo>
                    <a:pt x="1404" y="0"/>
                  </a:lnTo>
                  <a:close/>
                </a:path>
              </a:pathLst>
            </a:custGeom>
            <a:noFill/>
            <a:ln w="36000">
              <a:solidFill>
                <a:srgbClr val="0000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fr-FR"/>
            </a:p>
          </p:txBody>
        </p:sp>
        <p:sp>
          <p:nvSpPr>
            <p:cNvPr id="56328" name="Forme libre 10"/>
            <p:cNvSpPr>
              <a:spLocks/>
            </p:cNvSpPr>
            <p:nvPr/>
          </p:nvSpPr>
          <p:spPr bwMode="auto">
            <a:xfrm>
              <a:off x="2593975" y="1741488"/>
              <a:ext cx="2368550" cy="2333625"/>
            </a:xfrm>
            <a:custGeom>
              <a:avLst/>
              <a:gdLst>
                <a:gd name="T0" fmla="*/ 1183900 w 2368800"/>
                <a:gd name="T1" fmla="*/ 0 h 2333520"/>
                <a:gd name="T2" fmla="*/ 2367800 w 2368800"/>
                <a:gd name="T3" fmla="*/ 1166972 h 2333520"/>
                <a:gd name="T4" fmla="*/ 1183900 w 2368800"/>
                <a:gd name="T5" fmla="*/ 2333940 h 2333520"/>
                <a:gd name="T6" fmla="*/ 0 w 2368800"/>
                <a:gd name="T7" fmla="*/ 1166972 h 233352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411 w 2368800"/>
                <a:gd name="T13" fmla="*/ 411 h 2333520"/>
                <a:gd name="T14" fmla="*/ 2368389 w 2368800"/>
                <a:gd name="T15" fmla="*/ 2333109 h 23335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68800" h="2333520">
                  <a:moveTo>
                    <a:pt x="1404" y="0"/>
                  </a:moveTo>
                  <a:lnTo>
                    <a:pt x="1403" y="0"/>
                  </a:lnTo>
                  <a:cubicBezTo>
                    <a:pt x="628" y="0"/>
                    <a:pt x="0" y="628"/>
                    <a:pt x="0" y="1403"/>
                  </a:cubicBezTo>
                  <a:lnTo>
                    <a:pt x="0" y="2332116"/>
                  </a:lnTo>
                  <a:cubicBezTo>
                    <a:pt x="0" y="2332891"/>
                    <a:pt x="628" y="2333519"/>
                    <a:pt x="1403" y="2333520"/>
                  </a:cubicBezTo>
                  <a:lnTo>
                    <a:pt x="2367396" y="2333520"/>
                  </a:lnTo>
                  <a:cubicBezTo>
                    <a:pt x="2368171" y="2333519"/>
                    <a:pt x="2368800" y="2332891"/>
                    <a:pt x="2368800" y="2332116"/>
                  </a:cubicBezTo>
                  <a:lnTo>
                    <a:pt x="2368800" y="1404"/>
                  </a:lnTo>
                  <a:cubicBezTo>
                    <a:pt x="2368800" y="628"/>
                    <a:pt x="2368171" y="0"/>
                    <a:pt x="2367396" y="0"/>
                  </a:cubicBezTo>
                  <a:lnTo>
                    <a:pt x="1404" y="0"/>
                  </a:lnTo>
                  <a:close/>
                </a:path>
              </a:pathLst>
            </a:custGeom>
            <a:noFill/>
            <a:ln w="36000">
              <a:solidFill>
                <a:srgbClr val="0000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fr-FR"/>
            </a:p>
          </p:txBody>
        </p:sp>
        <p:sp>
          <p:nvSpPr>
            <p:cNvPr id="56329" name="Forme libre 11"/>
            <p:cNvSpPr>
              <a:spLocks/>
            </p:cNvSpPr>
            <p:nvPr/>
          </p:nvSpPr>
          <p:spPr bwMode="auto">
            <a:xfrm>
              <a:off x="134938" y="4191000"/>
              <a:ext cx="4827587" cy="2333625"/>
            </a:xfrm>
            <a:custGeom>
              <a:avLst/>
              <a:gdLst>
                <a:gd name="T0" fmla="*/ 2413776 w 4827600"/>
                <a:gd name="T1" fmla="*/ 0 h 2333520"/>
                <a:gd name="T2" fmla="*/ 4827548 w 4827600"/>
                <a:gd name="T3" fmla="*/ 1166972 h 2333520"/>
                <a:gd name="T4" fmla="*/ 2413776 w 4827600"/>
                <a:gd name="T5" fmla="*/ 2333940 h 2333520"/>
                <a:gd name="T6" fmla="*/ 0 w 4827600"/>
                <a:gd name="T7" fmla="*/ 1166972 h 233352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411 w 4827600"/>
                <a:gd name="T13" fmla="*/ 411 h 2333520"/>
                <a:gd name="T14" fmla="*/ 4827189 w 4827600"/>
                <a:gd name="T15" fmla="*/ 2333109 h 23335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27600" h="2333520">
                  <a:moveTo>
                    <a:pt x="1404" y="0"/>
                  </a:moveTo>
                  <a:lnTo>
                    <a:pt x="1403" y="0"/>
                  </a:lnTo>
                  <a:cubicBezTo>
                    <a:pt x="628" y="0"/>
                    <a:pt x="0" y="628"/>
                    <a:pt x="0" y="1403"/>
                  </a:cubicBezTo>
                  <a:lnTo>
                    <a:pt x="0" y="2332116"/>
                  </a:lnTo>
                  <a:cubicBezTo>
                    <a:pt x="0" y="2332891"/>
                    <a:pt x="628" y="2333519"/>
                    <a:pt x="1403" y="2333520"/>
                  </a:cubicBezTo>
                  <a:lnTo>
                    <a:pt x="4826196" y="2333520"/>
                  </a:lnTo>
                  <a:cubicBezTo>
                    <a:pt x="4826971" y="2333519"/>
                    <a:pt x="4827600" y="2332891"/>
                    <a:pt x="4827600" y="2332116"/>
                  </a:cubicBezTo>
                  <a:lnTo>
                    <a:pt x="4827600" y="1404"/>
                  </a:lnTo>
                  <a:cubicBezTo>
                    <a:pt x="4827600" y="628"/>
                    <a:pt x="4826971" y="0"/>
                    <a:pt x="4826196" y="0"/>
                  </a:cubicBezTo>
                  <a:lnTo>
                    <a:pt x="1404" y="0"/>
                  </a:lnTo>
                  <a:close/>
                </a:path>
              </a:pathLst>
            </a:custGeom>
            <a:noFill/>
            <a:ln w="36000">
              <a:solidFill>
                <a:srgbClr val="0000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 anchor="ctr"/>
            <a:lstStyle/>
            <a:p>
              <a:endParaRPr lang="fr-FR"/>
            </a:p>
          </p:txBody>
        </p:sp>
        <p:sp>
          <p:nvSpPr>
            <p:cNvPr id="56330" name="Forme libre 12"/>
            <p:cNvSpPr>
              <a:spLocks/>
            </p:cNvSpPr>
            <p:nvPr/>
          </p:nvSpPr>
          <p:spPr bwMode="auto">
            <a:xfrm>
              <a:off x="209550" y="1836738"/>
              <a:ext cx="1408113" cy="56515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0 w 21600"/>
                <a:gd name="T7" fmla="*/ 2147483647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720" tIns="46800" rIns="81720" bIns="40680"/>
            <a:lstStyle/>
            <a:p>
              <a:pPr hangingPunct="0">
                <a:lnSpc>
                  <a:spcPct val="97000"/>
                </a:lnSpc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fr-FR" sz="1600" b="1" dirty="0">
                  <a:solidFill>
                    <a:srgbClr val="008000"/>
                  </a:solidFill>
                  <a:latin typeface="Lucida Sans" pitchFamily="34" charset="0"/>
                  <a:ea typeface="DejaVu Sans" pitchFamily="34" charset="0"/>
                  <a:cs typeface="Lohit Devanagari"/>
                </a:rPr>
                <a:t>Évaluation</a:t>
              </a:r>
            </a:p>
            <a:p>
              <a:pPr hangingPunct="0">
                <a:lnSpc>
                  <a:spcPct val="97000"/>
                </a:lnSpc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fr-FR" sz="1600" b="1" dirty="0">
                  <a:solidFill>
                    <a:srgbClr val="008000"/>
                  </a:solidFill>
                  <a:latin typeface="Lucida Sans" pitchFamily="34" charset="0"/>
                  <a:ea typeface="DejaVu Sans" pitchFamily="34" charset="0"/>
                  <a:cs typeface="Lohit Devanagari"/>
                </a:rPr>
                <a:t>Obs.</a:t>
              </a:r>
            </a:p>
          </p:txBody>
        </p:sp>
        <p:sp>
          <p:nvSpPr>
            <p:cNvPr id="56331" name="Forme libre 13"/>
            <p:cNvSpPr>
              <a:spLocks/>
            </p:cNvSpPr>
            <p:nvPr/>
          </p:nvSpPr>
          <p:spPr bwMode="auto">
            <a:xfrm>
              <a:off x="3476625" y="1836738"/>
              <a:ext cx="1406525" cy="56515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0 w 21600"/>
                <a:gd name="T7" fmla="*/ 2147483647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720" tIns="46800" rIns="81720" bIns="40680"/>
            <a:lstStyle/>
            <a:p>
              <a:pPr algn="r" hangingPunct="0">
                <a:lnSpc>
                  <a:spcPct val="97000"/>
                </a:lnSpc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fr-FR" sz="1600" b="1">
                  <a:solidFill>
                    <a:srgbClr val="008000"/>
                  </a:solidFill>
                  <a:latin typeface="Lucida Sans" pitchFamily="34" charset="0"/>
                  <a:ea typeface="DejaVu Sans" pitchFamily="34" charset="0"/>
                  <a:cs typeface="Lohit Devanagari"/>
                </a:rPr>
                <a:t>Scénarios futurs</a:t>
              </a:r>
            </a:p>
          </p:txBody>
        </p:sp>
        <p:sp>
          <p:nvSpPr>
            <p:cNvPr id="56332" name="Forme libre 14"/>
            <p:cNvSpPr>
              <a:spLocks/>
            </p:cNvSpPr>
            <p:nvPr/>
          </p:nvSpPr>
          <p:spPr bwMode="auto">
            <a:xfrm>
              <a:off x="209550" y="6180138"/>
              <a:ext cx="2025650" cy="32385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0 w 21600"/>
                <a:gd name="T7" fmla="*/ 2147483647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720" tIns="46800" rIns="81720" bIns="40680"/>
            <a:lstStyle/>
            <a:p>
              <a:pPr hangingPunct="0">
                <a:lnSpc>
                  <a:spcPct val="97000"/>
                </a:lnSpc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fr-FR" sz="1600" b="1">
                  <a:solidFill>
                    <a:srgbClr val="008000"/>
                  </a:solidFill>
                  <a:latin typeface="Lucida Sans" pitchFamily="34" charset="0"/>
                  <a:ea typeface="DejaVu Sans" pitchFamily="34" charset="0"/>
                  <a:cs typeface="Lohit Devanagari"/>
                </a:rPr>
                <a:t>Compréhension</a:t>
              </a:r>
            </a:p>
          </p:txBody>
        </p:sp>
        <p:sp>
          <p:nvSpPr>
            <p:cNvPr id="56333" name="Forme libre 15"/>
            <p:cNvSpPr>
              <a:spLocks/>
            </p:cNvSpPr>
            <p:nvPr/>
          </p:nvSpPr>
          <p:spPr bwMode="auto">
            <a:xfrm>
              <a:off x="3387725" y="5764213"/>
              <a:ext cx="1616075" cy="808037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0 w 21600"/>
                <a:gd name="T7" fmla="*/ 2147483647 h 2160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720" tIns="46800" rIns="81720" bIns="40680"/>
            <a:lstStyle/>
            <a:p>
              <a:pPr algn="r" hangingPunct="0">
                <a:lnSpc>
                  <a:spcPct val="97000"/>
                </a:lnSpc>
                <a:tabLst>
                  <a:tab pos="0" algn="l"/>
                  <a:tab pos="914400" algn="l"/>
                  <a:tab pos="1828800" algn="l"/>
                  <a:tab pos="2741613" algn="l"/>
                  <a:tab pos="3657600" algn="l"/>
                  <a:tab pos="4572000" algn="l"/>
                  <a:tab pos="5484813" algn="l"/>
                  <a:tab pos="6399213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fr-FR" sz="1600" b="1">
                  <a:solidFill>
                    <a:srgbClr val="008000"/>
                  </a:solidFill>
                  <a:latin typeface="Lucida Sans" pitchFamily="34" charset="0"/>
                  <a:ea typeface="DejaVu Sans" pitchFamily="34" charset="0"/>
                  <a:cs typeface="Lohit Devanagari"/>
                </a:rPr>
                <a:t>Analyse de forçages et des réponse</a:t>
              </a:r>
            </a:p>
          </p:txBody>
        </p:sp>
      </p:grpSp>
      <p:sp>
        <p:nvSpPr>
          <p:cNvPr id="56334" name="ZoneTexte 41"/>
          <p:cNvSpPr txBox="1">
            <a:spLocks noChangeArrowheads="1"/>
          </p:cNvSpPr>
          <p:nvPr/>
        </p:nvSpPr>
        <p:spPr bwMode="auto">
          <a:xfrm>
            <a:off x="6443663" y="6546850"/>
            <a:ext cx="26828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fr-FR" sz="1600" i="1" dirty="0"/>
              <a:t>[Taylor et al., 2012]</a:t>
            </a:r>
          </a:p>
        </p:txBody>
      </p:sp>
    </p:spTree>
    <p:extLst>
      <p:ext uri="{BB962C8B-B14F-4D97-AF65-F5344CB8AC3E}">
        <p14:creationId xmlns:p14="http://schemas.microsoft.com/office/powerpoint/2010/main" val="28859216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rme libre 2"/>
          <p:cNvSpPr>
            <a:spLocks/>
          </p:cNvSpPr>
          <p:nvPr/>
        </p:nvSpPr>
        <p:spPr bwMode="auto">
          <a:xfrm>
            <a:off x="2116138" y="3060700"/>
            <a:ext cx="1123950" cy="787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7520" rIns="81720" bIns="40680"/>
          <a:lstStyle/>
          <a:p>
            <a:pPr algn="ctr" hangingPunct="0"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b="1">
                <a:solidFill>
                  <a:srgbClr val="FF00FF"/>
                </a:solidFill>
                <a:latin typeface="Lucida Sans" pitchFamily="34" charset="0"/>
                <a:ea typeface="DejaVu Sans" pitchFamily="34" charset="0"/>
                <a:cs typeface="Lohit Devanagari"/>
              </a:rPr>
              <a:t>Paléo-climats</a:t>
            </a:r>
          </a:p>
        </p:txBody>
      </p:sp>
      <p:grpSp>
        <p:nvGrpSpPr>
          <p:cNvPr id="57347" name="Groupe 3"/>
          <p:cNvGrpSpPr>
            <a:grpSpLocks/>
          </p:cNvGrpSpPr>
          <p:nvPr/>
        </p:nvGrpSpPr>
        <p:grpSpPr bwMode="auto">
          <a:xfrm>
            <a:off x="3289300" y="1609725"/>
            <a:ext cx="4248150" cy="4008438"/>
            <a:chOff x="3289679" y="1609560"/>
            <a:chExt cx="4247641" cy="4008600"/>
          </a:xfrm>
        </p:grpSpPr>
        <p:pic>
          <p:nvPicPr>
            <p:cNvPr id="57365" name="Imag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0840" y="1609560"/>
              <a:ext cx="4187520" cy="400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66" name="Forme libre 5"/>
            <p:cNvSpPr>
              <a:spLocks/>
            </p:cNvSpPr>
            <p:nvPr/>
          </p:nvSpPr>
          <p:spPr bwMode="auto">
            <a:xfrm>
              <a:off x="3289679" y="4925520"/>
              <a:ext cx="536760" cy="598680"/>
            </a:xfrm>
            <a:custGeom>
              <a:avLst/>
              <a:gdLst>
                <a:gd name="T0" fmla="*/ 268380 w 536760"/>
                <a:gd name="T1" fmla="*/ 0 h 598680"/>
                <a:gd name="T2" fmla="*/ 536760 w 536760"/>
                <a:gd name="T3" fmla="*/ 299340 h 598680"/>
                <a:gd name="T4" fmla="*/ 268380 w 536760"/>
                <a:gd name="T5" fmla="*/ 598680 h 598680"/>
                <a:gd name="T6" fmla="*/ 0 w 536760"/>
                <a:gd name="T7" fmla="*/ 299340 h 59868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378 w 536760"/>
                <a:gd name="T13" fmla="*/ 378 h 598680"/>
                <a:gd name="T14" fmla="*/ 536382 w 536760"/>
                <a:gd name="T15" fmla="*/ 598302 h 5986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6760" h="598680">
                  <a:moveTo>
                    <a:pt x="1292" y="0"/>
                  </a:moveTo>
                  <a:lnTo>
                    <a:pt x="1291" y="0"/>
                  </a:lnTo>
                  <a:cubicBezTo>
                    <a:pt x="578" y="0"/>
                    <a:pt x="0" y="578"/>
                    <a:pt x="0" y="1291"/>
                  </a:cubicBezTo>
                  <a:lnTo>
                    <a:pt x="0" y="597388"/>
                  </a:lnTo>
                  <a:cubicBezTo>
                    <a:pt x="0" y="598101"/>
                    <a:pt x="578" y="598679"/>
                    <a:pt x="1291" y="598680"/>
                  </a:cubicBezTo>
                  <a:lnTo>
                    <a:pt x="535468" y="598680"/>
                  </a:lnTo>
                  <a:cubicBezTo>
                    <a:pt x="536181" y="598679"/>
                    <a:pt x="536760" y="598101"/>
                    <a:pt x="536760" y="597388"/>
                  </a:cubicBezTo>
                  <a:lnTo>
                    <a:pt x="536760" y="1292"/>
                  </a:lnTo>
                  <a:cubicBezTo>
                    <a:pt x="536760" y="578"/>
                    <a:pt x="536181" y="0"/>
                    <a:pt x="535468" y="0"/>
                  </a:cubicBezTo>
                  <a:lnTo>
                    <a:pt x="12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/>
            <a:p>
              <a:endParaRPr lang="fr-FR"/>
            </a:p>
          </p:txBody>
        </p:sp>
        <p:sp>
          <p:nvSpPr>
            <p:cNvPr id="57367" name="Forme libre 6"/>
            <p:cNvSpPr>
              <a:spLocks/>
            </p:cNvSpPr>
            <p:nvPr/>
          </p:nvSpPr>
          <p:spPr bwMode="auto">
            <a:xfrm>
              <a:off x="6879600" y="4925520"/>
              <a:ext cx="657720" cy="598680"/>
            </a:xfrm>
            <a:custGeom>
              <a:avLst/>
              <a:gdLst>
                <a:gd name="T0" fmla="*/ 328860 w 657720"/>
                <a:gd name="T1" fmla="*/ 0 h 598680"/>
                <a:gd name="T2" fmla="*/ 657720 w 657720"/>
                <a:gd name="T3" fmla="*/ 299340 h 598680"/>
                <a:gd name="T4" fmla="*/ 328860 w 657720"/>
                <a:gd name="T5" fmla="*/ 598680 h 598680"/>
                <a:gd name="T6" fmla="*/ 0 w 657720"/>
                <a:gd name="T7" fmla="*/ 299340 h 598680"/>
                <a:gd name="T8" fmla="*/ 17694720 60000 65536"/>
                <a:gd name="T9" fmla="*/ 0 60000 65536"/>
                <a:gd name="T10" fmla="*/ 5898240 60000 65536"/>
                <a:gd name="T11" fmla="*/ 11796480 60000 65536"/>
                <a:gd name="T12" fmla="*/ 373 w 657720"/>
                <a:gd name="T13" fmla="*/ 373 h 598680"/>
                <a:gd name="T14" fmla="*/ 657347 w 657720"/>
                <a:gd name="T15" fmla="*/ 598307 h 5986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7720" h="598680">
                  <a:moveTo>
                    <a:pt x="1275" y="0"/>
                  </a:moveTo>
                  <a:lnTo>
                    <a:pt x="1274" y="0"/>
                  </a:lnTo>
                  <a:cubicBezTo>
                    <a:pt x="570" y="0"/>
                    <a:pt x="0" y="570"/>
                    <a:pt x="0" y="1274"/>
                  </a:cubicBezTo>
                  <a:lnTo>
                    <a:pt x="0" y="597405"/>
                  </a:lnTo>
                  <a:cubicBezTo>
                    <a:pt x="0" y="598109"/>
                    <a:pt x="570" y="598679"/>
                    <a:pt x="1274" y="598680"/>
                  </a:cubicBezTo>
                  <a:lnTo>
                    <a:pt x="656445" y="598680"/>
                  </a:lnTo>
                  <a:cubicBezTo>
                    <a:pt x="657149" y="598679"/>
                    <a:pt x="657720" y="598109"/>
                    <a:pt x="657720" y="597405"/>
                  </a:cubicBezTo>
                  <a:lnTo>
                    <a:pt x="657720" y="1275"/>
                  </a:lnTo>
                  <a:cubicBezTo>
                    <a:pt x="657720" y="570"/>
                    <a:pt x="657149" y="0"/>
                    <a:pt x="656445" y="0"/>
                  </a:cubicBezTo>
                  <a:lnTo>
                    <a:pt x="12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/>
            <a:lstStyle/>
            <a:p>
              <a:endParaRPr lang="fr-FR"/>
            </a:p>
          </p:txBody>
        </p:sp>
      </p:grpSp>
      <p:sp>
        <p:nvSpPr>
          <p:cNvPr id="57348" name="Forme libre 7"/>
          <p:cNvSpPr>
            <a:spLocks/>
          </p:cNvSpPr>
          <p:nvPr/>
        </p:nvSpPr>
        <p:spPr bwMode="auto">
          <a:xfrm>
            <a:off x="4279900" y="4394200"/>
            <a:ext cx="1463675" cy="13890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0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17694720 60000 65536"/>
              <a:gd name="T25" fmla="*/ 0 60000 65536"/>
              <a:gd name="T26" fmla="*/ 5898240 60000 65536"/>
              <a:gd name="T27" fmla="*/ 11796480 60000 65536"/>
              <a:gd name="T28" fmla="*/ 17694720 60000 65536"/>
              <a:gd name="T29" fmla="*/ 17694720 60000 65536"/>
              <a:gd name="T30" fmla="*/ 17694720 60000 65536"/>
              <a:gd name="T31" fmla="*/ 17694720 60000 65536"/>
              <a:gd name="T32" fmla="*/ 17694720 60000 65536"/>
              <a:gd name="T33" fmla="*/ 17694720 60000 65536"/>
              <a:gd name="T34" fmla="*/ 17694720 60000 65536"/>
              <a:gd name="T35" fmla="*/ 17694720 60000 65536"/>
              <a:gd name="T36" fmla="*/ 3200 w 21600"/>
              <a:gd name="T37" fmla="*/ 3200 h 21600"/>
              <a:gd name="T38" fmla="*/ 18400 w 21600"/>
              <a:gd name="T39" fmla="*/ 18400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>
                <a:moveTo>
                  <a:pt x="10800" y="0"/>
                </a:moveTo>
                <a:lnTo>
                  <a:pt x="10799" y="0"/>
                </a:lnTo>
                <a:cubicBezTo>
                  <a:pt x="4835" y="0"/>
                  <a:pt x="0" y="4835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noFill/>
          <a:ln w="72000">
            <a:solidFill>
              <a:srgbClr val="00FF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fr-FR"/>
          </a:p>
        </p:txBody>
      </p:sp>
      <p:sp>
        <p:nvSpPr>
          <p:cNvPr id="57349" name="Forme libre 8"/>
          <p:cNvSpPr>
            <a:spLocks/>
          </p:cNvSpPr>
          <p:nvPr/>
        </p:nvSpPr>
        <p:spPr bwMode="auto">
          <a:xfrm>
            <a:off x="5565775" y="4289425"/>
            <a:ext cx="1463675" cy="13874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0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17694720 60000 65536"/>
              <a:gd name="T25" fmla="*/ 0 60000 65536"/>
              <a:gd name="T26" fmla="*/ 5898240 60000 65536"/>
              <a:gd name="T27" fmla="*/ 11796480 60000 65536"/>
              <a:gd name="T28" fmla="*/ 17694720 60000 65536"/>
              <a:gd name="T29" fmla="*/ 17694720 60000 65536"/>
              <a:gd name="T30" fmla="*/ 17694720 60000 65536"/>
              <a:gd name="T31" fmla="*/ 17694720 60000 65536"/>
              <a:gd name="T32" fmla="*/ 17694720 60000 65536"/>
              <a:gd name="T33" fmla="*/ 17694720 60000 65536"/>
              <a:gd name="T34" fmla="*/ 17694720 60000 65536"/>
              <a:gd name="T35" fmla="*/ 17694720 60000 65536"/>
              <a:gd name="T36" fmla="*/ 3200 w 21600"/>
              <a:gd name="T37" fmla="*/ 3200 h 21600"/>
              <a:gd name="T38" fmla="*/ 18400 w 21600"/>
              <a:gd name="T39" fmla="*/ 18400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>
                <a:moveTo>
                  <a:pt x="10800" y="0"/>
                </a:moveTo>
                <a:lnTo>
                  <a:pt x="10799" y="0"/>
                </a:lnTo>
                <a:cubicBezTo>
                  <a:pt x="4835" y="0"/>
                  <a:pt x="0" y="4835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noFill/>
          <a:ln w="72000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fr-FR"/>
          </a:p>
        </p:txBody>
      </p:sp>
      <p:sp>
        <p:nvSpPr>
          <p:cNvPr id="57350" name="Forme libre 9"/>
          <p:cNvSpPr>
            <a:spLocks/>
          </p:cNvSpPr>
          <p:nvPr/>
        </p:nvSpPr>
        <p:spPr bwMode="auto">
          <a:xfrm rot="960000">
            <a:off x="3040063" y="2593975"/>
            <a:ext cx="1463675" cy="10033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0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17694720 60000 65536"/>
              <a:gd name="T25" fmla="*/ 0 60000 65536"/>
              <a:gd name="T26" fmla="*/ 5898240 60000 65536"/>
              <a:gd name="T27" fmla="*/ 11796480 60000 65536"/>
              <a:gd name="T28" fmla="*/ 17694720 60000 65536"/>
              <a:gd name="T29" fmla="*/ 17694720 60000 65536"/>
              <a:gd name="T30" fmla="*/ 17694720 60000 65536"/>
              <a:gd name="T31" fmla="*/ 17694720 60000 65536"/>
              <a:gd name="T32" fmla="*/ 17694720 60000 65536"/>
              <a:gd name="T33" fmla="*/ 17694720 60000 65536"/>
              <a:gd name="T34" fmla="*/ 17694720 60000 65536"/>
              <a:gd name="T35" fmla="*/ 17694720 60000 65536"/>
              <a:gd name="T36" fmla="*/ 3200 w 21600"/>
              <a:gd name="T37" fmla="*/ 3200 h 21600"/>
              <a:gd name="T38" fmla="*/ 18400 w 21600"/>
              <a:gd name="T39" fmla="*/ 18400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>
                <a:moveTo>
                  <a:pt x="10800" y="0"/>
                </a:moveTo>
                <a:lnTo>
                  <a:pt x="10799" y="0"/>
                </a:lnTo>
                <a:cubicBezTo>
                  <a:pt x="4835" y="0"/>
                  <a:pt x="0" y="4835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noFill/>
          <a:ln w="72000">
            <a:solidFill>
              <a:srgbClr val="FF00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fr-FR"/>
          </a:p>
        </p:txBody>
      </p:sp>
      <p:sp>
        <p:nvSpPr>
          <p:cNvPr id="57351" name="Forme libre 10"/>
          <p:cNvSpPr>
            <a:spLocks/>
          </p:cNvSpPr>
          <p:nvPr/>
        </p:nvSpPr>
        <p:spPr bwMode="auto">
          <a:xfrm>
            <a:off x="3297238" y="3590925"/>
            <a:ext cx="1465262" cy="138747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0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17694720 60000 65536"/>
              <a:gd name="T25" fmla="*/ 0 60000 65536"/>
              <a:gd name="T26" fmla="*/ 5898240 60000 65536"/>
              <a:gd name="T27" fmla="*/ 11796480 60000 65536"/>
              <a:gd name="T28" fmla="*/ 17694720 60000 65536"/>
              <a:gd name="T29" fmla="*/ 17694720 60000 65536"/>
              <a:gd name="T30" fmla="*/ 17694720 60000 65536"/>
              <a:gd name="T31" fmla="*/ 17694720 60000 65536"/>
              <a:gd name="T32" fmla="*/ 17694720 60000 65536"/>
              <a:gd name="T33" fmla="*/ 17694720 60000 65536"/>
              <a:gd name="T34" fmla="*/ 17694720 60000 65536"/>
              <a:gd name="T35" fmla="*/ 17694720 60000 65536"/>
              <a:gd name="T36" fmla="*/ 3200 w 21600"/>
              <a:gd name="T37" fmla="*/ 3200 h 21600"/>
              <a:gd name="T38" fmla="*/ 18400 w 21600"/>
              <a:gd name="T39" fmla="*/ 18400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>
                <a:moveTo>
                  <a:pt x="10800" y="0"/>
                </a:moveTo>
                <a:lnTo>
                  <a:pt x="10799" y="0"/>
                </a:lnTo>
                <a:cubicBezTo>
                  <a:pt x="4835" y="0"/>
                  <a:pt x="0" y="4835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noFill/>
          <a:ln w="72000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fr-FR"/>
          </a:p>
        </p:txBody>
      </p:sp>
      <p:sp>
        <p:nvSpPr>
          <p:cNvPr id="57352" name="Forme libre 11"/>
          <p:cNvSpPr>
            <a:spLocks/>
          </p:cNvSpPr>
          <p:nvPr/>
        </p:nvSpPr>
        <p:spPr bwMode="auto">
          <a:xfrm>
            <a:off x="1778000" y="4679950"/>
            <a:ext cx="2001838" cy="12430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7520" rIns="81720" bIns="40680"/>
          <a:lstStyle/>
          <a:p>
            <a:pPr algn="ctr" hangingPunct="0"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b="1">
                <a:solidFill>
                  <a:srgbClr val="FF0000"/>
                </a:solidFill>
                <a:latin typeface="Lucida Sans" pitchFamily="34" charset="0"/>
                <a:ea typeface="DejaVu Sans" pitchFamily="34" charset="0"/>
                <a:cs typeface="Lohit Devanagari"/>
              </a:rPr>
              <a:t>Sensibilité climatique et rétroactions des nuages</a:t>
            </a:r>
          </a:p>
        </p:txBody>
      </p:sp>
      <p:sp>
        <p:nvSpPr>
          <p:cNvPr id="57353" name="Forme libre 12"/>
          <p:cNvSpPr>
            <a:spLocks/>
          </p:cNvSpPr>
          <p:nvPr/>
        </p:nvSpPr>
        <p:spPr bwMode="auto">
          <a:xfrm>
            <a:off x="3419475" y="5775325"/>
            <a:ext cx="3451225" cy="5254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7520" rIns="81720" bIns="40680"/>
          <a:lstStyle/>
          <a:p>
            <a:pPr algn="ctr" hangingPunct="0"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b="1">
                <a:solidFill>
                  <a:srgbClr val="00FF00"/>
                </a:solidFill>
                <a:latin typeface="Lucida Sans" pitchFamily="34" charset="0"/>
                <a:ea typeface="DejaVu Sans" pitchFamily="34" charset="0"/>
                <a:cs typeface="Lohit Devanagari"/>
              </a:rPr>
              <a:t>Couplage climat-carbone</a:t>
            </a:r>
          </a:p>
        </p:txBody>
      </p:sp>
      <p:sp>
        <p:nvSpPr>
          <p:cNvPr id="57354" name="Forme libre 13"/>
          <p:cNvSpPr>
            <a:spLocks/>
          </p:cNvSpPr>
          <p:nvPr/>
        </p:nvSpPr>
        <p:spPr bwMode="auto">
          <a:xfrm>
            <a:off x="7015163" y="5065713"/>
            <a:ext cx="1444625" cy="66833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7520" rIns="81720" bIns="40680"/>
          <a:lstStyle/>
          <a:p>
            <a:pPr algn="ctr" hangingPunct="0"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b="1">
                <a:solidFill>
                  <a:srgbClr val="000000"/>
                </a:solidFill>
                <a:latin typeface="Lucida Sans" pitchFamily="34" charset="0"/>
                <a:ea typeface="DejaVu Sans" pitchFamily="34" charset="0"/>
                <a:cs typeface="Lohit Devanagari"/>
              </a:rPr>
              <a:t>Chimie et aérosols</a:t>
            </a:r>
          </a:p>
        </p:txBody>
      </p:sp>
      <p:sp>
        <p:nvSpPr>
          <p:cNvPr id="57355" name="Forme libre 14"/>
          <p:cNvSpPr>
            <a:spLocks/>
          </p:cNvSpPr>
          <p:nvPr/>
        </p:nvSpPr>
        <p:spPr bwMode="auto">
          <a:xfrm rot="960000">
            <a:off x="6015038" y="3692525"/>
            <a:ext cx="1490662" cy="7604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0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17694720 60000 65536"/>
              <a:gd name="T25" fmla="*/ 0 60000 65536"/>
              <a:gd name="T26" fmla="*/ 5898240 60000 65536"/>
              <a:gd name="T27" fmla="*/ 11796480 60000 65536"/>
              <a:gd name="T28" fmla="*/ 17694720 60000 65536"/>
              <a:gd name="T29" fmla="*/ 17694720 60000 65536"/>
              <a:gd name="T30" fmla="*/ 17694720 60000 65536"/>
              <a:gd name="T31" fmla="*/ 17694720 60000 65536"/>
              <a:gd name="T32" fmla="*/ 17694720 60000 65536"/>
              <a:gd name="T33" fmla="*/ 17694720 60000 65536"/>
              <a:gd name="T34" fmla="*/ 17694720 60000 65536"/>
              <a:gd name="T35" fmla="*/ 17694720 60000 65536"/>
              <a:gd name="T36" fmla="*/ 3200 w 21600"/>
              <a:gd name="T37" fmla="*/ 3200 h 21600"/>
              <a:gd name="T38" fmla="*/ 18400 w 21600"/>
              <a:gd name="T39" fmla="*/ 18400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>
                <a:moveTo>
                  <a:pt x="10800" y="0"/>
                </a:moveTo>
                <a:lnTo>
                  <a:pt x="10799" y="0"/>
                </a:lnTo>
                <a:cubicBezTo>
                  <a:pt x="4835" y="0"/>
                  <a:pt x="0" y="4835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noFill/>
          <a:ln w="72000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fr-FR"/>
          </a:p>
        </p:txBody>
      </p:sp>
      <p:sp>
        <p:nvSpPr>
          <p:cNvPr id="57356" name="Forme libre 15"/>
          <p:cNvSpPr>
            <a:spLocks/>
          </p:cNvSpPr>
          <p:nvPr/>
        </p:nvSpPr>
        <p:spPr bwMode="auto">
          <a:xfrm>
            <a:off x="7199313" y="3346450"/>
            <a:ext cx="1865312" cy="11541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7520" rIns="81720" bIns="40680"/>
          <a:lstStyle/>
          <a:p>
            <a:pPr algn="ctr" hangingPunct="0"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b="1">
                <a:solidFill>
                  <a:srgbClr val="FF0000"/>
                </a:solidFill>
                <a:latin typeface="Lucida Sans" pitchFamily="34" charset="0"/>
                <a:ea typeface="DejaVu Sans" pitchFamily="34" charset="0"/>
                <a:cs typeface="Lohit Devanagari"/>
              </a:rPr>
              <a:t>Estimation des forçages radiatifs</a:t>
            </a:r>
          </a:p>
        </p:txBody>
      </p:sp>
      <p:sp>
        <p:nvSpPr>
          <p:cNvPr id="57357" name="Forme libre 16"/>
          <p:cNvSpPr>
            <a:spLocks/>
          </p:cNvSpPr>
          <p:nvPr/>
        </p:nvSpPr>
        <p:spPr bwMode="auto">
          <a:xfrm rot="1140000">
            <a:off x="3803650" y="1738313"/>
            <a:ext cx="1962150" cy="118586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0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17694720 60000 65536"/>
              <a:gd name="T25" fmla="*/ 0 60000 65536"/>
              <a:gd name="T26" fmla="*/ 5898240 60000 65536"/>
              <a:gd name="T27" fmla="*/ 11796480 60000 65536"/>
              <a:gd name="T28" fmla="*/ 17694720 60000 65536"/>
              <a:gd name="T29" fmla="*/ 17694720 60000 65536"/>
              <a:gd name="T30" fmla="*/ 17694720 60000 65536"/>
              <a:gd name="T31" fmla="*/ 17694720 60000 65536"/>
              <a:gd name="T32" fmla="*/ 17694720 60000 65536"/>
              <a:gd name="T33" fmla="*/ 17694720 60000 65536"/>
              <a:gd name="T34" fmla="*/ 17694720 60000 65536"/>
              <a:gd name="T35" fmla="*/ 17694720 60000 65536"/>
              <a:gd name="T36" fmla="*/ 3200 w 21600"/>
              <a:gd name="T37" fmla="*/ 3200 h 21600"/>
              <a:gd name="T38" fmla="*/ 18400 w 21600"/>
              <a:gd name="T39" fmla="*/ 18400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>
                <a:moveTo>
                  <a:pt x="10800" y="0"/>
                </a:moveTo>
                <a:lnTo>
                  <a:pt x="10799" y="0"/>
                </a:lnTo>
                <a:cubicBezTo>
                  <a:pt x="4835" y="0"/>
                  <a:pt x="0" y="4835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noFill/>
          <a:ln w="72000">
            <a:solidFill>
              <a:srgbClr val="0000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fr-FR"/>
          </a:p>
        </p:txBody>
      </p:sp>
      <p:sp>
        <p:nvSpPr>
          <p:cNvPr id="57358" name="Forme libre 17"/>
          <p:cNvSpPr>
            <a:spLocks/>
          </p:cNvSpPr>
          <p:nvPr/>
        </p:nvSpPr>
        <p:spPr bwMode="auto">
          <a:xfrm>
            <a:off x="1979613" y="1463675"/>
            <a:ext cx="1846262" cy="115411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7520" rIns="81720" bIns="40680"/>
          <a:lstStyle/>
          <a:p>
            <a:pPr algn="ctr" hangingPunct="0"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b="1">
                <a:solidFill>
                  <a:srgbClr val="0000FF"/>
                </a:solidFill>
                <a:latin typeface="Lucida Sans" pitchFamily="34" charset="0"/>
                <a:ea typeface="DejaVu Sans" pitchFamily="34" charset="0"/>
                <a:cs typeface="Lohit Devanagari"/>
              </a:rPr>
              <a:t>Évolution du climat au 20e siècle</a:t>
            </a:r>
          </a:p>
        </p:txBody>
      </p:sp>
      <p:sp>
        <p:nvSpPr>
          <p:cNvPr id="57359" name="Forme libre 18"/>
          <p:cNvSpPr>
            <a:spLocks/>
          </p:cNvSpPr>
          <p:nvPr/>
        </p:nvSpPr>
        <p:spPr bwMode="auto">
          <a:xfrm>
            <a:off x="5630863" y="1898650"/>
            <a:ext cx="1738312" cy="1549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0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2147483647 h 21600"/>
              <a:gd name="T24" fmla="*/ 17694720 60000 65536"/>
              <a:gd name="T25" fmla="*/ 0 60000 65536"/>
              <a:gd name="T26" fmla="*/ 5898240 60000 65536"/>
              <a:gd name="T27" fmla="*/ 11796480 60000 65536"/>
              <a:gd name="T28" fmla="*/ 17694720 60000 65536"/>
              <a:gd name="T29" fmla="*/ 17694720 60000 65536"/>
              <a:gd name="T30" fmla="*/ 17694720 60000 65536"/>
              <a:gd name="T31" fmla="*/ 17694720 60000 65536"/>
              <a:gd name="T32" fmla="*/ 17694720 60000 65536"/>
              <a:gd name="T33" fmla="*/ 17694720 60000 65536"/>
              <a:gd name="T34" fmla="*/ 17694720 60000 65536"/>
              <a:gd name="T35" fmla="*/ 17694720 60000 65536"/>
              <a:gd name="T36" fmla="*/ 3200 w 21600"/>
              <a:gd name="T37" fmla="*/ 3200 h 21600"/>
              <a:gd name="T38" fmla="*/ 18400 w 21600"/>
              <a:gd name="T39" fmla="*/ 18400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>
                <a:moveTo>
                  <a:pt x="10800" y="0"/>
                </a:moveTo>
                <a:lnTo>
                  <a:pt x="10799" y="0"/>
                </a:lnTo>
                <a:cubicBezTo>
                  <a:pt x="4835" y="0"/>
                  <a:pt x="0" y="4835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noFill/>
          <a:ln w="72000">
            <a:solidFill>
              <a:srgbClr val="FFCC9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fr-FR"/>
          </a:p>
        </p:txBody>
      </p:sp>
      <p:sp>
        <p:nvSpPr>
          <p:cNvPr id="57360" name="Forme libre 19"/>
          <p:cNvSpPr>
            <a:spLocks/>
          </p:cNvSpPr>
          <p:nvPr/>
        </p:nvSpPr>
        <p:spPr bwMode="auto">
          <a:xfrm>
            <a:off x="7135813" y="1700213"/>
            <a:ext cx="1863725" cy="101758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7520" rIns="81720" bIns="40680"/>
          <a:lstStyle/>
          <a:p>
            <a:pPr algn="ctr" hangingPunct="0">
              <a:lnSpc>
                <a:spcPct val="97000"/>
              </a:lnSpc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b="1">
                <a:solidFill>
                  <a:srgbClr val="FF8D00"/>
                </a:solidFill>
                <a:latin typeface="Lucida Sans" pitchFamily="34" charset="0"/>
                <a:ea typeface="DejaVu Sans" pitchFamily="34" charset="0"/>
                <a:cs typeface="Lohit Devanagari"/>
              </a:rPr>
              <a:t>Évolution du climat au 21e siècle</a:t>
            </a:r>
          </a:p>
        </p:txBody>
      </p:sp>
      <p:sp>
        <p:nvSpPr>
          <p:cNvPr id="57361" name="Forme libre 20"/>
          <p:cNvSpPr>
            <a:spLocks/>
          </p:cNvSpPr>
          <p:nvPr/>
        </p:nvSpPr>
        <p:spPr bwMode="auto">
          <a:xfrm>
            <a:off x="9634538" y="8535988"/>
            <a:ext cx="2786062" cy="33337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51120" rIns="81720" bIns="40680"/>
          <a:lstStyle/>
          <a:p>
            <a:pPr>
              <a:lnSpc>
                <a:spcPct val="95000"/>
              </a:lnSpc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600" b="1" u="sng">
              <a:solidFill>
                <a:srgbClr val="000000"/>
              </a:solidFill>
              <a:latin typeface="Calibri" pitchFamily="34" charset="0"/>
              <a:ea typeface="DejaVu Sans" pitchFamily="34" charset="0"/>
              <a:cs typeface="Lohit Devanagari"/>
            </a:endParaRPr>
          </a:p>
          <a:p>
            <a:pPr>
              <a:lnSpc>
                <a:spcPct val="117000"/>
              </a:lnSpc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FF00"/>
                </a:solidFill>
                <a:latin typeface="Calibri" pitchFamily="34" charset="0"/>
                <a:ea typeface="DejaVu Sans" pitchFamily="34" charset="0"/>
                <a:cs typeface="Lohit Devanagari"/>
              </a:rPr>
              <a:t>Climat-carbone</a:t>
            </a:r>
          </a:p>
          <a:p>
            <a:pPr>
              <a:lnSpc>
                <a:spcPct val="95000"/>
              </a:lnSpc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alibri" pitchFamily="34" charset="0"/>
                <a:ea typeface="DejaVu Sans" pitchFamily="34" charset="0"/>
                <a:cs typeface="Lohit Devanagari"/>
              </a:rPr>
              <a:t>	( C4MIP, P. Friedlingstein)</a:t>
            </a:r>
          </a:p>
          <a:p>
            <a:pPr>
              <a:lnSpc>
                <a:spcPct val="117000"/>
              </a:lnSpc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FF0000"/>
                </a:solidFill>
                <a:latin typeface="Calibri" pitchFamily="34" charset="0"/>
                <a:ea typeface="DejaVu Sans" pitchFamily="34" charset="0"/>
                <a:cs typeface="Lohit Devanagari"/>
              </a:rPr>
              <a:t>Nuages</a:t>
            </a:r>
          </a:p>
          <a:p>
            <a:pPr>
              <a:lnSpc>
                <a:spcPct val="95000"/>
              </a:lnSpc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alibri" pitchFamily="34" charset="0"/>
                <a:ea typeface="DejaVu Sans" pitchFamily="34" charset="0"/>
                <a:cs typeface="Lohit Devanagari"/>
              </a:rPr>
              <a:t>	(CFMIP, S. Bony)</a:t>
            </a:r>
          </a:p>
          <a:p>
            <a:pPr>
              <a:lnSpc>
                <a:spcPct val="117000"/>
              </a:lnSpc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FF00FF"/>
                </a:solidFill>
                <a:latin typeface="Calibri" pitchFamily="34" charset="0"/>
                <a:ea typeface="DejaVu Sans" pitchFamily="34" charset="0"/>
                <a:cs typeface="Lohit Devanagari"/>
              </a:rPr>
              <a:t>Paléoclimat</a:t>
            </a:r>
          </a:p>
          <a:p>
            <a:pPr>
              <a:lnSpc>
                <a:spcPct val="95000"/>
              </a:lnSpc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alibri" pitchFamily="34" charset="0"/>
                <a:ea typeface="DejaVu Sans" pitchFamily="34" charset="0"/>
                <a:cs typeface="Lohit Devanagari"/>
              </a:rPr>
              <a:t>	(PMIP P. Braconnot)</a:t>
            </a:r>
          </a:p>
          <a:p>
            <a:pPr>
              <a:lnSpc>
                <a:spcPct val="117000"/>
              </a:lnSpc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00"/>
                </a:solidFill>
                <a:latin typeface="Calibri" pitchFamily="34" charset="0"/>
                <a:ea typeface="DejaVu Sans" pitchFamily="34" charset="0"/>
                <a:cs typeface="Lohit Devanagari"/>
              </a:rPr>
              <a:t>Aérosols</a:t>
            </a:r>
          </a:p>
          <a:p>
            <a:pPr>
              <a:lnSpc>
                <a:spcPct val="95000"/>
              </a:lnSpc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alibri" pitchFamily="34" charset="0"/>
                <a:ea typeface="DejaVu Sans" pitchFamily="34" charset="0"/>
                <a:cs typeface="Lohit Devanagari"/>
              </a:rPr>
              <a:t>	(AEROCOM, M. Schultz)</a:t>
            </a:r>
          </a:p>
          <a:p>
            <a:pPr>
              <a:lnSpc>
                <a:spcPct val="117000"/>
              </a:lnSpc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FF8D00"/>
                </a:solidFill>
                <a:latin typeface="Calibri" pitchFamily="34" charset="0"/>
                <a:ea typeface="DejaVu Sans" pitchFamily="34" charset="0"/>
                <a:cs typeface="Lohit Devanagari"/>
              </a:rPr>
              <a:t>Emissions</a:t>
            </a:r>
          </a:p>
          <a:p>
            <a:pPr>
              <a:lnSpc>
                <a:spcPct val="95000"/>
              </a:lnSpc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alibri" pitchFamily="34" charset="0"/>
                <a:ea typeface="DejaVu Sans" pitchFamily="34" charset="0"/>
                <a:cs typeface="Lohit Devanagari"/>
              </a:rPr>
              <a:t>	(GEIA, C. Granier)</a:t>
            </a:r>
          </a:p>
          <a:p>
            <a:pPr>
              <a:lnSpc>
                <a:spcPct val="117000"/>
              </a:lnSpc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00"/>
                </a:solidFill>
                <a:latin typeface="Calibri" pitchFamily="34" charset="0"/>
                <a:ea typeface="DejaVu Sans" pitchFamily="34" charset="0"/>
                <a:cs typeface="Lohit Devanagari"/>
              </a:rPr>
              <a:t>Ozone</a:t>
            </a:r>
          </a:p>
          <a:p>
            <a:pPr>
              <a:lnSpc>
                <a:spcPct val="95000"/>
              </a:lnSpc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alibri" pitchFamily="34" charset="0"/>
                <a:ea typeface="DejaVu Sans" pitchFamily="34" charset="0"/>
                <a:cs typeface="Lohit Devanagari"/>
              </a:rPr>
              <a:t>	(CCMVal, S. Bekki)</a:t>
            </a:r>
          </a:p>
        </p:txBody>
      </p:sp>
      <p:sp>
        <p:nvSpPr>
          <p:cNvPr id="57362" name="Forme libre 21"/>
          <p:cNvSpPr>
            <a:spLocks/>
          </p:cNvSpPr>
          <p:nvPr/>
        </p:nvSpPr>
        <p:spPr bwMode="auto">
          <a:xfrm>
            <a:off x="193675" y="1833563"/>
            <a:ext cx="1576388" cy="9080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51120" rIns="81720" bIns="40680"/>
          <a:lstStyle/>
          <a:p>
            <a:pPr algn="ctr">
              <a:lnSpc>
                <a:spcPct val="95000"/>
              </a:lnSpc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600">
                <a:solidFill>
                  <a:srgbClr val="000000"/>
                </a:solidFill>
                <a:latin typeface="Calibri" pitchFamily="34" charset="0"/>
                <a:ea typeface="DejaVu Sans" pitchFamily="34" charset="0"/>
                <a:cs typeface="Lohit Devanagari"/>
              </a:rPr>
              <a:t>Thématiques d'intérêt pour l'IPSL</a:t>
            </a:r>
          </a:p>
        </p:txBody>
      </p:sp>
      <p:sp>
        <p:nvSpPr>
          <p:cNvPr id="57363" name="Forme libre 22"/>
          <p:cNvSpPr>
            <a:spLocks/>
          </p:cNvSpPr>
          <p:nvPr/>
        </p:nvSpPr>
        <p:spPr bwMode="auto">
          <a:xfrm>
            <a:off x="193675" y="2552700"/>
            <a:ext cx="2784475" cy="33337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51120" rIns="81720" bIns="40680"/>
          <a:lstStyle/>
          <a:p>
            <a:pPr>
              <a:lnSpc>
                <a:spcPct val="95000"/>
              </a:lnSpc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1600" b="1" u="sng">
              <a:solidFill>
                <a:srgbClr val="000000"/>
              </a:solidFill>
              <a:latin typeface="Calibri" pitchFamily="34" charset="0"/>
              <a:ea typeface="DejaVu Sans" pitchFamily="34" charset="0"/>
              <a:cs typeface="Lohit Devanagari"/>
            </a:endParaRPr>
          </a:p>
          <a:p>
            <a:pPr>
              <a:lnSpc>
                <a:spcPct val="117000"/>
              </a:lnSpc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FF00"/>
                </a:solidFill>
                <a:latin typeface="Calibri" pitchFamily="34" charset="0"/>
                <a:ea typeface="DejaVu Sans" pitchFamily="34" charset="0"/>
                <a:cs typeface="Lohit Devanagari"/>
              </a:rPr>
              <a:t>Climat-carbone</a:t>
            </a:r>
          </a:p>
          <a:p>
            <a:pPr>
              <a:lnSpc>
                <a:spcPct val="95000"/>
              </a:lnSpc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alibri" pitchFamily="34" charset="0"/>
                <a:ea typeface="DejaVu Sans" pitchFamily="34" charset="0"/>
                <a:cs typeface="Lohit Devanagari"/>
              </a:rPr>
              <a:t>	( C4MIP)</a:t>
            </a:r>
          </a:p>
          <a:p>
            <a:pPr>
              <a:lnSpc>
                <a:spcPct val="117000"/>
              </a:lnSpc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FF0000"/>
                </a:solidFill>
                <a:latin typeface="Calibri" pitchFamily="34" charset="0"/>
                <a:ea typeface="DejaVu Sans" pitchFamily="34" charset="0"/>
                <a:cs typeface="Lohit Devanagari"/>
              </a:rPr>
              <a:t>Nuages</a:t>
            </a:r>
          </a:p>
          <a:p>
            <a:pPr>
              <a:lnSpc>
                <a:spcPct val="95000"/>
              </a:lnSpc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alibri" pitchFamily="34" charset="0"/>
                <a:ea typeface="DejaVu Sans" pitchFamily="34" charset="0"/>
                <a:cs typeface="Lohit Devanagari"/>
              </a:rPr>
              <a:t>	(CFMIP)</a:t>
            </a:r>
          </a:p>
          <a:p>
            <a:pPr>
              <a:lnSpc>
                <a:spcPct val="117000"/>
              </a:lnSpc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FF00FF"/>
                </a:solidFill>
                <a:latin typeface="Calibri" pitchFamily="34" charset="0"/>
                <a:ea typeface="DejaVu Sans" pitchFamily="34" charset="0"/>
                <a:cs typeface="Lohit Devanagari"/>
              </a:rPr>
              <a:t>Paléoclimat</a:t>
            </a:r>
          </a:p>
          <a:p>
            <a:pPr>
              <a:lnSpc>
                <a:spcPct val="95000"/>
              </a:lnSpc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alibri" pitchFamily="34" charset="0"/>
                <a:ea typeface="DejaVu Sans" pitchFamily="34" charset="0"/>
                <a:cs typeface="Lohit Devanagari"/>
              </a:rPr>
              <a:t>	(PMIP)</a:t>
            </a:r>
          </a:p>
          <a:p>
            <a:pPr>
              <a:lnSpc>
                <a:spcPct val="117000"/>
              </a:lnSpc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00"/>
                </a:solidFill>
                <a:latin typeface="Calibri" pitchFamily="34" charset="0"/>
                <a:ea typeface="DejaVu Sans" pitchFamily="34" charset="0"/>
                <a:cs typeface="Lohit Devanagari"/>
              </a:rPr>
              <a:t>Aérosols</a:t>
            </a:r>
          </a:p>
          <a:p>
            <a:pPr>
              <a:lnSpc>
                <a:spcPct val="95000"/>
              </a:lnSpc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alibri" pitchFamily="34" charset="0"/>
                <a:ea typeface="DejaVu Sans" pitchFamily="34" charset="0"/>
                <a:cs typeface="Lohit Devanagari"/>
              </a:rPr>
              <a:t>	(AEROCOM)</a:t>
            </a:r>
          </a:p>
          <a:p>
            <a:pPr>
              <a:lnSpc>
                <a:spcPct val="117000"/>
              </a:lnSpc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FF8D00"/>
                </a:solidFill>
                <a:latin typeface="Calibri" pitchFamily="34" charset="0"/>
                <a:ea typeface="DejaVu Sans" pitchFamily="34" charset="0"/>
                <a:cs typeface="Lohit Devanagari"/>
              </a:rPr>
              <a:t>Emissions</a:t>
            </a:r>
          </a:p>
          <a:p>
            <a:pPr>
              <a:lnSpc>
                <a:spcPct val="95000"/>
              </a:lnSpc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alibri" pitchFamily="34" charset="0"/>
                <a:ea typeface="DejaVu Sans" pitchFamily="34" charset="0"/>
                <a:cs typeface="Lohit Devanagari"/>
              </a:rPr>
              <a:t>	(GEIA)</a:t>
            </a:r>
          </a:p>
          <a:p>
            <a:pPr>
              <a:lnSpc>
                <a:spcPct val="117000"/>
              </a:lnSpc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00"/>
                </a:solidFill>
                <a:latin typeface="Calibri" pitchFamily="34" charset="0"/>
                <a:ea typeface="DejaVu Sans" pitchFamily="34" charset="0"/>
                <a:cs typeface="Lohit Devanagari"/>
              </a:rPr>
              <a:t>Ozone</a:t>
            </a:r>
          </a:p>
          <a:p>
            <a:pPr>
              <a:lnSpc>
                <a:spcPct val="95000"/>
              </a:lnSpc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  <a:latin typeface="Calibri" pitchFamily="34" charset="0"/>
                <a:ea typeface="DejaVu Sans" pitchFamily="34" charset="0"/>
                <a:cs typeface="Lohit Devanagari"/>
              </a:rPr>
              <a:t>	(CCMVal)</a:t>
            </a:r>
          </a:p>
        </p:txBody>
      </p:sp>
      <p:sp>
        <p:nvSpPr>
          <p:cNvPr id="57364" name="Forme libre 2"/>
          <p:cNvSpPr>
            <a:spLocks/>
          </p:cNvSpPr>
          <p:nvPr/>
        </p:nvSpPr>
        <p:spPr bwMode="auto">
          <a:xfrm>
            <a:off x="323850" y="404813"/>
            <a:ext cx="8496300" cy="9366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85680" rIns="81720" bIns="40680"/>
          <a:lstStyle/>
          <a:p>
            <a:pPr algn="ctr" hangingPunct="0">
              <a:lnSpc>
                <a:spcPct val="86000"/>
              </a:lnSpc>
              <a:spcBef>
                <a:spcPts val="1038"/>
              </a:spcBef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b="1">
                <a:solidFill>
                  <a:srgbClr val="00B0F0"/>
                </a:solidFill>
                <a:latin typeface="Lucida Sans" pitchFamily="34" charset="0"/>
                <a:ea typeface="DejaVu Sans" pitchFamily="34" charset="0"/>
                <a:cs typeface="Lohit Devanagari"/>
              </a:rPr>
              <a:t>Simulations proposées par CMIP-5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PGothic" pitchFamily="34" charset="-128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4388</TotalTime>
  <Words>2094</Words>
  <Application>Microsoft Office PowerPoint</Application>
  <PresentationFormat>Affichage à l'écran (4:3)</PresentationFormat>
  <Paragraphs>544</Paragraphs>
  <Slides>52</Slides>
  <Notes>15</Notes>
  <HiddenSlides>0</HiddenSlides>
  <MMClips>0</MMClips>
  <ScaleCrop>false</ScaleCrop>
  <HeadingPairs>
    <vt:vector size="4" baseType="variant">
      <vt:variant>
        <vt:lpstr>Thème</vt:lpstr>
      </vt:variant>
      <vt:variant>
        <vt:i4>4</vt:i4>
      </vt:variant>
      <vt:variant>
        <vt:lpstr>Titres des diapositives</vt:lpstr>
      </vt:variant>
      <vt:variant>
        <vt:i4>52</vt:i4>
      </vt:variant>
    </vt:vector>
  </HeadingPairs>
  <TitlesOfParts>
    <vt:vector size="56" baseType="lpstr">
      <vt:lpstr>Modèle par défaut</vt:lpstr>
      <vt:lpstr>Thème Office</vt:lpstr>
      <vt:lpstr>1_Thème Office</vt:lpstr>
      <vt:lpstr>2_Thème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modèle couplé "Système Terre" de l'IPSL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Évolution des forçages radiatifs  sur la période historique et future avec le scénario RCP8.5 (modèle IPSL-CM5A-LR)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Simulation du climat  du Dernier Maximum Glaciaire</vt:lpstr>
      <vt:lpstr>Présentation PowerPoint</vt:lpstr>
      <vt:lpstr>Land-sea contrasts and polar amplification  in past and future climates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pasb</dc:creator>
  <cp:lastModifiedBy>Jean-Louis Dufresne</cp:lastModifiedBy>
  <cp:revision>322</cp:revision>
  <cp:lastPrinted>2013-02-26T10:38:19Z</cp:lastPrinted>
  <dcterms:created xsi:type="dcterms:W3CDTF">2012-02-01T14:55:19Z</dcterms:created>
  <dcterms:modified xsi:type="dcterms:W3CDTF">2013-10-10T08:00:36Z</dcterms:modified>
</cp:coreProperties>
</file>