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5" r:id="rId2"/>
    <p:sldId id="40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2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46A85-2CE5-4BD8-B5F4-912687B342D6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20924-4611-477C-BE25-9CC358AE5B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44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0CD6-42FE-4282-99A7-7469B71F4842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1F87-A939-4109-A5F6-00D73C7580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63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0CD6-42FE-4282-99A7-7469B71F4842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1F87-A939-4109-A5F6-00D73C7580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04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0CD6-42FE-4282-99A7-7469B71F4842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1F87-A939-4109-A5F6-00D73C7580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31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0CD6-42FE-4282-99A7-7469B71F4842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1F87-A939-4109-A5F6-00D73C7580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9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0CD6-42FE-4282-99A7-7469B71F4842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1F87-A939-4109-A5F6-00D73C7580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32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0CD6-42FE-4282-99A7-7469B71F4842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1F87-A939-4109-A5F6-00D73C7580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57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0CD6-42FE-4282-99A7-7469B71F4842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1F87-A939-4109-A5F6-00D73C7580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8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0CD6-42FE-4282-99A7-7469B71F4842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1F87-A939-4109-A5F6-00D73C7580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11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0CD6-42FE-4282-99A7-7469B71F4842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1F87-A939-4109-A5F6-00D73C7580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47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0CD6-42FE-4282-99A7-7469B71F4842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1F87-A939-4109-A5F6-00D73C7580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0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0CD6-42FE-4282-99A7-7469B71F4842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1F87-A939-4109-A5F6-00D73C7580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53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E0CD6-42FE-4282-99A7-7469B71F4842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A1F87-A939-4109-A5F6-00D73C7580F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28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94420" y="2942942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Primary Science Questions</a:t>
            </a:r>
          </a:p>
          <a:p>
            <a:r>
              <a:rPr lang="en-US" dirty="0"/>
              <a:t>1</a:t>
            </a:r>
            <a:r>
              <a:rPr lang="en-US" dirty="0" smtClean="0"/>
              <a:t>. What </a:t>
            </a:r>
            <a:r>
              <a:rPr lang="en-US" dirty="0"/>
              <a:t>are the relative contributions of </a:t>
            </a:r>
            <a:r>
              <a:rPr lang="en-US" b="1" dirty="0"/>
              <a:t>internal processes and external forcing </a:t>
            </a:r>
            <a:r>
              <a:rPr lang="en-US" dirty="0"/>
              <a:t>that are driving the 20th century historical evolution of global monsoons?</a:t>
            </a:r>
          </a:p>
          <a:p>
            <a:r>
              <a:rPr lang="en-US" dirty="0" smtClean="0"/>
              <a:t>2. To </a:t>
            </a:r>
            <a:r>
              <a:rPr lang="en-US" dirty="0"/>
              <a:t>what extent and how does the </a:t>
            </a:r>
            <a:r>
              <a:rPr lang="en-US" b="1" dirty="0" err="1"/>
              <a:t>atmopshere</a:t>
            </a:r>
            <a:r>
              <a:rPr lang="en-US" b="1" dirty="0"/>
              <a:t>-ocean interaction </a:t>
            </a:r>
            <a:r>
              <a:rPr lang="en-US" dirty="0"/>
              <a:t>contribute to the </a:t>
            </a:r>
            <a:r>
              <a:rPr lang="en-US" b="1" dirty="0" err="1"/>
              <a:t>interannual</a:t>
            </a:r>
            <a:r>
              <a:rPr lang="en-US" b="1" dirty="0"/>
              <a:t> variability and predictability</a:t>
            </a:r>
            <a:r>
              <a:rPr lang="en-US" dirty="0"/>
              <a:t>?</a:t>
            </a:r>
          </a:p>
          <a:p>
            <a:r>
              <a:rPr lang="en-US" dirty="0" smtClean="0"/>
              <a:t>3. What </a:t>
            </a:r>
            <a:r>
              <a:rPr lang="en-US" dirty="0"/>
              <a:t>are the effects of </a:t>
            </a:r>
            <a:r>
              <a:rPr lang="en-US" b="1" dirty="0"/>
              <a:t>Eurasian orography</a:t>
            </a:r>
            <a:r>
              <a:rPr lang="en-US" dirty="0"/>
              <a:t>, in particular the Himalaya/Tibetan Plateau, on the regional/global monsoons?</a:t>
            </a:r>
          </a:p>
          <a:p>
            <a:r>
              <a:rPr lang="en-US" dirty="0" smtClean="0"/>
              <a:t>4. How </a:t>
            </a:r>
            <a:r>
              <a:rPr lang="en-US" dirty="0"/>
              <a:t>well can developing </a:t>
            </a:r>
            <a:r>
              <a:rPr lang="en-US" b="1" dirty="0"/>
              <a:t>high-resolution models </a:t>
            </a:r>
            <a:r>
              <a:rPr lang="en-US" dirty="0"/>
              <a:t>and improving </a:t>
            </a:r>
            <a:r>
              <a:rPr lang="en-US" b="1" dirty="0"/>
              <a:t>model dynamics and physics</a:t>
            </a:r>
            <a:r>
              <a:rPr lang="en-US" dirty="0"/>
              <a:t> help to reliably simulate monsoon precipitation and it variability and change?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94420" y="40466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Global Monsoons Modelling </a:t>
            </a:r>
            <a:r>
              <a:rPr lang="en-US" b="1" dirty="0" err="1"/>
              <a:t>Intercomparison</a:t>
            </a:r>
            <a:r>
              <a:rPr lang="en-US" b="1" dirty="0"/>
              <a:t> </a:t>
            </a:r>
            <a:r>
              <a:rPr lang="en-US" b="1" dirty="0" smtClean="0"/>
              <a:t>Project (GMMIP) for CMIP6</a:t>
            </a:r>
            <a:endParaRPr lang="en-US" b="1" dirty="0"/>
          </a:p>
          <a:p>
            <a:r>
              <a:rPr lang="en-US" dirty="0"/>
              <a:t>http://www.lasg.ac.cn/gmmip/</a:t>
            </a:r>
          </a:p>
          <a:p>
            <a:endParaRPr lang="en-US" dirty="0"/>
          </a:p>
          <a:p>
            <a:r>
              <a:rPr lang="en-US" dirty="0"/>
              <a:t>Co-Chairs</a:t>
            </a:r>
          </a:p>
          <a:p>
            <a:r>
              <a:rPr lang="en-US" dirty="0"/>
              <a:t>•	</a:t>
            </a:r>
            <a:r>
              <a:rPr lang="en-US" b="1" dirty="0" err="1"/>
              <a:t>Tianjun</a:t>
            </a:r>
            <a:r>
              <a:rPr lang="en-US" b="1" dirty="0"/>
              <a:t> Zhou</a:t>
            </a:r>
            <a:r>
              <a:rPr lang="en-US" dirty="0"/>
              <a:t>, Institute of Atmospheric Physics, </a:t>
            </a:r>
            <a:r>
              <a:rPr lang="en-US" dirty="0" smtClean="0"/>
              <a:t>CAS, China</a:t>
            </a:r>
            <a:endParaRPr lang="en-US" dirty="0"/>
          </a:p>
          <a:p>
            <a:r>
              <a:rPr lang="en-US" dirty="0"/>
              <a:t>•	Andy Turner, University of Reading, UK </a:t>
            </a:r>
            <a:endParaRPr lang="en-US" dirty="0" smtClean="0"/>
          </a:p>
          <a:p>
            <a:r>
              <a:rPr lang="en-US" dirty="0" smtClean="0"/>
              <a:t>•</a:t>
            </a:r>
            <a:r>
              <a:rPr lang="en-US" dirty="0"/>
              <a:t>	James </a:t>
            </a:r>
            <a:r>
              <a:rPr lang="en-US" dirty="0" err="1"/>
              <a:t>Kinter</a:t>
            </a:r>
            <a:r>
              <a:rPr lang="en-US" dirty="0"/>
              <a:t>, COLA, George Mason </a:t>
            </a:r>
            <a:r>
              <a:rPr lang="en-US" dirty="0" smtClean="0"/>
              <a:t>University,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303997"/>
              </p:ext>
            </p:extLst>
          </p:nvPr>
        </p:nvGraphicFramePr>
        <p:xfrm>
          <a:off x="611560" y="1115711"/>
          <a:ext cx="7848872" cy="4922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720080"/>
                <a:gridCol w="792088"/>
                <a:gridCol w="3744416"/>
                <a:gridCol w="1944216"/>
              </a:tblGrid>
              <a:tr h="101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 err="1">
                          <a:effectLst/>
                        </a:rPr>
                        <a:t>priority</a:t>
                      </a:r>
                      <a:endParaRPr lang="fr-FR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EXP name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 err="1">
                          <a:effectLst/>
                        </a:rPr>
                        <a:t>integration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endParaRPr lang="fr-FR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short description and </a:t>
                      </a:r>
                      <a:r>
                        <a:rPr lang="fr-FR" sz="1200" dirty="0" err="1">
                          <a:effectLst/>
                        </a:rPr>
                        <a:t>purpose</a:t>
                      </a:r>
                      <a:endParaRPr lang="fr-FR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model type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</a:tr>
              <a:tr h="655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Tier-1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AMIP20C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1870-2013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Extended AMIP </a:t>
                      </a:r>
                      <a:r>
                        <a:rPr lang="en-US" sz="1600" dirty="0" smtClean="0">
                          <a:effectLst/>
                        </a:rPr>
                        <a:t>run. Observed SST</a:t>
                      </a:r>
                      <a:endParaRPr lang="fr-FR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AGCM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</a:tr>
              <a:tr h="1110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Tier-2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HIST-IPO</a:t>
                      </a:r>
                      <a:endParaRPr lang="fr-FR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1870-2013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Pacemaker 20th century historical </a:t>
                      </a:r>
                      <a:r>
                        <a:rPr lang="en-US" sz="1600" dirty="0" smtClean="0">
                          <a:effectLst/>
                        </a:rPr>
                        <a:t>run. Observational </a:t>
                      </a:r>
                      <a:r>
                        <a:rPr lang="en-US" sz="1600" dirty="0">
                          <a:effectLst/>
                        </a:rPr>
                        <a:t>historical SST is restored in the tropical lobe of the IPO domain (20°S-20°N, 175°E-75°W</a:t>
                      </a:r>
                      <a:r>
                        <a:rPr lang="en-US" sz="1600" dirty="0" smtClean="0">
                          <a:effectLst/>
                        </a:rPr>
                        <a:t>). </a:t>
                      </a:r>
                      <a:endParaRPr lang="fr-FR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CGCM with SST restored to model climatology plus </a:t>
                      </a:r>
                      <a:r>
                        <a:rPr lang="en-US" sz="1200" dirty="0" smtClean="0">
                          <a:effectLst/>
                        </a:rPr>
                        <a:t>observed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historical SST </a:t>
                      </a:r>
                      <a:r>
                        <a:rPr lang="en-US" sz="1200" dirty="0">
                          <a:effectLst/>
                        </a:rPr>
                        <a:t>anomaly in </a:t>
                      </a:r>
                      <a:r>
                        <a:rPr lang="en-US" sz="1200" dirty="0" smtClean="0">
                          <a:effectLst/>
                        </a:rPr>
                        <a:t>IPO </a:t>
                      </a:r>
                      <a:r>
                        <a:rPr lang="en-US" sz="1200" dirty="0">
                          <a:effectLst/>
                        </a:rPr>
                        <a:t>domain</a:t>
                      </a:r>
                      <a:endParaRPr lang="fr-FR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</a:tr>
              <a:tr h="980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Tier-2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HIST-AMO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1870-2013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Pacemaker 20th century historical </a:t>
                      </a:r>
                      <a:r>
                        <a:rPr lang="en-US" sz="1600" dirty="0" smtClean="0">
                          <a:effectLst/>
                        </a:rPr>
                        <a:t>run. Observational </a:t>
                      </a:r>
                      <a:r>
                        <a:rPr lang="en-US" sz="1600" dirty="0">
                          <a:effectLst/>
                        </a:rPr>
                        <a:t>historical SST is restored in the AMO domain (0-70°N, 70°W-0</a:t>
                      </a:r>
                      <a:r>
                        <a:rPr lang="en-US" sz="1600" dirty="0" smtClean="0">
                          <a:effectLst/>
                        </a:rPr>
                        <a:t>°).</a:t>
                      </a:r>
                      <a:endParaRPr lang="fr-FR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CGCM with SST restored to model climatology plus </a:t>
                      </a:r>
                      <a:r>
                        <a:rPr lang="en-US" sz="1200" dirty="0" smtClean="0">
                          <a:effectLst/>
                        </a:rPr>
                        <a:t>observed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historical SST anomaly in </a:t>
                      </a:r>
                      <a:r>
                        <a:rPr lang="en-US" sz="1200" dirty="0">
                          <a:effectLst/>
                        </a:rPr>
                        <a:t>AMO domain</a:t>
                      </a:r>
                      <a:endParaRPr lang="fr-FR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</a:tr>
              <a:tr h="52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Tier-3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DTIP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1979-2013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Topography </a:t>
                      </a:r>
                      <a:r>
                        <a:rPr lang="en-US" sz="1600" dirty="0">
                          <a:effectLst/>
                        </a:rPr>
                        <a:t>of </a:t>
                      </a:r>
                      <a:r>
                        <a:rPr lang="en-US" sz="1600" dirty="0" smtClean="0">
                          <a:effectLst/>
                        </a:rPr>
                        <a:t>TP </a:t>
                      </a:r>
                      <a:r>
                        <a:rPr lang="en-US" sz="1600" dirty="0">
                          <a:effectLst/>
                        </a:rPr>
                        <a:t>is </a:t>
                      </a:r>
                      <a:r>
                        <a:rPr lang="en-US" sz="1600" dirty="0" smtClean="0">
                          <a:effectLst/>
                        </a:rPr>
                        <a:t>reduced </a:t>
                      </a:r>
                      <a:r>
                        <a:rPr lang="en-US" sz="1600" dirty="0">
                          <a:effectLst/>
                        </a:rPr>
                        <a:t>to </a:t>
                      </a:r>
                      <a:r>
                        <a:rPr lang="en-US" sz="1600" dirty="0" smtClean="0">
                          <a:effectLst/>
                        </a:rPr>
                        <a:t>500m.</a:t>
                      </a:r>
                      <a:endParaRPr lang="fr-FR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AGCM</a:t>
                      </a:r>
                      <a:endParaRPr lang="fr-FR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</a:tr>
              <a:tr h="5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Tier-3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DTIP-DSH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1979-2013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Surface sensible heat released at the elevation above 500m over the TIP is not allowed to heat the </a:t>
                      </a:r>
                      <a:r>
                        <a:rPr lang="en-US" sz="1600" dirty="0" smtClean="0">
                          <a:effectLst/>
                        </a:rPr>
                        <a:t>atmosphere.</a:t>
                      </a:r>
                      <a:endParaRPr lang="fr-FR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AGCM</a:t>
                      </a:r>
                      <a:endParaRPr lang="fr-FR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</a:tr>
              <a:tr h="52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Tier-3</a:t>
                      </a:r>
                      <a:endParaRPr lang="fr-FR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DHLD</a:t>
                      </a:r>
                      <a:endParaRPr lang="fr-FR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1979-2013</a:t>
                      </a:r>
                      <a:endParaRPr lang="fr-FR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Topography in </a:t>
                      </a:r>
                      <a:r>
                        <a:rPr lang="en-US" sz="1600" dirty="0">
                          <a:effectLst/>
                        </a:rPr>
                        <a:t>Africa, </a:t>
                      </a:r>
                      <a:r>
                        <a:rPr lang="en-US" sz="1600" dirty="0" smtClean="0">
                          <a:effectLst/>
                        </a:rPr>
                        <a:t>Americas </a:t>
                      </a:r>
                      <a:r>
                        <a:rPr lang="en-US" sz="1600" dirty="0">
                          <a:effectLst/>
                        </a:rPr>
                        <a:t>and </a:t>
                      </a:r>
                      <a:r>
                        <a:rPr lang="en-US" sz="1600" dirty="0" smtClean="0">
                          <a:effectLst/>
                        </a:rPr>
                        <a:t>Asia </a:t>
                      </a:r>
                      <a:r>
                        <a:rPr lang="en-US" sz="1600" dirty="0">
                          <a:effectLst/>
                        </a:rPr>
                        <a:t>is </a:t>
                      </a:r>
                      <a:r>
                        <a:rPr lang="en-US" sz="1600" dirty="0" smtClean="0">
                          <a:effectLst/>
                        </a:rPr>
                        <a:t>reduced to </a:t>
                      </a:r>
                      <a:r>
                        <a:rPr lang="en-US" sz="1600" dirty="0">
                          <a:effectLst/>
                        </a:rPr>
                        <a:t>a certain height (500m). </a:t>
                      </a:r>
                      <a:endParaRPr lang="fr-FR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AGCM</a:t>
                      </a:r>
                      <a:endParaRPr lang="fr-FR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209" marR="3209" marT="3209" marB="3209" anchor="ctr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749283" y="564649"/>
            <a:ext cx="3478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GMMIP-</a:t>
            </a:r>
            <a:r>
              <a:rPr lang="fr-FR" sz="2000" b="1" dirty="0" err="1" smtClean="0"/>
              <a:t>proposed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experiments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9560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268</Words>
  <Application>Microsoft Office PowerPoint</Application>
  <PresentationFormat>Affichage à l'écran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Li</dc:creator>
  <cp:lastModifiedBy>Laurent Li</cp:lastModifiedBy>
  <cp:revision>382</cp:revision>
  <dcterms:created xsi:type="dcterms:W3CDTF">2012-07-31T03:20:14Z</dcterms:created>
  <dcterms:modified xsi:type="dcterms:W3CDTF">2016-03-29T15:17:33Z</dcterms:modified>
</cp:coreProperties>
</file>