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849" r:id="rId4"/>
  </p:sldMasterIdLst>
  <p:notesMasterIdLst>
    <p:notesMasterId r:id="rId33"/>
  </p:notesMasterIdLst>
  <p:sldIdLst>
    <p:sldId id="434" r:id="rId5"/>
    <p:sldId id="504" r:id="rId6"/>
    <p:sldId id="352" r:id="rId7"/>
    <p:sldId id="486" r:id="rId8"/>
    <p:sldId id="473" r:id="rId9"/>
    <p:sldId id="472" r:id="rId10"/>
    <p:sldId id="440" r:id="rId11"/>
    <p:sldId id="497" r:id="rId12"/>
    <p:sldId id="457" r:id="rId13"/>
    <p:sldId id="413" r:id="rId14"/>
    <p:sldId id="491" r:id="rId15"/>
    <p:sldId id="488" r:id="rId16"/>
    <p:sldId id="489" r:id="rId17"/>
    <p:sldId id="461" r:id="rId18"/>
    <p:sldId id="462" r:id="rId19"/>
    <p:sldId id="465" r:id="rId20"/>
    <p:sldId id="481" r:id="rId21"/>
    <p:sldId id="505" r:id="rId22"/>
    <p:sldId id="466" r:id="rId23"/>
    <p:sldId id="467" r:id="rId24"/>
    <p:sldId id="468" r:id="rId25"/>
    <p:sldId id="482" r:id="rId26"/>
    <p:sldId id="360" r:id="rId27"/>
    <p:sldId id="368" r:id="rId28"/>
    <p:sldId id="450" r:id="rId29"/>
    <p:sldId id="469" r:id="rId30"/>
    <p:sldId id="484" r:id="rId31"/>
    <p:sldId id="425" r:id="rId32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FFCC99"/>
    <a:srgbClr val="FFFF99"/>
    <a:srgbClr val="FF0000"/>
    <a:srgbClr val="FF3300"/>
    <a:srgbClr val="CECDCF"/>
    <a:srgbClr val="D6EC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514" autoAdjust="0"/>
  </p:normalViewPr>
  <p:slideViewPr>
    <p:cSldViewPr snapToGrid="0">
      <p:cViewPr>
        <p:scale>
          <a:sx n="70" d="100"/>
          <a:sy n="70" d="100"/>
        </p:scale>
        <p:origin x="-5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36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5EA5F715-60C4-42E8-A09F-71C9F117E80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30261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DE9EDAE-F943-4254-9094-8ABD6D55E8C8}" type="slidenum">
              <a:rPr lang="fr-FR" smtClean="0">
                <a:solidFill>
                  <a:srgbClr val="000000"/>
                </a:solidFill>
              </a:rPr>
              <a:pPr eaLnBrk="1" hangingPunct="1"/>
              <a:t>3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946276" y="4861353"/>
            <a:ext cx="5206714" cy="4519505"/>
          </a:xfrm>
        </p:spPr>
        <p:txBody>
          <a:bodyPr/>
          <a:lstStyle/>
          <a:p>
            <a:endParaRPr lang="en-US" kern="1200">
              <a:latin typeface="Liberation Sans" pitchFamily="1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F65795-137E-4FFE-978C-994BF711A791}" type="slidenum">
              <a:rPr lang="fr-FR"/>
              <a:pPr/>
              <a:t>10</a:t>
            </a:fld>
            <a:endParaRPr lang="fr-FR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Autre transparent plus « ramassé »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/>
          <p:nvPr/>
        </p:nvSpPr>
        <p:spPr>
          <a:xfrm>
            <a:off x="3777329" y="345"/>
            <a:ext cx="2888862" cy="489684"/>
          </a:xfrm>
          <a:prstGeom prst="rect">
            <a:avLst/>
          </a:prstGeom>
          <a:noFill/>
          <a:ln>
            <a:noFill/>
          </a:ln>
        </p:spPr>
        <p:txBody>
          <a:bodyPr vert="horz" wrap="square" lIns="94020" tIns="47181" rIns="94020" bIns="47181" anchor="t" anchorCtr="0" compatLnSpc="0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fr-FR" sz="1200">
                <a:solidFill>
                  <a:srgbClr val="000000"/>
                </a:solidFill>
                <a:latin typeface="Arial" pitchFamily="18"/>
                <a:ea typeface="Lucida Sans" pitchFamily="2"/>
                <a:cs typeface="Lucida Sans" pitchFamily="2"/>
              </a:rPr>
              <a:t>20/04/12</a:t>
            </a:r>
          </a:p>
        </p:txBody>
      </p:sp>
      <p:sp>
        <p:nvSpPr>
          <p:cNvPr id="3" name="Rectangle 8"/>
          <p:cNvSpPr txBox="1"/>
          <p:nvPr/>
        </p:nvSpPr>
        <p:spPr>
          <a:xfrm>
            <a:off x="3777329" y="9306424"/>
            <a:ext cx="2888862" cy="489684"/>
          </a:xfrm>
          <a:prstGeom prst="rect">
            <a:avLst/>
          </a:prstGeom>
          <a:noFill/>
          <a:ln>
            <a:noFill/>
          </a:ln>
        </p:spPr>
        <p:txBody>
          <a:bodyPr vert="horz" wrap="square" lIns="94020" tIns="47181" rIns="94020" bIns="47181" anchor="b" anchorCtr="0" compatLnSpc="0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fld id="{C7D8F047-D5C4-4B95-81AE-20BB4ACFDDB4}" type="slidenum">
              <a:rPr lang="fr-FR" sz="1200">
                <a:solidFill>
                  <a:srgbClr val="000000"/>
                </a:solidFill>
                <a:latin typeface="Arial" pitchFamily="18"/>
                <a:ea typeface="Lucida Sans" pitchFamily="2"/>
                <a:cs typeface="Lucida Sans" pitchFamily="2"/>
              </a:rPr>
              <a:pPr algn="r">
                <a:spcBef>
                  <a:spcPts val="0"/>
                </a:spcBef>
                <a:spcAft>
                  <a:spcPts val="0"/>
                </a:spcAft>
              </a:pPr>
              <a:t>25</a:t>
            </a:fld>
            <a:endParaRPr lang="fr-FR" sz="1200">
              <a:solidFill>
                <a:srgbClr val="000000"/>
              </a:solidFill>
              <a:latin typeface="Arial" pitchFamily="18"/>
              <a:ea typeface="Lucida Sans" pitchFamily="2"/>
              <a:cs typeface="Lucida Sans" pitchFamily="2"/>
            </a:endParaRPr>
          </a:p>
        </p:txBody>
      </p:sp>
      <p:sp>
        <p:nvSpPr>
          <p:cNvPr id="4" name="Text Box 1"/>
          <p:cNvSpPr txBox="1"/>
          <p:nvPr/>
        </p:nvSpPr>
        <p:spPr>
          <a:xfrm>
            <a:off x="927682" y="745037"/>
            <a:ext cx="4810489" cy="367211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4020" tIns="47181" rIns="94020" bIns="47181" anchor="ctr" anchorCtr="0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700">
              <a:latin typeface="Lucida Sans" pitchFamily="18"/>
              <a:ea typeface="Lucida Sans" pitchFamily="2"/>
              <a:cs typeface="Lucida Sans" pitchFamily="2"/>
            </a:endParaRPr>
          </a:p>
        </p:txBody>
      </p:sp>
      <p:sp>
        <p:nvSpPr>
          <p:cNvPr id="5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687" y="4653556"/>
            <a:ext cx="5333493" cy="4508821"/>
          </a:xfrm>
        </p:spPr>
        <p:txBody>
          <a:bodyPr wrap="none" lIns="94020" tIns="47181" rIns="94020" bIns="47181" anchor="ctr" anchorCtr="0"/>
          <a:lstStyle/>
          <a:p>
            <a:endParaRPr lang="en-US" kern="1200">
              <a:latin typeface="Liberation Sans" pitchFamily="1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/>
          <p:nvPr/>
        </p:nvSpPr>
        <p:spPr>
          <a:xfrm>
            <a:off x="3777329" y="345"/>
            <a:ext cx="2888862" cy="489684"/>
          </a:xfrm>
          <a:prstGeom prst="rect">
            <a:avLst/>
          </a:prstGeom>
          <a:noFill/>
          <a:ln>
            <a:noFill/>
          </a:ln>
        </p:spPr>
        <p:txBody>
          <a:bodyPr vert="horz" wrap="square" lIns="94020" tIns="47181" rIns="94020" bIns="47181" anchor="t" anchorCtr="0" compatLnSpc="0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fr-FR" sz="1200">
                <a:solidFill>
                  <a:srgbClr val="000000"/>
                </a:solidFill>
                <a:latin typeface="Arial" pitchFamily="18"/>
                <a:ea typeface="Lucida Sans" pitchFamily="2"/>
                <a:cs typeface="Lucida Sans" pitchFamily="2"/>
              </a:rPr>
              <a:t>20/04/12</a:t>
            </a:r>
          </a:p>
        </p:txBody>
      </p:sp>
      <p:sp>
        <p:nvSpPr>
          <p:cNvPr id="3" name="Rectangle 8"/>
          <p:cNvSpPr txBox="1"/>
          <p:nvPr/>
        </p:nvSpPr>
        <p:spPr>
          <a:xfrm>
            <a:off x="3777329" y="9306424"/>
            <a:ext cx="2888862" cy="489684"/>
          </a:xfrm>
          <a:prstGeom prst="rect">
            <a:avLst/>
          </a:prstGeom>
          <a:noFill/>
          <a:ln>
            <a:noFill/>
          </a:ln>
        </p:spPr>
        <p:txBody>
          <a:bodyPr vert="horz" wrap="square" lIns="94020" tIns="47181" rIns="94020" bIns="47181" anchor="b" anchorCtr="0" compatLnSpc="0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fld id="{A7C21F7E-E128-4E65-8EF2-BDE54AAA4C08}" type="slidenum">
              <a:rPr lang="fr-FR" sz="1200">
                <a:solidFill>
                  <a:srgbClr val="000000"/>
                </a:solidFill>
                <a:latin typeface="Arial" pitchFamily="18"/>
                <a:ea typeface="Lucida Sans" pitchFamily="2"/>
                <a:cs typeface="Lucida Sans" pitchFamily="2"/>
              </a:rPr>
              <a:pPr algn="r">
                <a:spcBef>
                  <a:spcPts val="0"/>
                </a:spcBef>
                <a:spcAft>
                  <a:spcPts val="0"/>
                </a:spcAft>
              </a:pPr>
              <a:t>26</a:t>
            </a:fld>
            <a:endParaRPr lang="fr-FR" sz="1200">
              <a:solidFill>
                <a:srgbClr val="000000"/>
              </a:solidFill>
              <a:latin typeface="Arial" pitchFamily="18"/>
              <a:ea typeface="Lucida Sans" pitchFamily="2"/>
              <a:cs typeface="Lucida Sans" pitchFamily="2"/>
            </a:endParaRPr>
          </a:p>
        </p:txBody>
      </p:sp>
      <p:sp>
        <p:nvSpPr>
          <p:cNvPr id="4" name="Text Box 1"/>
          <p:cNvSpPr txBox="1"/>
          <p:nvPr/>
        </p:nvSpPr>
        <p:spPr>
          <a:xfrm>
            <a:off x="927682" y="745037"/>
            <a:ext cx="4810489" cy="367211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4020" tIns="47181" rIns="94020" bIns="47181" anchor="ctr" anchorCtr="0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700">
              <a:latin typeface="Lucida Sans" pitchFamily="18"/>
              <a:ea typeface="Lucida Sans" pitchFamily="2"/>
              <a:cs typeface="Lucida Sans" pitchFamily="2"/>
            </a:endParaRPr>
          </a:p>
        </p:txBody>
      </p:sp>
      <p:sp>
        <p:nvSpPr>
          <p:cNvPr id="5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687" y="4653556"/>
            <a:ext cx="5333493" cy="4508821"/>
          </a:xfrm>
        </p:spPr>
        <p:txBody>
          <a:bodyPr wrap="none" lIns="94020" tIns="47181" rIns="94020" bIns="47181" anchor="ctr" anchorCtr="0"/>
          <a:lstStyle/>
          <a:p>
            <a:endParaRPr lang="en-US" kern="1200">
              <a:latin typeface="Liberation Sans" pitchFamily="1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09961" y="4861354"/>
            <a:ext cx="5679345" cy="4519159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5FE60-2DEC-4E44-B255-B2F7EF9504D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759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04247-FF9B-4A2D-A7B0-8B5508040DA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1564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5" y="27464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1B0D6-F440-4F6C-A7DF-CB6E28E3BEB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141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D06E726-2F45-4645-A27A-AD29D90C5B99}" type="datetimeFigureOut">
              <a:rPr lang="fr-FR"/>
              <a:pPr>
                <a:defRPr/>
              </a:pPr>
              <a:t>12/06/2014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FEA692C-23D7-4393-8C5D-7D37E9904BA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9163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DFFC7F7-EA7E-415C-9BD6-EFB80882B568}" type="datetimeFigureOut">
              <a:rPr lang="fr-FR"/>
              <a:pPr>
                <a:defRPr/>
              </a:pPr>
              <a:t>12/06/2014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4CEDA2A-0239-4C40-AE72-167E1BA5D8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412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5DB1D5D-85BD-437E-82EA-81AF63499614}" type="datetimeFigureOut">
              <a:rPr lang="fr-FR"/>
              <a:pPr>
                <a:defRPr/>
              </a:pPr>
              <a:t>12/06/2014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03A7B65-C6B2-4F84-92A0-23E5CFA69FE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130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5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20156E0-ED24-4D84-8BA6-DE123B24CDC3}" type="datetimeFigureOut">
              <a:rPr lang="fr-FR"/>
              <a:pPr>
                <a:defRPr/>
              </a:pPr>
              <a:t>12/06/2014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9612134-11B6-4931-AE3F-575193E16CE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5028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285DB69-6C3C-4301-9B24-9D8029350CAE}" type="datetimeFigureOut">
              <a:rPr lang="fr-FR"/>
              <a:pPr>
                <a:defRPr/>
              </a:pPr>
              <a:t>12/06/2014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4387D12-4ADC-4E4E-BB4C-5461E07E008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78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7D798A5-4C1D-4B89-87E2-C5652F9E99BC}" type="datetimeFigureOut">
              <a:rPr lang="fr-FR"/>
              <a:pPr>
                <a:defRPr/>
              </a:pPr>
              <a:t>12/06/2014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882104B-5B37-430C-8399-F38D0853FA7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927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63C3A64-C21E-4A94-BB61-6D60D7BA73FC}" type="datetimeFigureOut">
              <a:rPr lang="fr-FR"/>
              <a:pPr>
                <a:defRPr/>
              </a:pPr>
              <a:t>12/06/2014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AD4817C-A0EF-4901-A4C3-EB89853A835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0270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4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0A027F3-BD86-45AD-823E-67AE7E5D8B67}" type="datetimeFigureOut">
              <a:rPr lang="fr-FR"/>
              <a:pPr>
                <a:defRPr/>
              </a:pPr>
              <a:t>12/06/2014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E716CDF-746C-4127-9263-44DBEFDC368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7892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D1100-4E7D-47D5-B6BF-E6BC2C52EEE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66382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C7036E7-DF40-4D99-A9FA-27B4BBE67134}" type="datetimeFigureOut">
              <a:rPr lang="fr-FR"/>
              <a:pPr>
                <a:defRPr/>
              </a:pPr>
              <a:t>12/06/2014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7EB55A5-4D96-40F7-AB9A-48FE5EB47D1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48738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A3D01BF-12EA-4940-A926-DB7A84646388}" type="datetimeFigureOut">
              <a:rPr lang="fr-FR"/>
              <a:pPr>
                <a:defRPr/>
              </a:pPr>
              <a:t>12/06/2014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692AD61-ADC3-46A8-A522-6304260016E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37157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5" y="27464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3E9DDEA-1642-4C16-9CB8-6F6CF25B3462}" type="datetimeFigureOut">
              <a:rPr lang="fr-FR"/>
              <a:pPr>
                <a:defRPr/>
              </a:pPr>
              <a:t>12/06/2014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0F395DC-D5B0-4FB5-B5A4-5BFBB9BC98B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2625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F033934-F4DC-41EB-BA80-DB82C1D87518}" type="datetimeFigureOut">
              <a:rPr lang="fr-FR"/>
              <a:pPr>
                <a:defRPr/>
              </a:pPr>
              <a:t>12/06/2014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24C63F0-7570-45BE-B93C-6BA3CB4A205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27234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116A49B-96CE-4E37-8080-09EF1F78316B}" type="datetimeFigureOut">
              <a:rPr lang="fr-FR"/>
              <a:pPr>
                <a:defRPr/>
              </a:pPr>
              <a:t>12/06/2014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B6DD44B-FAAD-4652-8838-9899E0B7BEA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43700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DE34340-0719-4A26-A941-1BDDD35ADADA}" type="datetimeFigureOut">
              <a:rPr lang="fr-FR"/>
              <a:pPr>
                <a:defRPr/>
              </a:pPr>
              <a:t>12/06/2014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6235B51-4503-4EBA-B4BE-9EEC347A89F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9732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5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82764A4-52A4-4A5F-914A-34807155C01C}" type="datetimeFigureOut">
              <a:rPr lang="fr-FR"/>
              <a:pPr>
                <a:defRPr/>
              </a:pPr>
              <a:t>12/06/2014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346BB24-A7DE-444E-985C-8E95F7C3A24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1594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213C43D-14A3-428B-B28C-77D6BFBC928A}" type="datetimeFigureOut">
              <a:rPr lang="fr-FR"/>
              <a:pPr>
                <a:defRPr/>
              </a:pPr>
              <a:t>12/06/2014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F20113B-0B23-4808-818B-B6E5821C40C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0424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CE266E8-8ADB-4A33-A406-B3DDCA9C66B0}" type="datetimeFigureOut">
              <a:rPr lang="fr-FR"/>
              <a:pPr>
                <a:defRPr/>
              </a:pPr>
              <a:t>12/06/2014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BA0A304-83C0-4093-86AE-99EAD5DA860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625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96E6007-22E5-41BE-B482-FB3F0AD1F59B}" type="datetimeFigureOut">
              <a:rPr lang="fr-FR"/>
              <a:pPr>
                <a:defRPr/>
              </a:pPr>
              <a:t>12/06/2014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F9F1855-CD18-40A6-B609-469A2B54F49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5786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26AFA-F0F3-4B69-99B7-09D734E34EC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92356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4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ED3FC7A-4F32-4029-9C1D-F8922EC30D8B}" type="datetimeFigureOut">
              <a:rPr lang="fr-FR"/>
              <a:pPr>
                <a:defRPr/>
              </a:pPr>
              <a:t>12/06/2014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98D9E1A-DDA9-4039-9DAB-0A78DD25298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3487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A87DBAE-881E-4C35-8DEF-BBC72C10D23F}" type="datetimeFigureOut">
              <a:rPr lang="fr-FR"/>
              <a:pPr>
                <a:defRPr/>
              </a:pPr>
              <a:t>12/06/2014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0B10D62-CE2C-4F45-B4E4-B958A8B8BEA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8363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3200E15-ADD8-48DB-B048-9FED7590CF6F}" type="datetimeFigureOut">
              <a:rPr lang="fr-FR"/>
              <a:pPr>
                <a:defRPr/>
              </a:pPr>
              <a:t>12/06/2014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88EE7DB-B2AF-4D80-98D8-7345EEB9A23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15407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5" y="27464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B8BBE06-DFA3-418F-B2B8-38DCDBC1FADB}" type="datetimeFigureOut">
              <a:rPr lang="fr-FR"/>
              <a:pPr>
                <a:defRPr/>
              </a:pPr>
              <a:t>12/06/2014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4E8BB31-C374-42BE-9F5B-20DDD51FCA0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323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690" y="2130432"/>
            <a:ext cx="777262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380" y="3886200"/>
            <a:ext cx="640124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fr-FR"/>
              <a:t>19/04/12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5DEEB531-0E19-4595-8A38-1F606D28D9C4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4472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fr-FR"/>
              <a:t>19/04/12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7F2E84E3-F903-4C57-A735-E3D915884F62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6143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23" y="4406907"/>
            <a:ext cx="777261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23" y="2906713"/>
            <a:ext cx="777261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fr-FR"/>
              <a:t>19/04/12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2F47D2B3-C4AC-4AA7-890A-891AD1F61779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6101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127" y="1600200"/>
            <a:ext cx="4039418" cy="4516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37203" y="1600200"/>
            <a:ext cx="4039417" cy="4516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fr-FR"/>
              <a:t>19/04/12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9547EB01-785F-4866-BF82-A9C1D09A9B7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2087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27" y="274638"/>
            <a:ext cx="822974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130" y="1535113"/>
            <a:ext cx="404088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130" y="2174875"/>
            <a:ext cx="404088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4528" y="1535113"/>
            <a:ext cx="404234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4528" y="2174875"/>
            <a:ext cx="404234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fr-FR"/>
              <a:t>19/04/12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21FB4B3E-12D9-4ADD-B476-7DA4CADB2D81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325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fr-FR"/>
              <a:t>19/04/12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E242CB54-6B08-4ED9-92BE-53D0C9E6D5A7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447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5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00A3D-A05E-4B3C-84A8-54341A7A29F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86642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fr-FR"/>
              <a:t>19/04/12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AEF1467B-4C9A-400C-AC12-6232CE30067C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8879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29" y="273050"/>
            <a:ext cx="300795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4965" y="273057"/>
            <a:ext cx="511190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129" y="1435103"/>
            <a:ext cx="300795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fr-FR"/>
              <a:t>19/04/12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C337445F-4C38-47C0-B737-73BB60CE4D63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4438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1882" y="4800600"/>
            <a:ext cx="548698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1882" y="612775"/>
            <a:ext cx="548698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1882" y="5367338"/>
            <a:ext cx="548698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fr-FR"/>
              <a:t>19/04/12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464D26D5-423B-4AA1-8C01-673305CDACC0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9481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fr-FR"/>
              <a:t>19/04/12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B4F3BD13-E113-4073-BD02-2AA69DB2107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7238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2477" y="128588"/>
            <a:ext cx="2054140" cy="598805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127" y="128588"/>
            <a:ext cx="6024696" cy="598805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fr-FR"/>
              <a:t>19/04/12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D3B36CEE-D5F0-4FC2-8628-73B5E17D2AB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690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27" y="128588"/>
            <a:ext cx="8219490" cy="1433512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fr-FR"/>
              <a:t>19/04/12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39FA17F0-DD4B-4B76-A3B1-AF49EB2C81EC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7238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27" y="128588"/>
            <a:ext cx="8219490" cy="1433512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127" y="1600200"/>
            <a:ext cx="4039418" cy="45164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37203" y="1600200"/>
            <a:ext cx="4039417" cy="45164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fr-FR"/>
              <a:t>19/04/12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3E037BCB-2C62-43F0-A17C-6A64865EE7BE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837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D2A04-2C4D-48A3-B6CC-8AC4F3DB143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398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4A92F-E6B7-4E70-B470-82FD383B75E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327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8AF40-F2A8-469A-821D-808B44B7915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1197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4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F36DB-25B8-4CEF-9B7E-3FA9B651283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4874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695F8-A375-440A-B5B8-A45FF3EE4DE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364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5BF683C-A6A1-4A76-9607-FB24E8D0511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et modifiez le titre</a:t>
            </a:r>
            <a:endParaRPr lang="fr-FR" smtClean="0"/>
          </a:p>
        </p:txBody>
      </p:sp>
      <p:sp>
        <p:nvSpPr>
          <p:cNvPr id="2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8E86F8C-5F6B-45EF-B701-30FE69E1F96B}" type="datetimeFigureOut">
              <a:rPr lang="fr-FR"/>
              <a:pPr>
                <a:defRPr/>
              </a:pPr>
              <a:t>12/06/2014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7220114-75D8-4EFB-BAB0-D8E31C818BD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307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7D7CBEC-A214-4B15-A436-CDFA3A6813A3}" type="datetimeFigureOut">
              <a:rPr lang="fr-FR"/>
              <a:pPr>
                <a:defRPr/>
              </a:pPr>
              <a:t>12/06/2014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F4E29D4-4BB3-4E1E-866B-139B8EFEAC0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007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texte-titre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0075" cy="451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plan de texte</a:t>
            </a:r>
          </a:p>
          <a:p>
            <a:pPr lvl="1"/>
            <a:r>
              <a:rPr lang="en-GB" smtClean="0"/>
              <a:t>Second niveau de plan</a:t>
            </a:r>
          </a:p>
          <a:p>
            <a:pPr lvl="2"/>
            <a:r>
              <a:rPr lang="en-GB" smtClean="0"/>
              <a:t>Troisième niveau de plan</a:t>
            </a:r>
          </a:p>
          <a:p>
            <a:pPr lvl="3"/>
            <a:r>
              <a:rPr lang="en-GB" smtClean="0"/>
              <a:t>Quatrième niveau de plan</a:t>
            </a:r>
          </a:p>
          <a:p>
            <a:pPr lvl="4"/>
            <a:r>
              <a:rPr lang="en-GB" smtClean="0"/>
              <a:t>Cinquième niveau de plan</a:t>
            </a:r>
          </a:p>
          <a:p>
            <a:pPr lvl="4"/>
            <a:r>
              <a:rPr lang="en-GB" smtClean="0"/>
              <a:t>Sixième niveau de plan</a:t>
            </a:r>
          </a:p>
          <a:p>
            <a:pPr lvl="4"/>
            <a:r>
              <a:rPr lang="en-GB" smtClean="0"/>
              <a:t>Septième niveau de plan</a:t>
            </a:r>
          </a:p>
          <a:p>
            <a:pPr lvl="4"/>
            <a:r>
              <a:rPr lang="en-GB" smtClean="0"/>
              <a:t>Huitième niveau de plan</a:t>
            </a:r>
          </a:p>
          <a:p>
            <a:pPr lvl="4"/>
            <a:r>
              <a:rPr lang="en-GB" smtClean="0"/>
              <a:t>Neuvième niveau de plan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240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19/04/12</a:t>
            </a: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3124200" y="6308725"/>
            <a:ext cx="289401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fr-FR" sz="2400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1613" y="6356350"/>
            <a:ext cx="2125662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4D877841-4033-4E0A-A714-1425092DFE3E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</p:sldLayoutIdLst>
  <p:hf sldNum="0"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MS PGothic" pitchFamily="34" charset="-128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MS PGothic" pitchFamily="34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MS PGothic" pitchFamily="34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MS PGothic" pitchFamily="34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image" Target="../media/image26.png"/><Relationship Id="rId7" Type="http://schemas.openxmlformats.org/officeDocument/2006/relationships/image" Target="../media/image30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ZoneTexte 2"/>
          <p:cNvSpPr txBox="1">
            <a:spLocks noChangeArrowheads="1"/>
          </p:cNvSpPr>
          <p:nvPr/>
        </p:nvSpPr>
        <p:spPr bwMode="auto">
          <a:xfrm>
            <a:off x="424269" y="2562698"/>
            <a:ext cx="82089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sz="3200" i="1" dirty="0" smtClean="0">
                <a:solidFill>
                  <a:srgbClr val="00B0F0"/>
                </a:solidFill>
                <a:latin typeface="Lucida Sans" pitchFamily="34" charset="0"/>
              </a:rPr>
              <a:t>Modèles de climat: quelles évolutions et quels progrès depuis le 4è rapport?</a:t>
            </a:r>
            <a:endParaRPr lang="fr-FR" sz="2400" i="1" dirty="0">
              <a:solidFill>
                <a:srgbClr val="00B0F0"/>
              </a:solidFill>
              <a:latin typeface="Lucida Sans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655804" y="6121101"/>
            <a:ext cx="5745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Liberation Sans"/>
              </a:rPr>
              <a:t>La Science du climat, pour </a:t>
            </a:r>
            <a:r>
              <a:rPr lang="fr-FR" i="1" dirty="0" smtClean="0">
                <a:latin typeface="Liberation Sans"/>
              </a:rPr>
              <a:t>l'action, juin 2014, Paris</a:t>
            </a:r>
            <a:endParaRPr lang="fr-FR" i="1" dirty="0">
              <a:latin typeface="Liberation Sans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148280" y="123562"/>
            <a:ext cx="3966520" cy="1458099"/>
            <a:chOff x="148280" y="296560"/>
            <a:chExt cx="3212759" cy="1169972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351"/>
            <a:stretch/>
          </p:blipFill>
          <p:spPr>
            <a:xfrm>
              <a:off x="148280" y="473474"/>
              <a:ext cx="3076832" cy="99305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797907" y="296560"/>
              <a:ext cx="1563132" cy="9020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777922" y="4442384"/>
            <a:ext cx="7478973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800"/>
              </a:spcBef>
            </a:pPr>
            <a:r>
              <a:rPr lang="fr-FR" sz="2000" i="1" dirty="0" smtClean="0">
                <a:latin typeface="Liberation Sans"/>
              </a:rPr>
              <a:t>Jean-Louis Dufresne</a:t>
            </a:r>
          </a:p>
          <a:p>
            <a:pPr algn="ctr">
              <a:spcBef>
                <a:spcPts val="800"/>
              </a:spcBef>
            </a:pPr>
            <a:r>
              <a:rPr lang="fr-FR" i="1" dirty="0" smtClean="0">
                <a:latin typeface="Liberation Sans"/>
              </a:rPr>
              <a:t>Laboratoire de Météorologie Dynamique </a:t>
            </a:r>
            <a:r>
              <a:rPr lang="fr-FR" sz="1600" i="1" dirty="0" smtClean="0">
                <a:latin typeface="Liberation Sans"/>
              </a:rPr>
              <a:t>(CNRS, UPMC, ENS, X)</a:t>
            </a:r>
          </a:p>
          <a:p>
            <a:pPr algn="ctr">
              <a:spcBef>
                <a:spcPts val="800"/>
              </a:spcBef>
            </a:pPr>
            <a:r>
              <a:rPr lang="fr-FR" i="1" dirty="0" smtClean="0">
                <a:latin typeface="Liberation Sans"/>
              </a:rPr>
              <a:t>Institut Pierre Simon Laplace</a:t>
            </a:r>
            <a:endParaRPr lang="fr-FR" i="1" dirty="0">
              <a:latin typeface="Liberation San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642" y="263749"/>
            <a:ext cx="1292337" cy="121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6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008063"/>
          </a:xfrm>
        </p:spPr>
        <p:txBody>
          <a:bodyPr/>
          <a:lstStyle/>
          <a:p>
            <a:r>
              <a:rPr lang="en-GB" sz="3200" kern="1200" dirty="0">
                <a:solidFill>
                  <a:srgbClr val="00B0F0"/>
                </a:solidFill>
                <a:latin typeface="Liberation Sans"/>
                <a:ea typeface="+mn-ea"/>
                <a:cs typeface="+mn-cs"/>
              </a:rPr>
              <a:t>Land-sea contrasts and polar amplification </a:t>
            </a:r>
            <a:br>
              <a:rPr lang="en-GB" sz="3200" kern="1200" dirty="0">
                <a:solidFill>
                  <a:srgbClr val="00B0F0"/>
                </a:solidFill>
                <a:latin typeface="Liberation Sans"/>
                <a:ea typeface="+mn-ea"/>
                <a:cs typeface="+mn-cs"/>
              </a:rPr>
            </a:br>
            <a:r>
              <a:rPr lang="en-GB" sz="3200" kern="1200" dirty="0">
                <a:solidFill>
                  <a:srgbClr val="00B0F0"/>
                </a:solidFill>
                <a:latin typeface="Liberation Sans"/>
                <a:ea typeface="+mn-ea"/>
                <a:cs typeface="+mn-cs"/>
              </a:rPr>
              <a:t>in past and future climates</a:t>
            </a:r>
            <a:endParaRPr lang="fr-FR" sz="3200" kern="1200" dirty="0">
              <a:solidFill>
                <a:srgbClr val="00B0F0"/>
              </a:solidFill>
              <a:latin typeface="Liberation Sans"/>
              <a:ea typeface="+mn-ea"/>
              <a:cs typeface="+mn-cs"/>
            </a:endParaRPr>
          </a:p>
        </p:txBody>
      </p:sp>
      <p:grpSp>
        <p:nvGrpSpPr>
          <p:cNvPr id="15364" name="Group 4"/>
          <p:cNvGrpSpPr>
            <a:grpSpLocks/>
          </p:cNvGrpSpPr>
          <p:nvPr/>
        </p:nvGrpSpPr>
        <p:grpSpPr bwMode="auto">
          <a:xfrm>
            <a:off x="73025" y="1142293"/>
            <a:ext cx="4067175" cy="2016125"/>
            <a:chOff x="46" y="1071"/>
            <a:chExt cx="2562" cy="1270"/>
          </a:xfrm>
        </p:grpSpPr>
        <p:sp>
          <p:nvSpPr>
            <p:cNvPr id="15365" name="AutoShape 5"/>
            <p:cNvSpPr>
              <a:spLocks noChangeArrowheads="1"/>
            </p:cNvSpPr>
            <p:nvPr/>
          </p:nvSpPr>
          <p:spPr bwMode="auto">
            <a:xfrm rot="5400000">
              <a:off x="760" y="493"/>
              <a:ext cx="1134" cy="2562"/>
            </a:xfrm>
            <a:prstGeom prst="homePlate">
              <a:avLst>
                <a:gd name="adj" fmla="val 11019"/>
              </a:avLst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1536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9430" r="13936"/>
            <a:stretch>
              <a:fillRect/>
            </a:stretch>
          </p:blipFill>
          <p:spPr bwMode="auto">
            <a:xfrm>
              <a:off x="1955" y="1706"/>
              <a:ext cx="562" cy="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367" name="Text Box 7"/>
            <p:cNvSpPr txBox="1">
              <a:spLocks noChangeArrowheads="1"/>
            </p:cNvSpPr>
            <p:nvPr/>
          </p:nvSpPr>
          <p:spPr bwMode="auto">
            <a:xfrm>
              <a:off x="134" y="1071"/>
              <a:ext cx="2428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chemeClr val="accent2"/>
                  </a:solidFill>
                </a:rPr>
                <a:t>Last Glacial Maximum main forcings</a:t>
              </a:r>
            </a:p>
          </p:txBody>
        </p:sp>
        <p:sp>
          <p:nvSpPr>
            <p:cNvPr id="15368" name="Text Box 8"/>
            <p:cNvSpPr txBox="1">
              <a:spLocks noChangeArrowheads="1"/>
            </p:cNvSpPr>
            <p:nvPr/>
          </p:nvSpPr>
          <p:spPr bwMode="auto">
            <a:xfrm>
              <a:off x="1020" y="1616"/>
              <a:ext cx="1260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600" b="1"/>
                <a:t>Greenhouse gases</a:t>
              </a:r>
            </a:p>
            <a:p>
              <a:r>
                <a:rPr lang="en-GB" sz="1600" b="1"/>
                <a:t>CO2: 185 ppm, </a:t>
              </a:r>
            </a:p>
            <a:p>
              <a:r>
                <a:rPr lang="en-GB" sz="1600" b="1"/>
                <a:t>CH4:350 ppb …</a:t>
              </a:r>
            </a:p>
          </p:txBody>
        </p:sp>
        <p:sp>
          <p:nvSpPr>
            <p:cNvPr id="15369" name="Text Box 9"/>
            <p:cNvSpPr txBox="1">
              <a:spLocks noChangeArrowheads="1"/>
            </p:cNvSpPr>
            <p:nvPr/>
          </p:nvSpPr>
          <p:spPr bwMode="auto">
            <a:xfrm>
              <a:off x="884" y="1313"/>
              <a:ext cx="74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600" b="1"/>
                <a:t>Ice-sheets</a:t>
              </a:r>
            </a:p>
          </p:txBody>
        </p:sp>
        <p:pic>
          <p:nvPicPr>
            <p:cNvPr id="15370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1344"/>
              <a:ext cx="44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71" name="Picture 11" descr="globe_zoom_HLGM15B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97" t="7489" r="13988" b="8534"/>
            <a:stretch>
              <a:fillRect/>
            </a:stretch>
          </p:blipFill>
          <p:spPr bwMode="auto">
            <a:xfrm>
              <a:off x="67" y="1253"/>
              <a:ext cx="953" cy="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372" name="Group 12"/>
          <p:cNvGrpSpPr>
            <a:grpSpLocks/>
          </p:cNvGrpSpPr>
          <p:nvPr/>
        </p:nvGrpSpPr>
        <p:grpSpPr bwMode="auto">
          <a:xfrm>
            <a:off x="4211638" y="1142293"/>
            <a:ext cx="4752975" cy="2016125"/>
            <a:chOff x="2653" y="1071"/>
            <a:chExt cx="2994" cy="1270"/>
          </a:xfrm>
        </p:grpSpPr>
        <p:sp>
          <p:nvSpPr>
            <p:cNvPr id="15373" name="AutoShape 13"/>
            <p:cNvSpPr>
              <a:spLocks noChangeArrowheads="1"/>
            </p:cNvSpPr>
            <p:nvPr/>
          </p:nvSpPr>
          <p:spPr bwMode="auto">
            <a:xfrm rot="5400000">
              <a:off x="3583" y="277"/>
              <a:ext cx="1134" cy="2994"/>
            </a:xfrm>
            <a:prstGeom prst="homePlate">
              <a:avLst>
                <a:gd name="adj" fmla="val 11019"/>
              </a:avLst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15374" name="Picture 1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" y="1253"/>
              <a:ext cx="1179" cy="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5" name="Text Box 15"/>
            <p:cNvSpPr txBox="1">
              <a:spLocks noChangeArrowheads="1"/>
            </p:cNvSpPr>
            <p:nvPr/>
          </p:nvSpPr>
          <p:spPr bwMode="auto">
            <a:xfrm>
              <a:off x="2744" y="1071"/>
              <a:ext cx="1940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chemeClr val="accent2"/>
                  </a:solidFill>
                </a:rPr>
                <a:t>LGM climate reconstructions</a:t>
              </a:r>
            </a:p>
          </p:txBody>
        </p:sp>
        <p:sp>
          <p:nvSpPr>
            <p:cNvPr id="15376" name="Text Box 16"/>
            <p:cNvSpPr txBox="1">
              <a:spLocks noChangeArrowheads="1"/>
            </p:cNvSpPr>
            <p:nvPr/>
          </p:nvSpPr>
          <p:spPr bwMode="auto">
            <a:xfrm>
              <a:off x="2699" y="1297"/>
              <a:ext cx="1678" cy="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 sz="1200" b="1"/>
                <a:t>Land data </a:t>
              </a:r>
            </a:p>
            <a:p>
              <a:r>
                <a:rPr lang="fr-FR" sz="1200"/>
                <a:t>(pollen and plant macrofossils): </a:t>
              </a:r>
            </a:p>
            <a:p>
              <a:r>
                <a:rPr lang="fr-FR" sz="1200"/>
                <a:t>Bartlein et al, Clim Dynam 2011</a:t>
              </a:r>
            </a:p>
            <a:p>
              <a:r>
                <a:rPr lang="fr-FR" sz="1200" b="1"/>
                <a:t>Ocean data</a:t>
              </a:r>
              <a:r>
                <a:rPr lang="fr-FR" sz="1200"/>
                <a:t> (multi proxy): </a:t>
              </a:r>
            </a:p>
            <a:p>
              <a:r>
                <a:rPr lang="fr-FR" sz="1200"/>
                <a:t>MARGO, NGS 2009</a:t>
              </a:r>
            </a:p>
            <a:p>
              <a:r>
                <a:rPr lang="fr-FR" sz="1200" b="1"/>
                <a:t>Ice-core data: </a:t>
              </a:r>
            </a:p>
            <a:p>
              <a:r>
                <a:rPr lang="fr-FR" sz="1200"/>
                <a:t>Masson-Delmotte et al pers. comm</a:t>
              </a:r>
            </a:p>
          </p:txBody>
        </p:sp>
      </p:grpSp>
      <p:sp>
        <p:nvSpPr>
          <p:cNvPr id="15377" name="Text Box 17"/>
          <p:cNvSpPr txBox="1">
            <a:spLocks noChangeArrowheads="1"/>
          </p:cNvSpPr>
          <p:nvPr/>
        </p:nvSpPr>
        <p:spPr bwMode="auto">
          <a:xfrm>
            <a:off x="98425" y="3231443"/>
            <a:ext cx="9010650" cy="666750"/>
          </a:xfrm>
          <a:prstGeom prst="rect">
            <a:avLst/>
          </a:prstGeom>
          <a:noFill/>
          <a:ln w="2540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b="1">
                <a:solidFill>
                  <a:srgbClr val="800000"/>
                </a:solidFill>
              </a:rPr>
              <a:t>Relationships between LGM vs higher CO2 climates? </a:t>
            </a:r>
          </a:p>
          <a:p>
            <a:pPr algn="ctr"/>
            <a:r>
              <a:rPr lang="fr-FR" b="1">
                <a:solidFill>
                  <a:srgbClr val="800000"/>
                </a:solidFill>
              </a:rPr>
              <a:t>Are the large scale relationships stable? Can we evaluate them from paleodata ? </a:t>
            </a:r>
          </a:p>
        </p:txBody>
      </p:sp>
      <p:sp>
        <p:nvSpPr>
          <p:cNvPr id="15384" name="Text Box 24"/>
          <p:cNvSpPr txBox="1">
            <a:spLocks noChangeArrowheads="1"/>
          </p:cNvSpPr>
          <p:nvPr/>
        </p:nvSpPr>
        <p:spPr bwMode="auto">
          <a:xfrm>
            <a:off x="36513" y="5455530"/>
            <a:ext cx="19431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1400"/>
              <a:t>Note: all model averages calculated from grid points where LGM data is available</a:t>
            </a:r>
          </a:p>
        </p:txBody>
      </p:sp>
      <p:sp>
        <p:nvSpPr>
          <p:cNvPr id="15390" name="Text Box 30"/>
          <p:cNvSpPr txBox="1">
            <a:spLocks noChangeArrowheads="1"/>
          </p:cNvSpPr>
          <p:nvPr/>
        </p:nvSpPr>
        <p:spPr bwMode="auto">
          <a:xfrm>
            <a:off x="34925" y="4310943"/>
            <a:ext cx="14954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b="1">
                <a:solidFill>
                  <a:srgbClr val="800000"/>
                </a:solidFill>
              </a:rPr>
              <a:t>Example:</a:t>
            </a:r>
          </a:p>
          <a:p>
            <a:r>
              <a:rPr lang="fr-FR" b="1">
                <a:solidFill>
                  <a:srgbClr val="800000"/>
                </a:solidFill>
              </a:rPr>
              <a:t>Land sea contrasts</a:t>
            </a:r>
          </a:p>
        </p:txBody>
      </p:sp>
      <p:pic>
        <p:nvPicPr>
          <p:cNvPr id="15391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3898193"/>
            <a:ext cx="3554413" cy="278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92" name="Picture 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3" y="3958518"/>
            <a:ext cx="3627437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895976" y="6421829"/>
            <a:ext cx="3140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>
                <a:latin typeface="Lucida Sans" pitchFamily="34" charset="0"/>
              </a:rPr>
              <a:t>Temperature</a:t>
            </a:r>
            <a:r>
              <a:rPr lang="fr-FR" sz="1200" dirty="0" smtClean="0">
                <a:latin typeface="Lucida Sans" pitchFamily="34" charset="0"/>
              </a:rPr>
              <a:t> </a:t>
            </a:r>
            <a:r>
              <a:rPr lang="fr-FR" sz="1200" dirty="0" err="1" smtClean="0">
                <a:latin typeface="Lucida Sans" pitchFamily="34" charset="0"/>
              </a:rPr>
              <a:t>difference</a:t>
            </a:r>
            <a:r>
              <a:rPr lang="fr-FR" sz="1200" dirty="0" smtClean="0">
                <a:latin typeface="Lucida Sans" pitchFamily="34" charset="0"/>
              </a:rPr>
              <a:t> over </a:t>
            </a:r>
            <a:r>
              <a:rPr lang="fr-FR" sz="1200" dirty="0" err="1" smtClean="0">
                <a:latin typeface="Lucida Sans" pitchFamily="34" charset="0"/>
              </a:rPr>
              <a:t>oceans</a:t>
            </a:r>
            <a:endParaRPr lang="fr-FR" sz="1200" dirty="0">
              <a:latin typeface="Lucida Sans" pitchFamily="34" charset="0"/>
            </a:endParaRPr>
          </a:p>
        </p:txBody>
      </p:sp>
      <p:cxnSp>
        <p:nvCxnSpPr>
          <p:cNvPr id="4" name="Connecteur droit 3"/>
          <p:cNvCxnSpPr/>
          <p:nvPr/>
        </p:nvCxnSpPr>
        <p:spPr bwMode="auto">
          <a:xfrm flipH="1">
            <a:off x="2581275" y="4029075"/>
            <a:ext cx="2827338" cy="213971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Connecteur droit 28"/>
          <p:cNvCxnSpPr/>
          <p:nvPr/>
        </p:nvCxnSpPr>
        <p:spPr bwMode="auto">
          <a:xfrm flipH="1">
            <a:off x="6052344" y="4079167"/>
            <a:ext cx="2827338" cy="213971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4366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251396" y="115888"/>
            <a:ext cx="8641208" cy="57449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800" dirty="0">
                <a:solidFill>
                  <a:srgbClr val="00B0F0"/>
                </a:solidFill>
                <a:latin typeface="Lucida Sans" pitchFamily="34" charset="0"/>
                <a:ea typeface="MS PGothic" pitchFamily="34" charset="-128"/>
                <a:cs typeface="+mn-cs"/>
              </a:rPr>
              <a:t>Evolution de la </a:t>
            </a:r>
            <a:r>
              <a:rPr lang="fr-FR" sz="2800" dirty="0" smtClean="0">
                <a:solidFill>
                  <a:srgbClr val="00B0F0"/>
                </a:solidFill>
                <a:latin typeface="Lucida Sans" pitchFamily="34" charset="0"/>
                <a:ea typeface="MS PGothic" pitchFamily="34" charset="-128"/>
                <a:cs typeface="+mn-cs"/>
              </a:rPr>
              <a:t>« performance » des modèles</a:t>
            </a:r>
            <a:endParaRPr lang="fr-FR" sz="2800" dirty="0">
              <a:solidFill>
                <a:srgbClr val="00B0F0"/>
              </a:solidFill>
              <a:latin typeface="Lucida Sans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3" t="3074" r="-2564" b="2786"/>
          <a:stretch/>
        </p:blipFill>
        <p:spPr bwMode="auto">
          <a:xfrm>
            <a:off x="3111712" y="1684872"/>
            <a:ext cx="4667534" cy="501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009934" y="690378"/>
            <a:ext cx="7042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70C0"/>
                </a:solidFill>
              </a:rPr>
              <a:t>Distance normalisée de la climatologie de la température de surface et des précipitations</a:t>
            </a:r>
            <a:endParaRPr lang="fr-FR" sz="2000" dirty="0">
              <a:solidFill>
                <a:srgbClr val="0070C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978949" y="3199978"/>
            <a:ext cx="1306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70C0"/>
                </a:solidFill>
              </a:rPr>
              <a:t>AR4</a:t>
            </a:r>
            <a:endParaRPr lang="fr-FR" sz="2000" b="1" dirty="0">
              <a:solidFill>
                <a:srgbClr val="0070C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981221" y="5099322"/>
            <a:ext cx="1306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70C0"/>
                </a:solidFill>
              </a:rPr>
              <a:t>AR5</a:t>
            </a:r>
            <a:endParaRPr lang="fr-FR" sz="2000" b="1" dirty="0">
              <a:solidFill>
                <a:srgbClr val="0070C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981221" y="1851098"/>
            <a:ext cx="1306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70C0"/>
                </a:solidFill>
              </a:rPr>
              <a:t>AR3</a:t>
            </a:r>
            <a:endParaRPr lang="fr-FR" sz="2000" b="1" dirty="0">
              <a:solidFill>
                <a:srgbClr val="0070C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91798" y="6422608"/>
            <a:ext cx="2470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[</a:t>
            </a:r>
            <a:r>
              <a:rPr lang="fr-FR" sz="1600" dirty="0" err="1" smtClean="0"/>
              <a:t>Knutti</a:t>
            </a:r>
            <a:r>
              <a:rPr lang="fr-FR" sz="1600" dirty="0" smtClean="0"/>
              <a:t> &amp; Masson, 2013]</a:t>
            </a:r>
            <a:endParaRPr lang="fr-FR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2764834" y="6531792"/>
            <a:ext cx="69375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Lucida Sans" panose="020B0602030504020204" pitchFamily="34" charset="0"/>
              </a:rPr>
              <a:t>0</a:t>
            </a:r>
            <a:endParaRPr lang="fr-FR" sz="1600" dirty="0">
              <a:latin typeface="Lucida Sans" panose="020B0602030504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599296" y="6539000"/>
            <a:ext cx="69375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Lucida Sans" panose="020B0602030504020204" pitchFamily="34" charset="0"/>
              </a:rPr>
              <a:t>1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553232" y="6541272"/>
            <a:ext cx="69375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Lucida Sans" panose="020B0602030504020204" pitchFamily="34" charset="0"/>
              </a:rPr>
              <a:t>2</a:t>
            </a:r>
            <a:endParaRPr lang="fr-FR" sz="1600" dirty="0"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17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08" y="2608649"/>
            <a:ext cx="4377447" cy="292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105" y="2608649"/>
            <a:ext cx="4377447" cy="291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251396" y="156832"/>
            <a:ext cx="8641208" cy="57449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800" dirty="0" smtClean="0">
                <a:solidFill>
                  <a:srgbClr val="00B0F0"/>
                </a:solidFill>
                <a:latin typeface="Lucida Sans" pitchFamily="34" charset="0"/>
                <a:ea typeface="MS PGothic" pitchFamily="34" charset="-128"/>
                <a:cs typeface="+mn-cs"/>
              </a:rPr>
              <a:t>Biais systématiques des modèles</a:t>
            </a:r>
            <a:endParaRPr lang="fr-FR" sz="2800" dirty="0">
              <a:solidFill>
                <a:srgbClr val="00B0F0"/>
              </a:solidFill>
              <a:latin typeface="Lucida Sans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751927" y="6537280"/>
            <a:ext cx="1487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Lucida Sans" panose="020B0602030504020204" pitchFamily="34" charset="0"/>
              </a:rPr>
              <a:t>[GIEC, AR5]</a:t>
            </a:r>
            <a:endParaRPr lang="fr-FR" sz="1600" dirty="0">
              <a:latin typeface="Lucida Sans" panose="020B0602030504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51396" y="1091822"/>
            <a:ext cx="8641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070C0"/>
                </a:solidFill>
              </a:rPr>
              <a:t>Moyenne multi-modèle de la température de surface simulée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57117" y="1762831"/>
            <a:ext cx="4023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Erreur sur la</a:t>
            </a:r>
          </a:p>
          <a:p>
            <a:pPr algn="ctr"/>
            <a:r>
              <a:rPr lang="fr-FR" sz="2000" dirty="0" smtClean="0"/>
              <a:t>moyenne annuelle</a:t>
            </a:r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4708478" y="1765103"/>
            <a:ext cx="4023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Erreur sur </a:t>
            </a:r>
            <a:r>
              <a:rPr lang="fr-FR" sz="2000" dirty="0" smtClean="0"/>
              <a:t>le</a:t>
            </a:r>
          </a:p>
          <a:p>
            <a:pPr algn="ctr"/>
            <a:r>
              <a:rPr lang="fr-FR" sz="2000" dirty="0" smtClean="0"/>
              <a:t>cycle saisonnier</a:t>
            </a:r>
            <a:endParaRPr lang="fr-FR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2144979" y="5378934"/>
            <a:ext cx="3468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Lucida Sans" panose="020B0602030504020204" pitchFamily="34" charset="0"/>
              </a:rPr>
              <a:t>0</a:t>
            </a:r>
            <a:endParaRPr lang="fr-FR" sz="1600" dirty="0">
              <a:latin typeface="Lucida Sans" panose="020B0602030504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703102" y="5380756"/>
            <a:ext cx="3468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Lucida Sans" panose="020B0602030504020204" pitchFamily="34" charset="0"/>
              </a:rPr>
              <a:t>5</a:t>
            </a:r>
            <a:endParaRPr lang="fr-FR" sz="1600" dirty="0">
              <a:latin typeface="Lucida Sans" panose="020B0602030504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84504" y="5392893"/>
            <a:ext cx="45719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Lucida Sans" panose="020B0602030504020204" pitchFamily="34" charset="0"/>
              </a:rPr>
              <a:t>-5</a:t>
            </a:r>
            <a:endParaRPr lang="fr-FR" sz="1600" dirty="0">
              <a:latin typeface="Lucida Sans" panose="020B0602030504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764168" y="5335584"/>
            <a:ext cx="3468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Lucida Sans" panose="020B0602030504020204" pitchFamily="34" charset="0"/>
              </a:rPr>
              <a:t>0</a:t>
            </a:r>
            <a:endParaRPr lang="fr-FR" sz="1600" dirty="0">
              <a:latin typeface="Lucida Sans" panose="020B0602030504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363235" y="5351054"/>
            <a:ext cx="3468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Lucida Sans" panose="020B0602030504020204" pitchFamily="34" charset="0"/>
              </a:rPr>
              <a:t>8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898973" y="5349543"/>
            <a:ext cx="45719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Lucida Sans" panose="020B0602030504020204" pitchFamily="34" charset="0"/>
              </a:rPr>
              <a:t>-8</a:t>
            </a:r>
            <a:endParaRPr lang="fr-FR" sz="1600" dirty="0"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57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13" y="2579620"/>
            <a:ext cx="4205525" cy="289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909" y="2598247"/>
            <a:ext cx="4205525" cy="288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1927" y="6537280"/>
            <a:ext cx="1487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Lucida Sans" panose="020B0602030504020204" pitchFamily="34" charset="0"/>
              </a:rPr>
              <a:t>[GIEC, AR5]</a:t>
            </a:r>
            <a:endParaRPr lang="fr-FR" sz="1600" dirty="0">
              <a:latin typeface="Lucida Sans" panose="020B0602030504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09684" y="1119118"/>
            <a:ext cx="7888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70C0"/>
                </a:solidFill>
              </a:rPr>
              <a:t>Moyenne multi-modèle </a:t>
            </a:r>
            <a:r>
              <a:rPr lang="fr-FR" sz="2400" dirty="0" smtClean="0">
                <a:solidFill>
                  <a:srgbClr val="0070C0"/>
                </a:solidFill>
              </a:rPr>
              <a:t>des précipitations simulées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57117" y="2049439"/>
            <a:ext cx="4023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Moyennes annuelles</a:t>
            </a:r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4708478" y="2051711"/>
            <a:ext cx="4023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Erreur relative</a:t>
            </a:r>
            <a:endParaRPr lang="fr-FR" sz="2000" dirty="0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251396" y="156832"/>
            <a:ext cx="8641208" cy="57449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800" dirty="0" smtClean="0">
                <a:solidFill>
                  <a:srgbClr val="00B0F0"/>
                </a:solidFill>
                <a:latin typeface="Lucida Sans" pitchFamily="34" charset="0"/>
                <a:ea typeface="MS PGothic" pitchFamily="34" charset="-128"/>
                <a:cs typeface="+mn-cs"/>
              </a:rPr>
              <a:t>Biais systématiques des modèles</a:t>
            </a:r>
            <a:endParaRPr lang="fr-FR" sz="2800" dirty="0">
              <a:solidFill>
                <a:srgbClr val="00B0F0"/>
              </a:solidFill>
              <a:latin typeface="Lucida Sans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076739" y="5297046"/>
            <a:ext cx="51633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Lucida Sans" panose="020B0602030504020204" pitchFamily="34" charset="0"/>
              </a:rPr>
              <a:t>5.5</a:t>
            </a:r>
            <a:endParaRPr lang="fr-FR" sz="1600" dirty="0">
              <a:latin typeface="Lucida Sans" panose="020B0602030504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443790" y="5312516"/>
            <a:ext cx="5004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Lucida Sans" panose="020B0602030504020204" pitchFamily="34" charset="0"/>
              </a:rPr>
              <a:t>10</a:t>
            </a:r>
            <a:endParaRPr lang="fr-FR" sz="1600" dirty="0">
              <a:latin typeface="Lucida Sans" panose="020B0602030504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38840" y="5297357"/>
            <a:ext cx="45719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Lucida Sans" panose="020B0602030504020204" pitchFamily="34" charset="0"/>
              </a:rPr>
              <a:t>0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746910" y="4739750"/>
            <a:ext cx="132383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Lucida Sans" panose="020B0602030504020204" pitchFamily="34" charset="0"/>
              </a:rPr>
              <a:t>(mm/jour)</a:t>
            </a:r>
            <a:endParaRPr lang="fr-FR" sz="1600" dirty="0">
              <a:latin typeface="Lucida Sans" panose="020B0602030504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048231" y="4709225"/>
            <a:ext cx="132383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Lucida Sans" panose="020B0602030504020204" pitchFamily="34" charset="0"/>
              </a:rPr>
              <a:t>(%)</a:t>
            </a:r>
            <a:endParaRPr lang="fr-FR" sz="1600" dirty="0">
              <a:latin typeface="Lucida Sans" panose="020B0602030504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532152" y="5267344"/>
            <a:ext cx="3468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Lucida Sans" panose="020B0602030504020204" pitchFamily="34" charset="0"/>
              </a:rPr>
              <a:t>0</a:t>
            </a:r>
            <a:endParaRPr lang="fr-FR" sz="1600" dirty="0">
              <a:latin typeface="Lucida Sans" panose="020B0602030504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967442" y="5282814"/>
            <a:ext cx="60107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Lucida Sans" panose="020B0602030504020204" pitchFamily="34" charset="0"/>
              </a:rPr>
              <a:t>90%</a:t>
            </a:r>
            <a:endParaRPr lang="fr-FR" sz="1600" dirty="0">
              <a:latin typeface="Lucida Sans" panose="020B0602030504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804016" y="5267655"/>
            <a:ext cx="6960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Lucida Sans" panose="020B0602030504020204" pitchFamily="34" charset="0"/>
              </a:rPr>
              <a:t>-90%</a:t>
            </a:r>
            <a:endParaRPr lang="fr-FR" sz="1600" dirty="0"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05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652463" y="63500"/>
            <a:ext cx="80248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1750"/>
              </a:spcBef>
              <a:buFontTx/>
              <a:buNone/>
            </a:pPr>
            <a:r>
              <a:rPr lang="en-US" altLang="fr-FR" sz="2800" dirty="0">
                <a:solidFill>
                  <a:srgbClr val="00B0F0"/>
                </a:solidFill>
                <a:latin typeface="Liberation Sans"/>
                <a:ea typeface="DejaVu LGC Sans"/>
                <a:cs typeface="DejaVu LGC Sans"/>
              </a:rPr>
              <a:t>Les projections futures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49413"/>
            <a:ext cx="8358188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3850" y="1649413"/>
            <a:ext cx="2808288" cy="48037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0485" name="ZoneTexte 4"/>
          <p:cNvSpPr txBox="1">
            <a:spLocks noChangeArrowheads="1"/>
          </p:cNvSpPr>
          <p:nvPr/>
        </p:nvSpPr>
        <p:spPr bwMode="auto">
          <a:xfrm>
            <a:off x="323850" y="5529263"/>
            <a:ext cx="28082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B050"/>
                </a:solidFill>
                <a:latin typeface="Arial" pitchFamily="34" charset="0"/>
              </a:rPr>
              <a:t>Modèles intégré économie-climat, très simplifiés</a:t>
            </a:r>
          </a:p>
        </p:txBody>
      </p:sp>
      <p:sp>
        <p:nvSpPr>
          <p:cNvPr id="7" name="Rectangle 6"/>
          <p:cNvSpPr/>
          <p:nvPr/>
        </p:nvSpPr>
        <p:spPr>
          <a:xfrm>
            <a:off x="3419475" y="1649413"/>
            <a:ext cx="5262563" cy="48037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7030A0"/>
              </a:solidFill>
            </a:endParaRPr>
          </a:p>
        </p:txBody>
      </p:sp>
      <p:sp>
        <p:nvSpPr>
          <p:cNvPr id="20487" name="ZoneTexte 7"/>
          <p:cNvSpPr txBox="1">
            <a:spLocks noChangeArrowheads="1"/>
          </p:cNvSpPr>
          <p:nvPr/>
        </p:nvSpPr>
        <p:spPr bwMode="auto">
          <a:xfrm>
            <a:off x="3419475" y="5529263"/>
            <a:ext cx="2808288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7030A0"/>
                </a:solidFill>
                <a:latin typeface="Arial" pitchFamily="34" charset="0"/>
              </a:rPr>
              <a:t>Modèles  climatiques, modèles du system terre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7030A0"/>
                </a:solidFill>
                <a:latin typeface="Arial" pitchFamily="34" charset="0"/>
              </a:rPr>
              <a:t>(ESM, Earth System Models)</a:t>
            </a:r>
          </a:p>
        </p:txBody>
      </p:sp>
      <p:sp>
        <p:nvSpPr>
          <p:cNvPr id="20488" name="ZoneTexte 5"/>
          <p:cNvSpPr txBox="1">
            <a:spLocks noChangeArrowheads="1"/>
          </p:cNvSpPr>
          <p:nvPr/>
        </p:nvSpPr>
        <p:spPr bwMode="auto">
          <a:xfrm>
            <a:off x="323850" y="625475"/>
            <a:ext cx="4178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Arial" pitchFamily="34" charset="0"/>
              </a:rPr>
              <a:t>Les scénarios sont définis en terme d’objectifs de </a:t>
            </a:r>
            <a:r>
              <a:rPr lang="fr-FR" altLang="fr-FR" sz="1800" b="1" i="1" dirty="0">
                <a:solidFill>
                  <a:srgbClr val="FF0000"/>
                </a:solidFill>
                <a:latin typeface="Arial" pitchFamily="34" charset="0"/>
              </a:rPr>
              <a:t>valeurs de forçage </a:t>
            </a:r>
            <a:r>
              <a:rPr lang="fr-FR" altLang="fr-FR" sz="1800" b="1" i="1" dirty="0" smtClean="0">
                <a:solidFill>
                  <a:srgbClr val="FF0000"/>
                </a:solidFill>
                <a:latin typeface="Arial" pitchFamily="34" charset="0"/>
              </a:rPr>
              <a:t>radiatifs (W.m</a:t>
            </a:r>
            <a:r>
              <a:rPr lang="fr-FR" altLang="fr-FR" sz="1800" b="1" i="1" baseline="30000" dirty="0" smtClean="0">
                <a:solidFill>
                  <a:srgbClr val="FF0000"/>
                </a:solidFill>
                <a:latin typeface="Arial" pitchFamily="34" charset="0"/>
              </a:rPr>
              <a:t>-2</a:t>
            </a:r>
            <a:r>
              <a:rPr lang="fr-FR" altLang="fr-FR" sz="1800" b="1" i="1" dirty="0" smtClean="0">
                <a:solidFill>
                  <a:srgbClr val="FF0000"/>
                </a:solidFill>
                <a:latin typeface="Arial" pitchFamily="34" charset="0"/>
              </a:rPr>
              <a:t>)</a:t>
            </a:r>
            <a:endParaRPr lang="fr-FR" altLang="fr-FR" sz="1800" b="1" i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42988" y="2420938"/>
            <a:ext cx="1370012" cy="863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0490" name="ZoneTexte 5"/>
          <p:cNvSpPr txBox="1">
            <a:spLocks noChangeArrowheads="1"/>
          </p:cNvSpPr>
          <p:nvPr/>
        </p:nvSpPr>
        <p:spPr bwMode="auto">
          <a:xfrm>
            <a:off x="4427538" y="620713"/>
            <a:ext cx="4176712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dirty="0"/>
              <a:t>RCP : « </a:t>
            </a:r>
            <a:r>
              <a:rPr lang="fr-FR" altLang="fr-FR" sz="2000" b="1" dirty="0" err="1"/>
              <a:t>Representative</a:t>
            </a:r>
            <a:r>
              <a:rPr lang="fr-FR" altLang="fr-FR" sz="2000" b="1" dirty="0"/>
              <a:t> concentration </a:t>
            </a:r>
            <a:r>
              <a:rPr lang="fr-FR" altLang="fr-FR" sz="2000" b="1" dirty="0" err="1"/>
              <a:t>pathways</a:t>
            </a:r>
            <a:r>
              <a:rPr lang="fr-FR" altLang="fr-FR" sz="2000" b="1" dirty="0"/>
              <a:t> </a:t>
            </a:r>
            <a:r>
              <a:rPr lang="fr-FR" altLang="fr-FR" sz="2000" b="1" dirty="0" smtClean="0"/>
              <a:t>»</a:t>
            </a:r>
            <a:endParaRPr lang="fr-FR" altLang="fr-FR" sz="20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7820167" y="6509984"/>
            <a:ext cx="1487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Lucida Sans" panose="020B0602030504020204" pitchFamily="34" charset="0"/>
              </a:rPr>
              <a:t>[GIEC, AR5]</a:t>
            </a:r>
            <a:endParaRPr lang="fr-FR" sz="1600" dirty="0"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35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t="6992" r="3965"/>
          <a:stretch/>
        </p:blipFill>
        <p:spPr bwMode="auto">
          <a:xfrm>
            <a:off x="654787" y="353683"/>
            <a:ext cx="4598695" cy="3162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ZoneTexte 5"/>
          <p:cNvSpPr txBox="1">
            <a:spLocks noChangeArrowheads="1"/>
          </p:cNvSpPr>
          <p:nvPr/>
        </p:nvSpPr>
        <p:spPr bwMode="auto">
          <a:xfrm>
            <a:off x="1222301" y="44450"/>
            <a:ext cx="7200241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 smtClean="0">
                <a:solidFill>
                  <a:srgbClr val="00B0F0"/>
                </a:solidFill>
                <a:latin typeface="Liberation Sans"/>
                <a:ea typeface="DejaVu LGC Sans"/>
                <a:cs typeface="DejaVu LGC Sans"/>
              </a:rPr>
              <a:t> Scénarios RCP </a:t>
            </a:r>
            <a:r>
              <a:rPr lang="fr-FR" altLang="fr-FR" sz="2400" dirty="0">
                <a:solidFill>
                  <a:srgbClr val="00B0F0"/>
                </a:solidFill>
                <a:latin typeface="Liberation Sans"/>
                <a:ea typeface="DejaVu LGC Sans"/>
                <a:cs typeface="DejaVu LGC Sans"/>
              </a:rPr>
              <a:t>: </a:t>
            </a:r>
            <a:r>
              <a:rPr lang="fr-FR" altLang="fr-FR" sz="2000" dirty="0" err="1" smtClean="0">
                <a:solidFill>
                  <a:srgbClr val="00B0F0"/>
                </a:solidFill>
                <a:latin typeface="Liberation Sans"/>
                <a:ea typeface="DejaVu LGC Sans"/>
                <a:cs typeface="DejaVu LGC Sans"/>
              </a:rPr>
              <a:t>Representative</a:t>
            </a:r>
            <a:r>
              <a:rPr lang="fr-FR" altLang="fr-FR" sz="2000" dirty="0" smtClean="0">
                <a:solidFill>
                  <a:srgbClr val="00B0F0"/>
                </a:solidFill>
                <a:latin typeface="Liberation Sans"/>
                <a:ea typeface="DejaVu LGC Sans"/>
                <a:cs typeface="DejaVu LGC Sans"/>
              </a:rPr>
              <a:t> </a:t>
            </a:r>
            <a:r>
              <a:rPr lang="fr-FR" altLang="fr-FR" sz="2000" dirty="0">
                <a:solidFill>
                  <a:srgbClr val="00B0F0"/>
                </a:solidFill>
                <a:latin typeface="Liberation Sans"/>
                <a:ea typeface="DejaVu LGC Sans"/>
                <a:cs typeface="DejaVu LGC Sans"/>
              </a:rPr>
              <a:t>C</a:t>
            </a:r>
            <a:r>
              <a:rPr lang="fr-FR" altLang="fr-FR" sz="2000" dirty="0" smtClean="0">
                <a:solidFill>
                  <a:srgbClr val="00B0F0"/>
                </a:solidFill>
                <a:latin typeface="Liberation Sans"/>
                <a:ea typeface="DejaVu LGC Sans"/>
                <a:cs typeface="DejaVu LGC Sans"/>
              </a:rPr>
              <a:t>oncentration </a:t>
            </a:r>
            <a:r>
              <a:rPr lang="fr-FR" altLang="fr-FR" sz="2000" dirty="0" err="1">
                <a:solidFill>
                  <a:srgbClr val="00B0F0"/>
                </a:solidFill>
                <a:latin typeface="Liberation Sans"/>
                <a:ea typeface="DejaVu LGC Sans"/>
                <a:cs typeface="DejaVu LGC Sans"/>
              </a:rPr>
              <a:t>P</a:t>
            </a:r>
            <a:r>
              <a:rPr lang="fr-FR" altLang="fr-FR" sz="2000" dirty="0" err="1" smtClean="0">
                <a:solidFill>
                  <a:srgbClr val="00B0F0"/>
                </a:solidFill>
                <a:latin typeface="Liberation Sans"/>
                <a:ea typeface="DejaVu LGC Sans"/>
                <a:cs typeface="DejaVu LGC Sans"/>
              </a:rPr>
              <a:t>athways</a:t>
            </a:r>
            <a:endParaRPr lang="fr-FR" altLang="fr-FR" sz="2000" dirty="0">
              <a:solidFill>
                <a:srgbClr val="00B0F0"/>
              </a:solidFill>
              <a:latin typeface="Liberation Sans"/>
              <a:ea typeface="DejaVu LGC Sans"/>
              <a:cs typeface="DejaVu LGC San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00788" y="4365625"/>
            <a:ext cx="1295400" cy="2873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1511" name="ZoneTexte 10"/>
          <p:cNvSpPr txBox="1">
            <a:spLocks noChangeArrowheads="1"/>
          </p:cNvSpPr>
          <p:nvPr/>
        </p:nvSpPr>
        <p:spPr bwMode="auto">
          <a:xfrm>
            <a:off x="5364163" y="461963"/>
            <a:ext cx="16494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 dirty="0"/>
              <a:t>Fortes émissions</a:t>
            </a:r>
          </a:p>
        </p:txBody>
      </p:sp>
      <p:sp>
        <p:nvSpPr>
          <p:cNvPr id="21512" name="ZoneTexte 11"/>
          <p:cNvSpPr txBox="1">
            <a:spLocks noChangeArrowheads="1"/>
          </p:cNvSpPr>
          <p:nvPr/>
        </p:nvSpPr>
        <p:spPr bwMode="auto">
          <a:xfrm>
            <a:off x="5402263" y="1570038"/>
            <a:ext cx="1762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 dirty="0"/>
              <a:t>Stabilisation</a:t>
            </a:r>
          </a:p>
        </p:txBody>
      </p:sp>
      <p:sp>
        <p:nvSpPr>
          <p:cNvPr id="21513" name="ZoneTexte 12"/>
          <p:cNvSpPr txBox="1">
            <a:spLocks noChangeArrowheads="1"/>
          </p:cNvSpPr>
          <p:nvPr/>
        </p:nvSpPr>
        <p:spPr bwMode="auto">
          <a:xfrm>
            <a:off x="5364163" y="2482850"/>
            <a:ext cx="2178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 dirty="0"/>
              <a:t>Contrôle des émissions</a:t>
            </a:r>
          </a:p>
        </p:txBody>
      </p:sp>
      <p:sp>
        <p:nvSpPr>
          <p:cNvPr id="14" name="Accolade fermante 13"/>
          <p:cNvSpPr/>
          <p:nvPr/>
        </p:nvSpPr>
        <p:spPr>
          <a:xfrm>
            <a:off x="5230813" y="1570038"/>
            <a:ext cx="133350" cy="59848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1515" name="ZoneTexte 12"/>
          <p:cNvSpPr txBox="1">
            <a:spLocks noChangeArrowheads="1"/>
          </p:cNvSpPr>
          <p:nvPr/>
        </p:nvSpPr>
        <p:spPr bwMode="auto">
          <a:xfrm>
            <a:off x="7392492" y="1570038"/>
            <a:ext cx="16621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 dirty="0">
                <a:solidFill>
                  <a:srgbClr val="00B050"/>
                </a:solidFill>
              </a:rPr>
              <a:t>Calculés par les </a:t>
            </a:r>
            <a:r>
              <a:rPr lang="fr-FR" altLang="fr-FR" sz="1800" b="1" i="1" dirty="0" err="1">
                <a:solidFill>
                  <a:srgbClr val="00B050"/>
                </a:solidFill>
              </a:rPr>
              <a:t>IAMs</a:t>
            </a:r>
            <a:endParaRPr lang="fr-FR" altLang="fr-FR" sz="1800" b="1" i="1" dirty="0">
              <a:solidFill>
                <a:srgbClr val="00B050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7"/>
          <a:stretch/>
        </p:blipFill>
        <p:spPr bwMode="auto">
          <a:xfrm>
            <a:off x="893550" y="3967687"/>
            <a:ext cx="3865562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"/>
          <p:cNvSpPr txBox="1">
            <a:spLocks noChangeArrowheads="1"/>
          </p:cNvSpPr>
          <p:nvPr/>
        </p:nvSpPr>
        <p:spPr bwMode="auto">
          <a:xfrm>
            <a:off x="5402263" y="4620415"/>
            <a:ext cx="2821286" cy="9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altLang="fr-FR" i="1" dirty="0">
                <a:solidFill>
                  <a:schemeClr val="accent1"/>
                </a:solidFill>
                <a:latin typeface="Liberation Sans"/>
              </a:rPr>
              <a:t>Contribution des forçages individuels au forçage total (référence </a:t>
            </a:r>
            <a:r>
              <a:rPr lang="fr-FR" altLang="fr-FR" b="1" i="1" dirty="0">
                <a:solidFill>
                  <a:schemeClr val="accent1"/>
                </a:solidFill>
                <a:latin typeface="Liberation Sans"/>
              </a:rPr>
              <a:t>1850</a:t>
            </a:r>
            <a:r>
              <a:rPr lang="fr-FR" altLang="fr-FR" i="1" dirty="0">
                <a:solidFill>
                  <a:schemeClr val="accent1"/>
                </a:solidFill>
                <a:latin typeface="Liberation Sans"/>
              </a:rPr>
              <a:t>)</a:t>
            </a:r>
          </a:p>
        </p:txBody>
      </p:sp>
      <p:sp>
        <p:nvSpPr>
          <p:cNvPr id="16" name="ZoneTexte 6"/>
          <p:cNvSpPr txBox="1">
            <a:spLocks noChangeArrowheads="1"/>
          </p:cNvSpPr>
          <p:nvPr/>
        </p:nvSpPr>
        <p:spPr bwMode="auto">
          <a:xfrm>
            <a:off x="1074525" y="3683524"/>
            <a:ext cx="3306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latin typeface="Liberation Sans"/>
              </a:rPr>
              <a:t>Valeurs (W.m</a:t>
            </a:r>
            <a:r>
              <a:rPr lang="fr-FR" altLang="fr-FR" sz="1600" baseline="30000">
                <a:latin typeface="Liberation Sans"/>
              </a:rPr>
              <a:t>-2</a:t>
            </a:r>
            <a:r>
              <a:rPr lang="fr-FR" altLang="fr-FR" sz="1600">
                <a:latin typeface="Liberation Sans"/>
              </a:rPr>
              <a:t>)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188" y="5080524"/>
            <a:ext cx="2049462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e 9"/>
          <p:cNvGrpSpPr>
            <a:grpSpLocks/>
          </p:cNvGrpSpPr>
          <p:nvPr/>
        </p:nvGrpSpPr>
        <p:grpSpPr bwMode="auto">
          <a:xfrm>
            <a:off x="33125" y="4039124"/>
            <a:ext cx="1227138" cy="2324100"/>
            <a:chOff x="0" y="4168233"/>
            <a:chExt cx="1227443" cy="2324302"/>
          </a:xfrm>
        </p:grpSpPr>
        <p:sp>
          <p:nvSpPr>
            <p:cNvPr id="19" name="ZoneTexte 19"/>
            <p:cNvSpPr txBox="1">
              <a:spLocks noChangeArrowheads="1"/>
            </p:cNvSpPr>
            <p:nvPr/>
          </p:nvSpPr>
          <p:spPr bwMode="auto">
            <a:xfrm>
              <a:off x="542687" y="4168233"/>
              <a:ext cx="679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latin typeface="Liberation Sans"/>
                </a:rPr>
                <a:t>CO</a:t>
              </a:r>
              <a:r>
                <a:rPr lang="fr-FR" altLang="fr-FR" sz="1800" baseline="-25000">
                  <a:latin typeface="Liberation Sans"/>
                </a:rPr>
                <a:t>2</a:t>
              </a:r>
            </a:p>
          </p:txBody>
        </p:sp>
        <p:sp>
          <p:nvSpPr>
            <p:cNvPr id="20" name="ZoneTexte 20"/>
            <p:cNvSpPr txBox="1">
              <a:spLocks noChangeArrowheads="1"/>
            </p:cNvSpPr>
            <p:nvPr/>
          </p:nvSpPr>
          <p:spPr bwMode="auto">
            <a:xfrm>
              <a:off x="521661" y="4509825"/>
              <a:ext cx="679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latin typeface="Liberation Sans"/>
                </a:rPr>
                <a:t>CH</a:t>
              </a:r>
              <a:r>
                <a:rPr lang="fr-FR" altLang="fr-FR" sz="1800" baseline="-25000">
                  <a:latin typeface="Liberation Sans"/>
                </a:rPr>
                <a:t>4</a:t>
              </a:r>
            </a:p>
          </p:txBody>
        </p:sp>
        <p:sp>
          <p:nvSpPr>
            <p:cNvPr id="21" name="ZoneTexte 21"/>
            <p:cNvSpPr txBox="1">
              <a:spLocks noChangeArrowheads="1"/>
            </p:cNvSpPr>
            <p:nvPr/>
          </p:nvSpPr>
          <p:spPr bwMode="auto">
            <a:xfrm>
              <a:off x="547933" y="4819885"/>
              <a:ext cx="679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latin typeface="Liberation Sans"/>
                </a:rPr>
                <a:t>N</a:t>
              </a:r>
              <a:r>
                <a:rPr lang="fr-FR" altLang="fr-FR" sz="1800" baseline="-25000">
                  <a:latin typeface="Liberation Sans"/>
                </a:rPr>
                <a:t>2</a:t>
              </a:r>
              <a:r>
                <a:rPr lang="fr-FR" altLang="fr-FR" sz="1800">
                  <a:latin typeface="Liberation Sans"/>
                </a:rPr>
                <a:t>O</a:t>
              </a:r>
            </a:p>
          </p:txBody>
        </p:sp>
        <p:sp>
          <p:nvSpPr>
            <p:cNvPr id="22" name="ZoneTexte 22"/>
            <p:cNvSpPr txBox="1">
              <a:spLocks noChangeArrowheads="1"/>
            </p:cNvSpPr>
            <p:nvPr/>
          </p:nvSpPr>
          <p:spPr bwMode="auto">
            <a:xfrm>
              <a:off x="526907" y="5145711"/>
              <a:ext cx="679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latin typeface="Liberation Sans"/>
                </a:rPr>
                <a:t>O</a:t>
              </a:r>
              <a:r>
                <a:rPr lang="fr-FR" altLang="fr-FR" sz="1800" baseline="-25000">
                  <a:latin typeface="Liberation Sans"/>
                </a:rPr>
                <a:t>3</a:t>
              </a:r>
              <a:endParaRPr lang="fr-FR" altLang="fr-FR" sz="1800">
                <a:latin typeface="Liberation Sans"/>
              </a:endParaRPr>
            </a:p>
          </p:txBody>
        </p:sp>
        <p:sp>
          <p:nvSpPr>
            <p:cNvPr id="23" name="ZoneTexte 23"/>
            <p:cNvSpPr txBox="1">
              <a:spLocks noChangeArrowheads="1"/>
            </p:cNvSpPr>
            <p:nvPr/>
          </p:nvSpPr>
          <p:spPr bwMode="auto">
            <a:xfrm>
              <a:off x="141890" y="5471551"/>
              <a:ext cx="1075047" cy="3693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latin typeface="Liberation Sans"/>
                </a:rPr>
                <a:t>Autres</a:t>
              </a:r>
              <a:endParaRPr lang="fr-FR" altLang="fr-FR" sz="1800" baseline="-25000">
                <a:latin typeface="Liberation Sans"/>
              </a:endParaRPr>
            </a:p>
          </p:txBody>
        </p:sp>
        <p:sp>
          <p:nvSpPr>
            <p:cNvPr id="24" name="ZoneTexte 24"/>
            <p:cNvSpPr txBox="1">
              <a:spLocks noChangeArrowheads="1"/>
            </p:cNvSpPr>
            <p:nvPr/>
          </p:nvSpPr>
          <p:spPr bwMode="auto">
            <a:xfrm>
              <a:off x="0" y="5813143"/>
              <a:ext cx="1195911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latin typeface="Liberation Sans"/>
                </a:rPr>
                <a:t>aérosols</a:t>
              </a:r>
              <a:endParaRPr lang="fr-FR" altLang="fr-FR" sz="1800" baseline="-25000">
                <a:latin typeface="Liberation Sans"/>
              </a:endParaRPr>
            </a:p>
          </p:txBody>
        </p:sp>
        <p:sp>
          <p:nvSpPr>
            <p:cNvPr id="25" name="ZoneTexte 25"/>
            <p:cNvSpPr txBox="1">
              <a:spLocks noChangeArrowheads="1"/>
            </p:cNvSpPr>
            <p:nvPr/>
          </p:nvSpPr>
          <p:spPr bwMode="auto">
            <a:xfrm>
              <a:off x="542673" y="6123203"/>
              <a:ext cx="679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latin typeface="Liberation Sans"/>
                </a:rPr>
                <a:t>LU</a:t>
              </a:r>
            </a:p>
          </p:txBody>
        </p:sp>
      </p:grpSp>
      <p:grpSp>
        <p:nvGrpSpPr>
          <p:cNvPr id="26" name="Groupe 42"/>
          <p:cNvGrpSpPr>
            <a:grpSpLocks/>
          </p:cNvGrpSpPr>
          <p:nvPr/>
        </p:nvGrpSpPr>
        <p:grpSpPr bwMode="auto">
          <a:xfrm>
            <a:off x="364913" y="6363224"/>
            <a:ext cx="4405312" cy="390525"/>
            <a:chOff x="332509" y="6493520"/>
            <a:chExt cx="4405368" cy="389132"/>
          </a:xfrm>
        </p:grpSpPr>
        <p:sp>
          <p:nvSpPr>
            <p:cNvPr id="27" name="ZoneTexte 37"/>
            <p:cNvSpPr txBox="1">
              <a:spLocks noChangeArrowheads="1"/>
            </p:cNvSpPr>
            <p:nvPr/>
          </p:nvSpPr>
          <p:spPr bwMode="auto">
            <a:xfrm>
              <a:off x="1269558" y="6495495"/>
              <a:ext cx="67160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dirty="0">
                  <a:latin typeface="Liberation Sans"/>
                </a:rPr>
                <a:t>0.0</a:t>
              </a:r>
              <a:endParaRPr lang="fr-FR" altLang="fr-FR" sz="1800" baseline="-25000" dirty="0">
                <a:latin typeface="Liberation Sans"/>
              </a:endParaRPr>
            </a:p>
          </p:txBody>
        </p:sp>
        <p:sp>
          <p:nvSpPr>
            <p:cNvPr id="28" name="ZoneTexte 38"/>
            <p:cNvSpPr txBox="1">
              <a:spLocks noChangeArrowheads="1"/>
            </p:cNvSpPr>
            <p:nvPr/>
          </p:nvSpPr>
          <p:spPr bwMode="auto">
            <a:xfrm>
              <a:off x="1968208" y="6493520"/>
              <a:ext cx="67160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latin typeface="Liberation Sans"/>
                </a:rPr>
                <a:t>2.0</a:t>
              </a:r>
              <a:endParaRPr lang="fr-FR" altLang="fr-FR" sz="1800" baseline="-25000">
                <a:latin typeface="Liberation Sans"/>
              </a:endParaRPr>
            </a:p>
          </p:txBody>
        </p:sp>
        <p:sp>
          <p:nvSpPr>
            <p:cNvPr id="29" name="ZoneTexte 39"/>
            <p:cNvSpPr txBox="1">
              <a:spLocks noChangeArrowheads="1"/>
            </p:cNvSpPr>
            <p:nvPr/>
          </p:nvSpPr>
          <p:spPr bwMode="auto">
            <a:xfrm>
              <a:off x="2678733" y="6503420"/>
              <a:ext cx="67160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latin typeface="Liberation Sans"/>
                </a:rPr>
                <a:t>4.0</a:t>
              </a:r>
              <a:endParaRPr lang="fr-FR" altLang="fr-FR" sz="1800" baseline="-25000">
                <a:latin typeface="Liberation Sans"/>
              </a:endParaRPr>
            </a:p>
          </p:txBody>
        </p:sp>
        <p:sp>
          <p:nvSpPr>
            <p:cNvPr id="30" name="ZoneTexte 40"/>
            <p:cNvSpPr txBox="1">
              <a:spLocks noChangeArrowheads="1"/>
            </p:cNvSpPr>
            <p:nvPr/>
          </p:nvSpPr>
          <p:spPr bwMode="auto">
            <a:xfrm>
              <a:off x="3379499" y="6503420"/>
              <a:ext cx="67160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latin typeface="Liberation Sans"/>
                </a:rPr>
                <a:t>6.0</a:t>
              </a:r>
              <a:endParaRPr lang="fr-FR" altLang="fr-FR" sz="1800" baseline="-25000">
                <a:latin typeface="Liberation Sans"/>
              </a:endParaRPr>
            </a:p>
          </p:txBody>
        </p:sp>
        <p:sp>
          <p:nvSpPr>
            <p:cNvPr id="31" name="ZoneTexte 41"/>
            <p:cNvSpPr txBox="1">
              <a:spLocks noChangeArrowheads="1"/>
            </p:cNvSpPr>
            <p:nvPr/>
          </p:nvSpPr>
          <p:spPr bwMode="auto">
            <a:xfrm>
              <a:off x="4066274" y="6513320"/>
              <a:ext cx="67160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dirty="0">
                  <a:latin typeface="Liberation Sans"/>
                </a:rPr>
                <a:t>8.0</a:t>
              </a:r>
              <a:endParaRPr lang="fr-FR" altLang="fr-FR" sz="1800" baseline="-25000" dirty="0">
                <a:latin typeface="Liberation San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32509" y="6537811"/>
              <a:ext cx="936637" cy="2436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ZoneTexte 32"/>
          <p:cNvSpPr txBox="1"/>
          <p:nvPr/>
        </p:nvSpPr>
        <p:spPr>
          <a:xfrm>
            <a:off x="7751927" y="6523632"/>
            <a:ext cx="1487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Lucida Sans" panose="020B0602030504020204" pitchFamily="34" charset="0"/>
              </a:rPr>
              <a:t>[GIEC, AR5]</a:t>
            </a:r>
            <a:endParaRPr lang="fr-FR" sz="1600" dirty="0">
              <a:latin typeface="Lucida Sans" panose="020B0602030504020204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654787" y="358419"/>
            <a:ext cx="451618" cy="29777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ts val="2470"/>
              </a:lnSpc>
            </a:pPr>
            <a:r>
              <a:rPr lang="fr-FR" sz="1600" dirty="0" smtClean="0">
                <a:latin typeface="Lucida Sans" panose="020B0602030504020204" pitchFamily="34" charset="0"/>
              </a:rPr>
              <a:t>9</a:t>
            </a:r>
          </a:p>
          <a:p>
            <a:pPr algn="r">
              <a:lnSpc>
                <a:spcPts val="2470"/>
              </a:lnSpc>
            </a:pPr>
            <a:r>
              <a:rPr lang="fr-FR" sz="1600" dirty="0" smtClean="0">
                <a:latin typeface="Lucida Sans" panose="020B0602030504020204" pitchFamily="34" charset="0"/>
              </a:rPr>
              <a:t>8</a:t>
            </a:r>
          </a:p>
          <a:p>
            <a:pPr algn="r">
              <a:lnSpc>
                <a:spcPts val="2470"/>
              </a:lnSpc>
            </a:pPr>
            <a:r>
              <a:rPr lang="fr-FR" sz="1600" dirty="0" smtClean="0">
                <a:latin typeface="Lucida Sans" panose="020B0602030504020204" pitchFamily="34" charset="0"/>
              </a:rPr>
              <a:t>7</a:t>
            </a:r>
          </a:p>
          <a:p>
            <a:pPr algn="r">
              <a:lnSpc>
                <a:spcPts val="2470"/>
              </a:lnSpc>
            </a:pPr>
            <a:r>
              <a:rPr lang="fr-FR" sz="1600" dirty="0" smtClean="0">
                <a:latin typeface="Lucida Sans" panose="020B0602030504020204" pitchFamily="34" charset="0"/>
              </a:rPr>
              <a:t>6</a:t>
            </a:r>
          </a:p>
          <a:p>
            <a:pPr algn="r">
              <a:lnSpc>
                <a:spcPts val="2470"/>
              </a:lnSpc>
            </a:pPr>
            <a:r>
              <a:rPr lang="fr-FR" sz="1600" dirty="0" smtClean="0">
                <a:latin typeface="Lucida Sans" panose="020B0602030504020204" pitchFamily="34" charset="0"/>
              </a:rPr>
              <a:t>5</a:t>
            </a:r>
          </a:p>
          <a:p>
            <a:pPr algn="r">
              <a:lnSpc>
                <a:spcPts val="2470"/>
              </a:lnSpc>
            </a:pPr>
            <a:r>
              <a:rPr lang="fr-FR" sz="1600" dirty="0" smtClean="0">
                <a:latin typeface="Lucida Sans" panose="020B0602030504020204" pitchFamily="34" charset="0"/>
              </a:rPr>
              <a:t>4</a:t>
            </a:r>
          </a:p>
          <a:p>
            <a:pPr algn="r">
              <a:lnSpc>
                <a:spcPts val="2470"/>
              </a:lnSpc>
            </a:pPr>
            <a:r>
              <a:rPr lang="fr-FR" sz="1600" dirty="0" smtClean="0">
                <a:latin typeface="Lucida Sans" panose="020B0602030504020204" pitchFamily="34" charset="0"/>
              </a:rPr>
              <a:t>3</a:t>
            </a:r>
          </a:p>
          <a:p>
            <a:pPr algn="r">
              <a:lnSpc>
                <a:spcPts val="2470"/>
              </a:lnSpc>
            </a:pPr>
            <a:r>
              <a:rPr lang="fr-FR" sz="1600" dirty="0" smtClean="0">
                <a:latin typeface="Lucida Sans" panose="020B0602030504020204" pitchFamily="34" charset="0"/>
              </a:rPr>
              <a:t>2</a:t>
            </a:r>
          </a:p>
          <a:p>
            <a:pPr algn="r">
              <a:lnSpc>
                <a:spcPts val="2470"/>
              </a:lnSpc>
            </a:pPr>
            <a:r>
              <a:rPr lang="fr-FR" sz="1600" dirty="0" smtClean="0">
                <a:latin typeface="Lucida Sans" panose="020B0602030504020204" pitchFamily="34" charset="0"/>
              </a:rPr>
              <a:t>1</a:t>
            </a:r>
            <a:endParaRPr lang="fr-FR" sz="1600" dirty="0">
              <a:latin typeface="Lucida Sans" panose="020B0602030504020204" pitchFamily="34" charset="0"/>
            </a:endParaRPr>
          </a:p>
        </p:txBody>
      </p:sp>
      <p:sp>
        <p:nvSpPr>
          <p:cNvPr id="35" name="ZoneTexte 37"/>
          <p:cNvSpPr txBox="1">
            <a:spLocks noChangeArrowheads="1"/>
          </p:cNvSpPr>
          <p:nvPr/>
        </p:nvSpPr>
        <p:spPr bwMode="auto">
          <a:xfrm>
            <a:off x="788627" y="3212342"/>
            <a:ext cx="4247397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>
                <a:latin typeface="Liberation Sans"/>
              </a:rPr>
              <a:t>2000   2020   2040   2060  2080  2100</a:t>
            </a:r>
            <a:endParaRPr lang="fr-FR" altLang="fr-FR" sz="1800" baseline="-25000" dirty="0">
              <a:latin typeface="Liberation Sans"/>
            </a:endParaRPr>
          </a:p>
        </p:txBody>
      </p:sp>
    </p:spTree>
    <p:extLst>
      <p:ext uri="{BB962C8B-B14F-4D97-AF65-F5344CB8AC3E}">
        <p14:creationId xmlns:p14="http://schemas.microsoft.com/office/powerpoint/2010/main" val="349152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itre 1"/>
          <p:cNvSpPr txBox="1">
            <a:spLocks/>
          </p:cNvSpPr>
          <p:nvPr/>
        </p:nvSpPr>
        <p:spPr bwMode="auto">
          <a:xfrm>
            <a:off x="277813" y="274638"/>
            <a:ext cx="861695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fr-FR" sz="3200" dirty="0">
                <a:solidFill>
                  <a:srgbClr val="00B0F0"/>
                </a:solidFill>
                <a:latin typeface="Liberation Sans"/>
              </a:rPr>
              <a:t>T</a:t>
            </a:r>
            <a:r>
              <a:rPr lang="fr-FR" sz="3200" dirty="0" smtClean="0">
                <a:solidFill>
                  <a:srgbClr val="00B0F0"/>
                </a:solidFill>
                <a:latin typeface="Liberation Sans"/>
              </a:rPr>
              <a:t>empérature </a:t>
            </a:r>
            <a:r>
              <a:rPr lang="fr-FR" sz="3200" dirty="0">
                <a:solidFill>
                  <a:srgbClr val="00B0F0"/>
                </a:solidFill>
                <a:latin typeface="Liberation Sans"/>
              </a:rPr>
              <a:t>de surface</a:t>
            </a:r>
          </a:p>
        </p:txBody>
      </p:sp>
      <p:sp>
        <p:nvSpPr>
          <p:cNvPr id="22" name="Titre 1"/>
          <p:cNvSpPr txBox="1">
            <a:spLocks/>
          </p:cNvSpPr>
          <p:nvPr/>
        </p:nvSpPr>
        <p:spPr bwMode="auto">
          <a:xfrm>
            <a:off x="114036" y="1591904"/>
            <a:ext cx="3096009" cy="154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fr-FR" sz="2400" dirty="0" smtClean="0">
                <a:solidFill>
                  <a:srgbClr val="0070C0"/>
                </a:solidFill>
                <a:latin typeface="Liberation Sans"/>
              </a:rPr>
              <a:t>Évolution de la moyenne globale des températures de </a:t>
            </a:r>
          </a:p>
          <a:p>
            <a:pPr algn="ctr"/>
            <a:r>
              <a:rPr lang="fr-FR" sz="2400" dirty="0" smtClean="0">
                <a:solidFill>
                  <a:srgbClr val="0070C0"/>
                </a:solidFill>
                <a:latin typeface="Liberation Sans"/>
              </a:rPr>
              <a:t>1950 </a:t>
            </a:r>
            <a:r>
              <a:rPr lang="fr-FR" sz="2400" dirty="0">
                <a:solidFill>
                  <a:srgbClr val="0070C0"/>
                </a:solidFill>
                <a:latin typeface="Liberation Sans"/>
              </a:rPr>
              <a:t>à </a:t>
            </a:r>
            <a:r>
              <a:rPr lang="fr-FR" sz="2400" dirty="0" smtClean="0">
                <a:solidFill>
                  <a:srgbClr val="0070C0"/>
                </a:solidFill>
                <a:latin typeface="Liberation Sans"/>
              </a:rPr>
              <a:t>2100</a:t>
            </a:r>
            <a:endParaRPr lang="fr-FR" sz="2400" dirty="0">
              <a:solidFill>
                <a:srgbClr val="0070C0"/>
              </a:solidFill>
              <a:latin typeface="Liberation Sans"/>
            </a:endParaRPr>
          </a:p>
        </p:txBody>
      </p:sp>
      <p:pic>
        <p:nvPicPr>
          <p:cNvPr id="8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 t="5707" r="2241" b="76615"/>
          <a:stretch/>
        </p:blipFill>
        <p:spPr bwMode="auto">
          <a:xfrm>
            <a:off x="3531481" y="3939299"/>
            <a:ext cx="4367043" cy="227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31" descr="D:\Planton\Sauvegardes autres\Présentations\GIEC\Projections température de surface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058" y="887413"/>
            <a:ext cx="4929721" cy="305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3" t="24051" r="5927" b="71779"/>
          <a:stretch/>
        </p:blipFill>
        <p:spPr bwMode="auto">
          <a:xfrm>
            <a:off x="3794069" y="6235860"/>
            <a:ext cx="4107988" cy="40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re 1"/>
          <p:cNvSpPr txBox="1">
            <a:spLocks/>
          </p:cNvSpPr>
          <p:nvPr/>
        </p:nvSpPr>
        <p:spPr bwMode="auto">
          <a:xfrm>
            <a:off x="280083" y="4282502"/>
            <a:ext cx="3096009" cy="155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fr-FR" sz="2400" dirty="0" smtClean="0">
                <a:solidFill>
                  <a:srgbClr val="0070C0"/>
                </a:solidFill>
                <a:latin typeface="Liberation Sans"/>
              </a:rPr>
              <a:t>Différence de température </a:t>
            </a:r>
          </a:p>
          <a:p>
            <a:pPr algn="ctr"/>
            <a:r>
              <a:rPr lang="fr-FR" sz="2400" dirty="0" smtClean="0">
                <a:solidFill>
                  <a:srgbClr val="0070C0"/>
                </a:solidFill>
                <a:latin typeface="Liberation Sans"/>
              </a:rPr>
              <a:t>2100-2000</a:t>
            </a:r>
          </a:p>
          <a:p>
            <a:pPr algn="ctr"/>
            <a:r>
              <a:rPr lang="fr-FR" sz="2400" dirty="0">
                <a:solidFill>
                  <a:srgbClr val="0070C0"/>
                </a:solidFill>
                <a:latin typeface="Liberation Sans"/>
              </a:rPr>
              <a:t>s</a:t>
            </a:r>
            <a:r>
              <a:rPr lang="fr-FR" sz="2400" dirty="0" smtClean="0">
                <a:solidFill>
                  <a:srgbClr val="0070C0"/>
                </a:solidFill>
                <a:latin typeface="Liberation Sans"/>
              </a:rPr>
              <a:t>cénario RCP8.5</a:t>
            </a:r>
            <a:endParaRPr lang="fr-FR" sz="2000" dirty="0">
              <a:solidFill>
                <a:srgbClr val="0070C0"/>
              </a:solidFill>
              <a:latin typeface="Liberation San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751927" y="6537280"/>
            <a:ext cx="1487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Lucida Sans" panose="020B0602030504020204" pitchFamily="34" charset="0"/>
              </a:rPr>
              <a:t>[GIEC, AR5]</a:t>
            </a:r>
            <a:endParaRPr lang="fr-FR" sz="1600" dirty="0">
              <a:latin typeface="Lucida Sans" panose="020B0602030504020204" pitchFamily="34" charset="0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 bwMode="auto">
          <a:xfrm>
            <a:off x="277813" y="6115278"/>
            <a:ext cx="3096009" cy="42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fr-FR" sz="2000" dirty="0" smtClean="0">
                <a:solidFill>
                  <a:srgbClr val="0070C0"/>
                </a:solidFill>
                <a:latin typeface="Liberation Sans"/>
              </a:rPr>
              <a:t>39 modèles CMIP5</a:t>
            </a:r>
            <a:endParaRPr lang="fr-FR" sz="2000" dirty="0">
              <a:solidFill>
                <a:srgbClr val="0070C0"/>
              </a:solidFill>
              <a:latin typeface="Liberation Sans"/>
            </a:endParaRPr>
          </a:p>
        </p:txBody>
      </p:sp>
    </p:spTree>
    <p:extLst>
      <p:ext uri="{BB962C8B-B14F-4D97-AF65-F5344CB8AC3E}">
        <p14:creationId xmlns:p14="http://schemas.microsoft.com/office/powerpoint/2010/main" val="270542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1"/>
          <a:stretch/>
        </p:blipFill>
        <p:spPr bwMode="auto">
          <a:xfrm>
            <a:off x="196968" y="2606721"/>
            <a:ext cx="4399444" cy="219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1"/>
          <a:stretch/>
        </p:blipFill>
        <p:spPr bwMode="auto">
          <a:xfrm>
            <a:off x="4599297" y="2620369"/>
            <a:ext cx="4371208" cy="2257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153" y="4852529"/>
            <a:ext cx="4838700" cy="35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7"/>
          <p:cNvSpPr txBox="1">
            <a:spLocks noChangeArrowheads="1"/>
          </p:cNvSpPr>
          <p:nvPr/>
        </p:nvSpPr>
        <p:spPr bwMode="auto">
          <a:xfrm>
            <a:off x="636341" y="353329"/>
            <a:ext cx="8084592" cy="145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sz="2800" dirty="0">
                <a:solidFill>
                  <a:srgbClr val="00B0F0"/>
                </a:solidFill>
                <a:latin typeface="Liberation Sans"/>
              </a:rPr>
              <a:t>Distribution géographique et saisonnière du </a:t>
            </a:r>
            <a:r>
              <a:rPr lang="fr-FR" sz="2800" b="1" i="1" dirty="0">
                <a:solidFill>
                  <a:srgbClr val="00B0F0"/>
                </a:solidFill>
                <a:latin typeface="Liberation Sans"/>
              </a:rPr>
              <a:t>changement relatif </a:t>
            </a:r>
            <a:r>
              <a:rPr lang="fr-FR" sz="2800" b="1" i="1" dirty="0" smtClean="0">
                <a:solidFill>
                  <a:srgbClr val="00B0F0"/>
                </a:solidFill>
                <a:latin typeface="Liberation Sans"/>
              </a:rPr>
              <a:t>des précipitations</a:t>
            </a:r>
            <a:r>
              <a:rPr lang="fr-FR" sz="2800" i="1" dirty="0">
                <a:solidFill>
                  <a:srgbClr val="00B0F0"/>
                </a:solidFill>
                <a:latin typeface="Liberation Sans"/>
              </a:rPr>
              <a:t> </a:t>
            </a:r>
            <a:endParaRPr lang="fr-FR" sz="2800" i="1" dirty="0" smtClean="0">
              <a:solidFill>
                <a:srgbClr val="00B0F0"/>
              </a:solidFill>
              <a:latin typeface="Liberation Sans"/>
            </a:endParaRPr>
          </a:p>
          <a:p>
            <a:pPr algn="ctr" eaLnBrk="1" hangingPunct="1"/>
            <a:r>
              <a:rPr lang="fr-FR" sz="2800" i="1" dirty="0" smtClean="0">
                <a:solidFill>
                  <a:srgbClr val="00B0F0"/>
                </a:solidFill>
                <a:latin typeface="Liberation Sans"/>
              </a:rPr>
              <a:t>entre 2000 et 2100, scénario RCP8.5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820167" y="6482688"/>
            <a:ext cx="1487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Lucida Sans" panose="020B0602030504020204" pitchFamily="34" charset="0"/>
              </a:rPr>
              <a:t>[GIEC, AR5]</a:t>
            </a:r>
            <a:endParaRPr lang="fr-FR" sz="1600" dirty="0">
              <a:latin typeface="Lucida Sans" panose="020B0602030504020204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5236896" y="2160225"/>
            <a:ext cx="3096009" cy="446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fr-FR" sz="2400" dirty="0" smtClean="0">
                <a:solidFill>
                  <a:srgbClr val="0070C0"/>
                </a:solidFill>
                <a:latin typeface="Liberation Sans"/>
              </a:rPr>
              <a:t>Juin à septembre</a:t>
            </a:r>
            <a:endParaRPr lang="fr-FR" sz="2400" dirty="0">
              <a:solidFill>
                <a:srgbClr val="0070C0"/>
              </a:solidFill>
              <a:latin typeface="Liberation Sans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823148" y="2132929"/>
            <a:ext cx="3096009" cy="446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fr-FR" sz="2400" dirty="0" smtClean="0">
                <a:solidFill>
                  <a:srgbClr val="0070C0"/>
                </a:solidFill>
                <a:latin typeface="Liberation Sans"/>
              </a:rPr>
              <a:t>Décembre à février</a:t>
            </a:r>
            <a:endParaRPr lang="fr-FR" sz="2400" dirty="0">
              <a:solidFill>
                <a:srgbClr val="0070C0"/>
              </a:solidFill>
              <a:latin typeface="Liberation San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89863" y="2579425"/>
            <a:ext cx="409434" cy="245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516216" y="2606721"/>
            <a:ext cx="409434" cy="245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"/>
          <p:cNvSpPr txBox="1">
            <a:spLocks/>
          </p:cNvSpPr>
          <p:nvPr/>
        </p:nvSpPr>
        <p:spPr bwMode="auto">
          <a:xfrm>
            <a:off x="277813" y="6115278"/>
            <a:ext cx="3096009" cy="42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fr-FR" sz="2000" dirty="0" smtClean="0">
                <a:solidFill>
                  <a:srgbClr val="0070C0"/>
                </a:solidFill>
                <a:latin typeface="Liberation Sans"/>
              </a:rPr>
              <a:t>39 modèles CMIP5</a:t>
            </a:r>
            <a:endParaRPr lang="fr-FR" sz="2000" dirty="0">
              <a:solidFill>
                <a:srgbClr val="0070C0"/>
              </a:solidFill>
              <a:latin typeface="Liberation San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390639" y="5059915"/>
            <a:ext cx="69375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Lucida Sans" panose="020B0602030504020204" pitchFamily="34" charset="0"/>
              </a:rPr>
              <a:t>-50%</a:t>
            </a:r>
            <a:endParaRPr lang="fr-FR" sz="1600" dirty="0">
              <a:latin typeface="Lucida Sans" panose="020B0602030504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227934" y="5060128"/>
            <a:ext cx="69375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Lucida Sans" panose="020B0602030504020204" pitchFamily="34" charset="0"/>
              </a:rPr>
              <a:t>50%</a:t>
            </a:r>
            <a:endParaRPr lang="fr-FR" sz="1600" dirty="0">
              <a:latin typeface="Lucida Sans" panose="020B0602030504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402548" y="5043251"/>
            <a:ext cx="5380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Lucida Sans" panose="020B0602030504020204" pitchFamily="34" charset="0"/>
              </a:rPr>
              <a:t>0%</a:t>
            </a:r>
            <a:endParaRPr lang="fr-FR" sz="1600" dirty="0"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52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2"/>
          <a:srcRect b="8838"/>
          <a:stretch/>
        </p:blipFill>
        <p:spPr>
          <a:xfrm>
            <a:off x="370373" y="3697268"/>
            <a:ext cx="3965931" cy="273210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b="4828"/>
          <a:stretch/>
        </p:blipFill>
        <p:spPr>
          <a:xfrm>
            <a:off x="0" y="755422"/>
            <a:ext cx="4337767" cy="2592616"/>
          </a:xfrm>
          <a:prstGeom prst="rect">
            <a:avLst/>
          </a:prstGeom>
        </p:spPr>
      </p:pic>
      <p:sp>
        <p:nvSpPr>
          <p:cNvPr id="5" name="ZoneTexte 13"/>
          <p:cNvSpPr txBox="1">
            <a:spLocks noChangeArrowheads="1"/>
          </p:cNvSpPr>
          <p:nvPr/>
        </p:nvSpPr>
        <p:spPr bwMode="auto">
          <a:xfrm>
            <a:off x="7962436" y="936570"/>
            <a:ext cx="99257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 smtClean="0">
                <a:latin typeface="Liberation Sans"/>
              </a:rPr>
              <a:t>RCP8.5</a:t>
            </a:r>
            <a:endParaRPr lang="fr-FR" dirty="0">
              <a:latin typeface="Liberation Sans"/>
            </a:endParaRPr>
          </a:p>
          <a:p>
            <a:r>
              <a:rPr lang="fr-FR" dirty="0">
                <a:latin typeface="Liberation Sans"/>
              </a:rPr>
              <a:t>RCP6.0</a:t>
            </a:r>
          </a:p>
          <a:p>
            <a:r>
              <a:rPr lang="fr-FR" dirty="0">
                <a:latin typeface="Liberation Sans"/>
              </a:rPr>
              <a:t>RCP4.5</a:t>
            </a:r>
          </a:p>
          <a:p>
            <a:r>
              <a:rPr lang="fr-FR" dirty="0">
                <a:latin typeface="Liberation Sans"/>
              </a:rPr>
              <a:t>RCP2.6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5167647" y="1531533"/>
            <a:ext cx="6858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7285536" y="1133407"/>
            <a:ext cx="6858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7285536" y="1400107"/>
            <a:ext cx="685800" cy="1588"/>
          </a:xfrm>
          <a:prstGeom prst="line">
            <a:avLst/>
          </a:prstGeom>
          <a:ln>
            <a:solidFill>
              <a:srgbClr val="2FFFF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7285536" y="1666807"/>
            <a:ext cx="685800" cy="1588"/>
          </a:xfrm>
          <a:prstGeom prst="line">
            <a:avLst/>
          </a:prstGeom>
          <a:ln>
            <a:solidFill>
              <a:srgbClr val="1EFF4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7285536" y="1933507"/>
            <a:ext cx="68580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/>
          <a:srcRect l="18744" t="-1" b="6076"/>
          <a:stretch/>
        </p:blipFill>
        <p:spPr>
          <a:xfrm>
            <a:off x="5351565" y="2342731"/>
            <a:ext cx="3687660" cy="2934119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 rot="16200000">
            <a:off x="-1316433" y="4980841"/>
            <a:ext cx="3088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Lucida Sans" pitchFamily="34" charset="0"/>
              </a:rPr>
              <a:t>Puits de carbone (</a:t>
            </a:r>
            <a:r>
              <a:rPr lang="fr-FR" sz="1600" dirty="0" err="1" smtClean="0">
                <a:latin typeface="Lucida Sans" pitchFamily="34" charset="0"/>
              </a:rPr>
              <a:t>PgC</a:t>
            </a:r>
            <a:r>
              <a:rPr lang="fr-FR" sz="1600" dirty="0" smtClean="0">
                <a:latin typeface="Lucida Sans" pitchFamily="34" charset="0"/>
              </a:rPr>
              <a:t>/y)</a:t>
            </a:r>
            <a:endParaRPr lang="fr-FR" sz="1600" dirty="0">
              <a:latin typeface="Lucida Sans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54000" y="260350"/>
            <a:ext cx="8613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sz="2400" dirty="0" smtClean="0">
                <a:solidFill>
                  <a:srgbClr val="00B0F0"/>
                </a:solidFill>
                <a:latin typeface="Liberation Sans"/>
              </a:rPr>
              <a:t>Les émissions autorisées de CO</a:t>
            </a:r>
            <a:r>
              <a:rPr lang="fr-FR" sz="2400" baseline="-25000" dirty="0" smtClean="0">
                <a:solidFill>
                  <a:srgbClr val="00B0F0"/>
                </a:solidFill>
                <a:latin typeface="Liberation Sans"/>
              </a:rPr>
              <a:t>2</a:t>
            </a:r>
            <a:r>
              <a:rPr lang="fr-FR" sz="2400" dirty="0" smtClean="0">
                <a:solidFill>
                  <a:srgbClr val="00B0F0"/>
                </a:solidFill>
                <a:latin typeface="Liberation Sans"/>
              </a:rPr>
              <a:t> avec IPSL-CM5</a:t>
            </a:r>
            <a:endParaRPr lang="fr-FR" sz="2400" dirty="0">
              <a:solidFill>
                <a:srgbClr val="00B0F0"/>
              </a:solidFill>
              <a:latin typeface="Liberation Sans"/>
            </a:endParaRPr>
          </a:p>
        </p:txBody>
      </p:sp>
      <p:sp>
        <p:nvSpPr>
          <p:cNvPr id="20" name="ZoneTexte 19"/>
          <p:cNvSpPr txBox="1"/>
          <p:nvPr/>
        </p:nvSpPr>
        <p:spPr>
          <a:xfrm rot="16200000">
            <a:off x="-1395416" y="1785439"/>
            <a:ext cx="322248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Lucida Sans" pitchFamily="34" charset="0"/>
              </a:rPr>
              <a:t>concentration en CO</a:t>
            </a:r>
            <a:r>
              <a:rPr lang="fr-FR" sz="1600" baseline="-25000" dirty="0" smtClean="0">
                <a:latin typeface="Lucida Sans" pitchFamily="34" charset="0"/>
              </a:rPr>
              <a:t>2</a:t>
            </a:r>
            <a:r>
              <a:rPr lang="fr-FR" sz="1600" dirty="0" smtClean="0">
                <a:latin typeface="Lucida Sans" pitchFamily="34" charset="0"/>
              </a:rPr>
              <a:t> (ppm)</a:t>
            </a:r>
            <a:endParaRPr lang="fr-FR" sz="1600" dirty="0">
              <a:latin typeface="Lucida Sans" pitchFamily="34" charset="0"/>
            </a:endParaRPr>
          </a:p>
        </p:txBody>
      </p:sp>
      <p:sp>
        <p:nvSpPr>
          <p:cNvPr id="16" name="Flèche vers la droite 15"/>
          <p:cNvSpPr/>
          <p:nvPr/>
        </p:nvSpPr>
        <p:spPr>
          <a:xfrm>
            <a:off x="3507266" y="3310559"/>
            <a:ext cx="1039166" cy="6306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3"/>
          <p:cNvSpPr txBox="1">
            <a:spLocks noChangeArrowheads="1"/>
          </p:cNvSpPr>
          <p:nvPr/>
        </p:nvSpPr>
        <p:spPr bwMode="auto">
          <a:xfrm>
            <a:off x="5853447" y="1331901"/>
            <a:ext cx="1223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 smtClean="0">
                <a:latin typeface="Liberation Sans"/>
              </a:rPr>
              <a:t>Historique</a:t>
            </a:r>
            <a:endParaRPr lang="fr-FR" dirty="0">
              <a:latin typeface="Liberation Sans"/>
            </a:endParaRPr>
          </a:p>
        </p:txBody>
      </p:sp>
      <p:sp>
        <p:nvSpPr>
          <p:cNvPr id="22" name="ZoneTexte 13"/>
          <p:cNvSpPr txBox="1">
            <a:spLocks noChangeArrowheads="1"/>
          </p:cNvSpPr>
          <p:nvPr/>
        </p:nvSpPr>
        <p:spPr bwMode="auto">
          <a:xfrm>
            <a:off x="5048893" y="4686124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fr-FR" dirty="0" smtClean="0">
                <a:latin typeface="Liberation Sans"/>
              </a:rPr>
              <a:t>0</a:t>
            </a:r>
            <a:endParaRPr lang="fr-FR" dirty="0">
              <a:latin typeface="Liberation Sans"/>
            </a:endParaRPr>
          </a:p>
        </p:txBody>
      </p:sp>
      <p:sp>
        <p:nvSpPr>
          <p:cNvPr id="23" name="ZoneTexte 13"/>
          <p:cNvSpPr txBox="1">
            <a:spLocks noChangeArrowheads="1"/>
          </p:cNvSpPr>
          <p:nvPr/>
        </p:nvSpPr>
        <p:spPr bwMode="auto">
          <a:xfrm>
            <a:off x="4923602" y="3946446"/>
            <a:ext cx="4476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fr-FR" dirty="0" smtClean="0">
                <a:latin typeface="Liberation Sans"/>
              </a:rPr>
              <a:t>10</a:t>
            </a:r>
            <a:endParaRPr lang="fr-FR" dirty="0">
              <a:latin typeface="Liberation Sans"/>
            </a:endParaRPr>
          </a:p>
        </p:txBody>
      </p:sp>
      <p:sp>
        <p:nvSpPr>
          <p:cNvPr id="24" name="ZoneTexte 13"/>
          <p:cNvSpPr txBox="1">
            <a:spLocks noChangeArrowheads="1"/>
          </p:cNvSpPr>
          <p:nvPr/>
        </p:nvSpPr>
        <p:spPr bwMode="auto">
          <a:xfrm>
            <a:off x="4923602" y="3084934"/>
            <a:ext cx="441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 smtClean="0">
                <a:latin typeface="Liberation Sans"/>
              </a:rPr>
              <a:t>20</a:t>
            </a:r>
            <a:endParaRPr lang="fr-FR" dirty="0">
              <a:latin typeface="Liberation Sans"/>
            </a:endParaRPr>
          </a:p>
        </p:txBody>
      </p:sp>
      <p:sp>
        <p:nvSpPr>
          <p:cNvPr id="25" name="ZoneTexte 13"/>
          <p:cNvSpPr txBox="1">
            <a:spLocks noChangeArrowheads="1"/>
          </p:cNvSpPr>
          <p:nvPr/>
        </p:nvSpPr>
        <p:spPr bwMode="auto">
          <a:xfrm>
            <a:off x="4921912" y="2318981"/>
            <a:ext cx="441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>
                <a:latin typeface="Liberation Sans"/>
              </a:rPr>
              <a:t>3</a:t>
            </a:r>
            <a:r>
              <a:rPr lang="fr-FR" dirty="0" smtClean="0">
                <a:latin typeface="Liberation Sans"/>
              </a:rPr>
              <a:t>0</a:t>
            </a:r>
            <a:endParaRPr lang="fr-FR" dirty="0">
              <a:latin typeface="Liberation Sans"/>
            </a:endParaRPr>
          </a:p>
        </p:txBody>
      </p:sp>
      <p:sp>
        <p:nvSpPr>
          <p:cNvPr id="21" name="ZoneTexte 20"/>
          <p:cNvSpPr txBox="1"/>
          <p:nvPr/>
        </p:nvSpPr>
        <p:spPr>
          <a:xfrm rot="16200000">
            <a:off x="2993632" y="3648584"/>
            <a:ext cx="362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Lucida Sans" pitchFamily="34" charset="0"/>
              </a:rPr>
              <a:t>Emission de carbone (</a:t>
            </a:r>
            <a:r>
              <a:rPr lang="fr-FR" dirty="0" err="1" smtClean="0">
                <a:latin typeface="Lucida Sans" pitchFamily="34" charset="0"/>
              </a:rPr>
              <a:t>PgC</a:t>
            </a:r>
            <a:r>
              <a:rPr lang="fr-FR" dirty="0" smtClean="0">
                <a:latin typeface="Lucida Sans" pitchFamily="34" charset="0"/>
              </a:rPr>
              <a:t>/y)</a:t>
            </a:r>
            <a:endParaRPr lang="fr-FR" dirty="0">
              <a:latin typeface="Lucida Sans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5456340" y="5213961"/>
            <a:ext cx="3658391" cy="346667"/>
            <a:chOff x="776555" y="6416566"/>
            <a:chExt cx="3658391" cy="346667"/>
          </a:xfrm>
        </p:grpSpPr>
        <p:sp>
          <p:nvSpPr>
            <p:cNvPr id="31" name="ZoneTexte 13"/>
            <p:cNvSpPr txBox="1">
              <a:spLocks noChangeArrowheads="1"/>
            </p:cNvSpPr>
            <p:nvPr/>
          </p:nvSpPr>
          <p:spPr bwMode="auto">
            <a:xfrm>
              <a:off x="776555" y="6424679"/>
              <a:ext cx="63991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dirty="0" smtClean="0">
                  <a:latin typeface="Liberation Sans"/>
                </a:rPr>
                <a:t>1900</a:t>
              </a:r>
              <a:endParaRPr lang="fr-FR" sz="1600" dirty="0">
                <a:latin typeface="Liberation Sans"/>
              </a:endParaRPr>
            </a:p>
          </p:txBody>
        </p:sp>
        <p:sp>
          <p:nvSpPr>
            <p:cNvPr id="32" name="ZoneTexte 13"/>
            <p:cNvSpPr txBox="1">
              <a:spLocks noChangeArrowheads="1"/>
            </p:cNvSpPr>
            <p:nvPr/>
          </p:nvSpPr>
          <p:spPr bwMode="auto">
            <a:xfrm>
              <a:off x="1511318" y="6422704"/>
              <a:ext cx="6676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dirty="0" smtClean="0">
                  <a:latin typeface="Liberation Sans"/>
                </a:rPr>
                <a:t>2000</a:t>
              </a:r>
              <a:endParaRPr lang="fr-FR" sz="1600" dirty="0">
                <a:latin typeface="Liberation Sans"/>
              </a:endParaRPr>
            </a:p>
          </p:txBody>
        </p:sp>
        <p:sp>
          <p:nvSpPr>
            <p:cNvPr id="33" name="ZoneTexte 13"/>
            <p:cNvSpPr txBox="1">
              <a:spLocks noChangeArrowheads="1"/>
            </p:cNvSpPr>
            <p:nvPr/>
          </p:nvSpPr>
          <p:spPr bwMode="auto">
            <a:xfrm>
              <a:off x="2262949" y="6418372"/>
              <a:ext cx="6676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dirty="0" smtClean="0">
                  <a:latin typeface="Liberation Sans"/>
                </a:rPr>
                <a:t>2100</a:t>
              </a:r>
              <a:endParaRPr lang="fr-FR" sz="1600" dirty="0">
                <a:latin typeface="Liberation Sans"/>
              </a:endParaRPr>
            </a:p>
          </p:txBody>
        </p:sp>
        <p:sp>
          <p:nvSpPr>
            <p:cNvPr id="34" name="ZoneTexte 13"/>
            <p:cNvSpPr txBox="1">
              <a:spLocks noChangeArrowheads="1"/>
            </p:cNvSpPr>
            <p:nvPr/>
          </p:nvSpPr>
          <p:spPr bwMode="auto">
            <a:xfrm>
              <a:off x="3024941" y="6416566"/>
              <a:ext cx="6676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dirty="0" smtClean="0">
                  <a:latin typeface="Liberation Sans"/>
                </a:rPr>
                <a:t>2200</a:t>
              </a:r>
              <a:endParaRPr lang="fr-FR" sz="1600" dirty="0">
                <a:latin typeface="Liberation Sans"/>
              </a:endParaRPr>
            </a:p>
          </p:txBody>
        </p:sp>
        <p:sp>
          <p:nvSpPr>
            <p:cNvPr id="35" name="ZoneTexte 13"/>
            <p:cNvSpPr txBox="1">
              <a:spLocks noChangeArrowheads="1"/>
            </p:cNvSpPr>
            <p:nvPr/>
          </p:nvSpPr>
          <p:spPr bwMode="auto">
            <a:xfrm>
              <a:off x="3767315" y="6417617"/>
              <a:ext cx="6676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dirty="0" smtClean="0">
                  <a:latin typeface="Liberation Sans"/>
                </a:rPr>
                <a:t>2300</a:t>
              </a:r>
              <a:endParaRPr lang="fr-FR" sz="1600" dirty="0">
                <a:latin typeface="Liberation Sans"/>
              </a:endParaRPr>
            </a:p>
          </p:txBody>
        </p:sp>
      </p:grpSp>
      <p:grpSp>
        <p:nvGrpSpPr>
          <p:cNvPr id="36" name="Groupe 35"/>
          <p:cNvGrpSpPr/>
          <p:nvPr/>
        </p:nvGrpSpPr>
        <p:grpSpPr>
          <a:xfrm>
            <a:off x="776555" y="6359416"/>
            <a:ext cx="3658391" cy="346667"/>
            <a:chOff x="776555" y="6416566"/>
            <a:chExt cx="3658391" cy="346667"/>
          </a:xfrm>
        </p:grpSpPr>
        <p:sp>
          <p:nvSpPr>
            <p:cNvPr id="37" name="ZoneTexte 13"/>
            <p:cNvSpPr txBox="1">
              <a:spLocks noChangeArrowheads="1"/>
            </p:cNvSpPr>
            <p:nvPr/>
          </p:nvSpPr>
          <p:spPr bwMode="auto">
            <a:xfrm>
              <a:off x="776555" y="6424679"/>
              <a:ext cx="63991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dirty="0" smtClean="0">
                  <a:latin typeface="Liberation Sans"/>
                </a:rPr>
                <a:t>1900</a:t>
              </a:r>
              <a:endParaRPr lang="fr-FR" sz="1600" dirty="0">
                <a:latin typeface="Liberation Sans"/>
              </a:endParaRPr>
            </a:p>
          </p:txBody>
        </p:sp>
        <p:sp>
          <p:nvSpPr>
            <p:cNvPr id="38" name="ZoneTexte 13"/>
            <p:cNvSpPr txBox="1">
              <a:spLocks noChangeArrowheads="1"/>
            </p:cNvSpPr>
            <p:nvPr/>
          </p:nvSpPr>
          <p:spPr bwMode="auto">
            <a:xfrm>
              <a:off x="1511318" y="6422704"/>
              <a:ext cx="6676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dirty="0" smtClean="0">
                  <a:latin typeface="Liberation Sans"/>
                </a:rPr>
                <a:t>2000</a:t>
              </a:r>
              <a:endParaRPr lang="fr-FR" sz="1600" dirty="0">
                <a:latin typeface="Liberation Sans"/>
              </a:endParaRPr>
            </a:p>
          </p:txBody>
        </p:sp>
        <p:sp>
          <p:nvSpPr>
            <p:cNvPr id="39" name="ZoneTexte 13"/>
            <p:cNvSpPr txBox="1">
              <a:spLocks noChangeArrowheads="1"/>
            </p:cNvSpPr>
            <p:nvPr/>
          </p:nvSpPr>
          <p:spPr bwMode="auto">
            <a:xfrm>
              <a:off x="2262949" y="6418372"/>
              <a:ext cx="6676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dirty="0" smtClean="0">
                  <a:latin typeface="Liberation Sans"/>
                </a:rPr>
                <a:t>2100</a:t>
              </a:r>
              <a:endParaRPr lang="fr-FR" sz="1600" dirty="0">
                <a:latin typeface="Liberation Sans"/>
              </a:endParaRPr>
            </a:p>
          </p:txBody>
        </p:sp>
        <p:sp>
          <p:nvSpPr>
            <p:cNvPr id="40" name="ZoneTexte 13"/>
            <p:cNvSpPr txBox="1">
              <a:spLocks noChangeArrowheads="1"/>
            </p:cNvSpPr>
            <p:nvPr/>
          </p:nvSpPr>
          <p:spPr bwMode="auto">
            <a:xfrm>
              <a:off x="3024941" y="6416566"/>
              <a:ext cx="6676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dirty="0" smtClean="0">
                  <a:latin typeface="Liberation Sans"/>
                </a:rPr>
                <a:t>2200</a:t>
              </a:r>
              <a:endParaRPr lang="fr-FR" sz="1600" dirty="0">
                <a:latin typeface="Liberation Sans"/>
              </a:endParaRPr>
            </a:p>
          </p:txBody>
        </p:sp>
        <p:sp>
          <p:nvSpPr>
            <p:cNvPr id="41" name="ZoneTexte 13"/>
            <p:cNvSpPr txBox="1">
              <a:spLocks noChangeArrowheads="1"/>
            </p:cNvSpPr>
            <p:nvPr/>
          </p:nvSpPr>
          <p:spPr bwMode="auto">
            <a:xfrm>
              <a:off x="3767315" y="6417617"/>
              <a:ext cx="6676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dirty="0" smtClean="0">
                  <a:latin typeface="Liberation Sans"/>
                </a:rPr>
                <a:t>2300</a:t>
              </a:r>
              <a:endParaRPr lang="fr-FR" sz="1600" dirty="0">
                <a:latin typeface="Liberation Sans"/>
              </a:endParaRPr>
            </a:p>
          </p:txBody>
        </p:sp>
      </p:grpSp>
      <p:grpSp>
        <p:nvGrpSpPr>
          <p:cNvPr id="42" name="Groupe 41"/>
          <p:cNvGrpSpPr/>
          <p:nvPr/>
        </p:nvGrpSpPr>
        <p:grpSpPr>
          <a:xfrm>
            <a:off x="778984" y="3276731"/>
            <a:ext cx="3658391" cy="346667"/>
            <a:chOff x="776555" y="6416566"/>
            <a:chExt cx="3658391" cy="346667"/>
          </a:xfrm>
        </p:grpSpPr>
        <p:sp>
          <p:nvSpPr>
            <p:cNvPr id="43" name="ZoneTexte 13"/>
            <p:cNvSpPr txBox="1">
              <a:spLocks noChangeArrowheads="1"/>
            </p:cNvSpPr>
            <p:nvPr/>
          </p:nvSpPr>
          <p:spPr bwMode="auto">
            <a:xfrm>
              <a:off x="776555" y="6424679"/>
              <a:ext cx="63991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dirty="0" smtClean="0">
                  <a:latin typeface="Liberation Sans"/>
                </a:rPr>
                <a:t>1900</a:t>
              </a:r>
              <a:endParaRPr lang="fr-FR" sz="1600" dirty="0">
                <a:latin typeface="Liberation Sans"/>
              </a:endParaRPr>
            </a:p>
          </p:txBody>
        </p:sp>
        <p:sp>
          <p:nvSpPr>
            <p:cNvPr id="44" name="ZoneTexte 13"/>
            <p:cNvSpPr txBox="1">
              <a:spLocks noChangeArrowheads="1"/>
            </p:cNvSpPr>
            <p:nvPr/>
          </p:nvSpPr>
          <p:spPr bwMode="auto">
            <a:xfrm>
              <a:off x="1511318" y="6422704"/>
              <a:ext cx="6676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dirty="0" smtClean="0">
                  <a:latin typeface="Liberation Sans"/>
                </a:rPr>
                <a:t>2000</a:t>
              </a:r>
              <a:endParaRPr lang="fr-FR" sz="1600" dirty="0">
                <a:latin typeface="Liberation Sans"/>
              </a:endParaRPr>
            </a:p>
          </p:txBody>
        </p:sp>
        <p:sp>
          <p:nvSpPr>
            <p:cNvPr id="45" name="ZoneTexte 13"/>
            <p:cNvSpPr txBox="1">
              <a:spLocks noChangeArrowheads="1"/>
            </p:cNvSpPr>
            <p:nvPr/>
          </p:nvSpPr>
          <p:spPr bwMode="auto">
            <a:xfrm>
              <a:off x="2262949" y="6418372"/>
              <a:ext cx="6676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dirty="0" smtClean="0">
                  <a:latin typeface="Liberation Sans"/>
                </a:rPr>
                <a:t>2100</a:t>
              </a:r>
              <a:endParaRPr lang="fr-FR" sz="1600" dirty="0">
                <a:latin typeface="Liberation Sans"/>
              </a:endParaRPr>
            </a:p>
          </p:txBody>
        </p:sp>
        <p:sp>
          <p:nvSpPr>
            <p:cNvPr id="46" name="ZoneTexte 13"/>
            <p:cNvSpPr txBox="1">
              <a:spLocks noChangeArrowheads="1"/>
            </p:cNvSpPr>
            <p:nvPr/>
          </p:nvSpPr>
          <p:spPr bwMode="auto">
            <a:xfrm>
              <a:off x="3024941" y="6416566"/>
              <a:ext cx="6676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dirty="0" smtClean="0">
                  <a:latin typeface="Liberation Sans"/>
                </a:rPr>
                <a:t>2200</a:t>
              </a:r>
              <a:endParaRPr lang="fr-FR" sz="1600" dirty="0">
                <a:latin typeface="Liberation Sans"/>
              </a:endParaRPr>
            </a:p>
          </p:txBody>
        </p:sp>
        <p:sp>
          <p:nvSpPr>
            <p:cNvPr id="47" name="ZoneTexte 13"/>
            <p:cNvSpPr txBox="1">
              <a:spLocks noChangeArrowheads="1"/>
            </p:cNvSpPr>
            <p:nvPr/>
          </p:nvSpPr>
          <p:spPr bwMode="auto">
            <a:xfrm>
              <a:off x="3767315" y="6417617"/>
              <a:ext cx="6676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dirty="0" smtClean="0">
                  <a:latin typeface="Liberation Sans"/>
                </a:rPr>
                <a:t>2300</a:t>
              </a:r>
              <a:endParaRPr lang="fr-FR" sz="1600" dirty="0">
                <a:latin typeface="Liberatio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366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9250"/>
            <a:ext cx="9115425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ZoneTexte 7"/>
          <p:cNvSpPr txBox="1">
            <a:spLocks noChangeArrowheads="1"/>
          </p:cNvSpPr>
          <p:nvPr/>
        </p:nvSpPr>
        <p:spPr bwMode="auto">
          <a:xfrm>
            <a:off x="642938" y="192088"/>
            <a:ext cx="77120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sz="2400" dirty="0">
                <a:solidFill>
                  <a:srgbClr val="00B0F0"/>
                </a:solidFill>
                <a:latin typeface="Liberation Sans"/>
                <a:cs typeface="Arial" pitchFamily="34" charset="0"/>
              </a:rPr>
              <a:t>Emissions de Carbone, Concentrations atmosphérique de CO</a:t>
            </a:r>
            <a:r>
              <a:rPr lang="fr-FR" sz="2400" baseline="-25000" dirty="0">
                <a:solidFill>
                  <a:srgbClr val="00B0F0"/>
                </a:solidFill>
                <a:latin typeface="Liberation Sans"/>
                <a:cs typeface="Arial" pitchFamily="34" charset="0"/>
              </a:rPr>
              <a:t>2</a:t>
            </a:r>
            <a:r>
              <a:rPr lang="fr-FR" sz="2400" dirty="0">
                <a:solidFill>
                  <a:srgbClr val="00B0F0"/>
                </a:solidFill>
                <a:latin typeface="Liberation Sans"/>
                <a:cs typeface="Arial" pitchFamily="34" charset="0"/>
              </a:rPr>
              <a:t>, Température moyenne</a:t>
            </a:r>
          </a:p>
        </p:txBody>
      </p:sp>
      <p:sp>
        <p:nvSpPr>
          <p:cNvPr id="91140" name="ZoneTexte 8"/>
          <p:cNvSpPr txBox="1">
            <a:spLocks noChangeArrowheads="1"/>
          </p:cNvSpPr>
          <p:nvPr/>
        </p:nvSpPr>
        <p:spPr bwMode="auto">
          <a:xfrm>
            <a:off x="642938" y="3276600"/>
            <a:ext cx="854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>
                <a:solidFill>
                  <a:srgbClr val="000000"/>
                </a:solidFill>
                <a:latin typeface="Calibri" pitchFamily="34" charset="0"/>
              </a:rPr>
              <a:t>PgC/an</a:t>
            </a:r>
          </a:p>
        </p:txBody>
      </p:sp>
      <p:sp>
        <p:nvSpPr>
          <p:cNvPr id="91141" name="ZoneTexte 9"/>
          <p:cNvSpPr txBox="1">
            <a:spLocks noChangeArrowheads="1"/>
          </p:cNvSpPr>
          <p:nvPr/>
        </p:nvSpPr>
        <p:spPr bwMode="auto">
          <a:xfrm>
            <a:off x="3678238" y="3276600"/>
            <a:ext cx="612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>
                <a:solidFill>
                  <a:srgbClr val="000000"/>
                </a:solidFill>
                <a:latin typeface="Calibri" pitchFamily="34" charset="0"/>
              </a:rPr>
              <a:t>ppm</a:t>
            </a:r>
          </a:p>
        </p:txBody>
      </p:sp>
      <p:sp>
        <p:nvSpPr>
          <p:cNvPr id="91142" name="ZoneTexte 10"/>
          <p:cNvSpPr txBox="1">
            <a:spLocks noChangeArrowheads="1"/>
          </p:cNvSpPr>
          <p:nvPr/>
        </p:nvSpPr>
        <p:spPr bwMode="auto">
          <a:xfrm>
            <a:off x="6664325" y="3276600"/>
            <a:ext cx="387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>
                <a:solidFill>
                  <a:srgbClr val="000000"/>
                </a:solidFill>
                <a:latin typeface="Calibri" pitchFamily="34" charset="0"/>
              </a:rPr>
              <a:t>°C</a:t>
            </a:r>
          </a:p>
        </p:txBody>
      </p:sp>
      <p:sp>
        <p:nvSpPr>
          <p:cNvPr id="91143" name="ZoneTexte 13"/>
          <p:cNvSpPr txBox="1">
            <a:spLocks noChangeArrowheads="1"/>
          </p:cNvSpPr>
          <p:nvPr/>
        </p:nvSpPr>
        <p:spPr bwMode="auto">
          <a:xfrm>
            <a:off x="187325" y="1055688"/>
            <a:ext cx="871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>
                <a:solidFill>
                  <a:srgbClr val="000000"/>
                </a:solidFill>
                <a:latin typeface="Calibri" pitchFamily="34" charset="0"/>
              </a:rPr>
              <a:t>&gt;&gt; </a:t>
            </a:r>
            <a:r>
              <a:rPr lang="fr-FR" b="1">
                <a:solidFill>
                  <a:srgbClr val="FF0000"/>
                </a:solidFill>
                <a:latin typeface="Calibri" pitchFamily="34" charset="0"/>
              </a:rPr>
              <a:t>Scénario Haut </a:t>
            </a:r>
            <a:r>
              <a:rPr lang="fr-FR">
                <a:solidFill>
                  <a:srgbClr val="000000"/>
                </a:solidFill>
                <a:latin typeface="Calibri" pitchFamily="34" charset="0"/>
              </a:rPr>
              <a:t>: les émissions, les concentrations et les températures augmentent</a:t>
            </a:r>
          </a:p>
        </p:txBody>
      </p:sp>
    </p:spTree>
    <p:extLst>
      <p:ext uri="{BB962C8B-B14F-4D97-AF65-F5344CB8AC3E}">
        <p14:creationId xmlns:p14="http://schemas.microsoft.com/office/powerpoint/2010/main" val="296346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oneTexte 1"/>
          <p:cNvSpPr txBox="1">
            <a:spLocks noChangeArrowheads="1"/>
          </p:cNvSpPr>
          <p:nvPr/>
        </p:nvSpPr>
        <p:spPr bwMode="auto">
          <a:xfrm>
            <a:off x="900113" y="2489138"/>
            <a:ext cx="7416800" cy="337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0050" indent="-4000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ts val="1800"/>
              </a:spcBef>
              <a:buFont typeface="Arial" pitchFamily="34" charset="0"/>
              <a:buAutoNum type="romanUcPeriod"/>
            </a:pPr>
            <a:r>
              <a:rPr lang="fr-FR" sz="2400" dirty="0" smtClean="0">
                <a:latin typeface="Lucida Sans" pitchFamily="34" charset="0"/>
              </a:rPr>
              <a:t>Évolution des modèles de climat et de leur contenu</a:t>
            </a:r>
          </a:p>
          <a:p>
            <a:pPr eaLnBrk="1" hangingPunct="1">
              <a:spcBef>
                <a:spcPts val="1800"/>
              </a:spcBef>
              <a:buFont typeface="Arial" pitchFamily="34" charset="0"/>
              <a:buAutoNum type="romanUcPeriod"/>
            </a:pPr>
            <a:r>
              <a:rPr lang="fr-FR" sz="2400" dirty="0" smtClean="0">
                <a:latin typeface="Lucida Sans" pitchFamily="34" charset="0"/>
              </a:rPr>
              <a:t>Évaluation </a:t>
            </a:r>
            <a:r>
              <a:rPr lang="fr-FR" sz="2400" dirty="0">
                <a:latin typeface="Lucida Sans" pitchFamily="34" charset="0"/>
              </a:rPr>
              <a:t>des </a:t>
            </a:r>
            <a:r>
              <a:rPr lang="fr-FR" sz="2400" dirty="0" smtClean="0">
                <a:latin typeface="Lucida Sans" pitchFamily="34" charset="0"/>
              </a:rPr>
              <a:t>modèles: avancées et défauts persistants</a:t>
            </a:r>
            <a:endParaRPr lang="fr-FR" sz="2400" dirty="0">
              <a:latin typeface="Lucida Sans" pitchFamily="34" charset="0"/>
            </a:endParaRPr>
          </a:p>
          <a:p>
            <a:pPr eaLnBrk="1" hangingPunct="1">
              <a:spcBef>
                <a:spcPts val="1800"/>
              </a:spcBef>
              <a:buFont typeface="Arial" pitchFamily="34" charset="0"/>
              <a:buAutoNum type="romanUcPeriod"/>
            </a:pPr>
            <a:r>
              <a:rPr lang="fr-FR" sz="2400" dirty="0" smtClean="0">
                <a:latin typeface="Lucida Sans" pitchFamily="34" charset="0"/>
              </a:rPr>
              <a:t>Projections des climats futurs</a:t>
            </a:r>
          </a:p>
          <a:p>
            <a:pPr eaLnBrk="1" hangingPunct="1">
              <a:spcBef>
                <a:spcPts val="1800"/>
              </a:spcBef>
              <a:buFont typeface="Arial" pitchFamily="34" charset="0"/>
              <a:buAutoNum type="romanUcPeriod"/>
            </a:pPr>
            <a:r>
              <a:rPr lang="fr-FR" sz="2400" dirty="0" smtClean="0">
                <a:latin typeface="Lucida Sans" pitchFamily="34" charset="0"/>
              </a:rPr>
              <a:t>Robustesses </a:t>
            </a:r>
            <a:r>
              <a:rPr lang="fr-FR" sz="2400" dirty="0">
                <a:latin typeface="Lucida Sans" pitchFamily="34" charset="0"/>
              </a:rPr>
              <a:t>et incertitudes </a:t>
            </a:r>
            <a:r>
              <a:rPr lang="fr-FR" sz="2400" dirty="0" smtClean="0">
                <a:latin typeface="Lucida Sans" pitchFamily="34" charset="0"/>
              </a:rPr>
              <a:t>de quelques aspect des </a:t>
            </a:r>
            <a:r>
              <a:rPr lang="fr-FR" sz="2400" dirty="0">
                <a:latin typeface="Lucida Sans" pitchFamily="34" charset="0"/>
              </a:rPr>
              <a:t>changements </a:t>
            </a:r>
            <a:r>
              <a:rPr lang="fr-FR" sz="2400" dirty="0" smtClean="0">
                <a:latin typeface="Lucida Sans" pitchFamily="34" charset="0"/>
              </a:rPr>
              <a:t>climatiques</a:t>
            </a:r>
            <a:endParaRPr lang="fr-FR" sz="2400" dirty="0">
              <a:latin typeface="Lucida Sans" pitchFamily="34" charset="0"/>
            </a:endParaRPr>
          </a:p>
        </p:txBody>
      </p:sp>
      <p:sp>
        <p:nvSpPr>
          <p:cNvPr id="3" name="Forme libre 2"/>
          <p:cNvSpPr>
            <a:spLocks/>
          </p:cNvSpPr>
          <p:nvPr/>
        </p:nvSpPr>
        <p:spPr bwMode="auto">
          <a:xfrm>
            <a:off x="323850" y="1213400"/>
            <a:ext cx="8496300" cy="936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85680" rIns="81720" bIns="40680"/>
          <a:lstStyle/>
          <a:p>
            <a:pPr algn="ctr" hangingPunct="0">
              <a:lnSpc>
                <a:spcPct val="86000"/>
              </a:lnSpc>
              <a:spcBef>
                <a:spcPts val="1038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b="1" dirty="0" smtClean="0">
                <a:solidFill>
                  <a:srgbClr val="00B0F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Plan</a:t>
            </a:r>
            <a:endParaRPr lang="fr-FR" sz="2800" b="1" dirty="0">
              <a:solidFill>
                <a:srgbClr val="00B0F0"/>
              </a:solidFill>
              <a:latin typeface="Lucida Sans" pitchFamily="34" charset="0"/>
              <a:ea typeface="DejaVu Sans" pitchFamily="34" charset="0"/>
              <a:cs typeface="Lohit Devanagari"/>
            </a:endParaRPr>
          </a:p>
        </p:txBody>
      </p:sp>
    </p:spTree>
    <p:extLst>
      <p:ext uri="{BB962C8B-B14F-4D97-AF65-F5344CB8AC3E}">
        <p14:creationId xmlns:p14="http://schemas.microsoft.com/office/powerpoint/2010/main" val="298496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9250"/>
            <a:ext cx="9115425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957513"/>
            <a:ext cx="9190038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ZoneTexte 8"/>
          <p:cNvSpPr txBox="1">
            <a:spLocks noChangeArrowheads="1"/>
          </p:cNvSpPr>
          <p:nvPr/>
        </p:nvSpPr>
        <p:spPr bwMode="auto">
          <a:xfrm>
            <a:off x="642938" y="3276600"/>
            <a:ext cx="854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>
                <a:solidFill>
                  <a:srgbClr val="000000"/>
                </a:solidFill>
                <a:latin typeface="Calibri" pitchFamily="34" charset="0"/>
              </a:rPr>
              <a:t>PgC/an</a:t>
            </a:r>
          </a:p>
        </p:txBody>
      </p:sp>
      <p:sp>
        <p:nvSpPr>
          <p:cNvPr id="92165" name="ZoneTexte 9"/>
          <p:cNvSpPr txBox="1">
            <a:spLocks noChangeArrowheads="1"/>
          </p:cNvSpPr>
          <p:nvPr/>
        </p:nvSpPr>
        <p:spPr bwMode="auto">
          <a:xfrm>
            <a:off x="3678238" y="3276600"/>
            <a:ext cx="612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>
                <a:solidFill>
                  <a:srgbClr val="000000"/>
                </a:solidFill>
                <a:latin typeface="Calibri" pitchFamily="34" charset="0"/>
              </a:rPr>
              <a:t>ppm</a:t>
            </a:r>
          </a:p>
        </p:txBody>
      </p:sp>
      <p:sp>
        <p:nvSpPr>
          <p:cNvPr id="92166" name="ZoneTexte 10"/>
          <p:cNvSpPr txBox="1">
            <a:spLocks noChangeArrowheads="1"/>
          </p:cNvSpPr>
          <p:nvPr/>
        </p:nvSpPr>
        <p:spPr bwMode="auto">
          <a:xfrm>
            <a:off x="6664325" y="3276600"/>
            <a:ext cx="387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>
                <a:solidFill>
                  <a:srgbClr val="000000"/>
                </a:solidFill>
                <a:latin typeface="Calibri" pitchFamily="34" charset="0"/>
              </a:rPr>
              <a:t>°C</a:t>
            </a:r>
          </a:p>
        </p:txBody>
      </p:sp>
      <p:sp>
        <p:nvSpPr>
          <p:cNvPr id="47112" name="ZoneTexte 11"/>
          <p:cNvSpPr txBox="1">
            <a:spLocks noChangeArrowheads="1"/>
          </p:cNvSpPr>
          <p:nvPr/>
        </p:nvSpPr>
        <p:spPr bwMode="auto">
          <a:xfrm>
            <a:off x="187325" y="1055688"/>
            <a:ext cx="8712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fr-FR" dirty="0" smtClean="0">
                <a:solidFill>
                  <a:srgbClr val="000000"/>
                </a:solidFill>
                <a:latin typeface="Calibri" pitchFamily="34" charset="0"/>
              </a:rPr>
              <a:t>&gt;&gt; </a:t>
            </a:r>
            <a:r>
              <a:rPr lang="fr-FR" b="1" dirty="0" smtClean="0">
                <a:solidFill>
                  <a:srgbClr val="FF0000"/>
                </a:solidFill>
                <a:latin typeface="Calibri" pitchFamily="34" charset="0"/>
              </a:rPr>
              <a:t>Scénario Haut </a:t>
            </a:r>
            <a:r>
              <a:rPr lang="fr-FR" dirty="0" smtClean="0">
                <a:solidFill>
                  <a:srgbClr val="000000"/>
                </a:solidFill>
                <a:latin typeface="Calibri" pitchFamily="34" charset="0"/>
              </a:rPr>
              <a:t>: les émissions, les concentrations et les températures augmentent</a:t>
            </a:r>
          </a:p>
          <a:p>
            <a:pPr eaLnBrk="1" hangingPunct="1">
              <a:defRPr/>
            </a:pPr>
            <a:endParaRPr lang="fr-FR" dirty="0" smtClean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fr-FR" dirty="0" smtClean="0">
                <a:solidFill>
                  <a:srgbClr val="000000"/>
                </a:solidFill>
                <a:latin typeface="Calibri" pitchFamily="34" charset="0"/>
              </a:rPr>
              <a:t>&gt;&gt; </a:t>
            </a:r>
            <a:r>
              <a:rPr lang="fr-FR" b="1" dirty="0" smtClean="0">
                <a:solidFill>
                  <a:srgbClr val="3EFF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Scénario Médian </a:t>
            </a:r>
            <a:r>
              <a:rPr lang="fr-FR" dirty="0" smtClean="0">
                <a:solidFill>
                  <a:srgbClr val="000000"/>
                </a:solidFill>
                <a:latin typeface="Calibri" pitchFamily="34" charset="0"/>
              </a:rPr>
              <a:t>: pour stabiliser les concentrations à 550 ppm, il faut décroitre 						fortement les émissions. Mais les températures continent à augmenter</a:t>
            </a:r>
          </a:p>
        </p:txBody>
      </p:sp>
      <p:sp>
        <p:nvSpPr>
          <p:cNvPr id="92168" name="ZoneTexte 7"/>
          <p:cNvSpPr txBox="1">
            <a:spLocks noChangeArrowheads="1"/>
          </p:cNvSpPr>
          <p:nvPr/>
        </p:nvSpPr>
        <p:spPr bwMode="auto">
          <a:xfrm>
            <a:off x="642938" y="192088"/>
            <a:ext cx="77120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sz="2400" dirty="0">
                <a:solidFill>
                  <a:srgbClr val="00B0F0"/>
                </a:solidFill>
                <a:latin typeface="Liberation Sans"/>
                <a:cs typeface="Arial" pitchFamily="34" charset="0"/>
              </a:rPr>
              <a:t>Emissions de Carbone, Concentrations atmosphérique de CO</a:t>
            </a:r>
            <a:r>
              <a:rPr lang="fr-FR" sz="2400" baseline="-25000" dirty="0">
                <a:solidFill>
                  <a:srgbClr val="00B0F0"/>
                </a:solidFill>
                <a:latin typeface="Liberation Sans"/>
                <a:cs typeface="Arial" pitchFamily="34" charset="0"/>
              </a:rPr>
              <a:t>2</a:t>
            </a:r>
            <a:r>
              <a:rPr lang="fr-FR" sz="2400" dirty="0">
                <a:solidFill>
                  <a:srgbClr val="00B0F0"/>
                </a:solidFill>
                <a:latin typeface="Liberation Sans"/>
                <a:cs typeface="Arial" pitchFamily="34" charset="0"/>
              </a:rPr>
              <a:t>, Température moyenne</a:t>
            </a:r>
          </a:p>
        </p:txBody>
      </p:sp>
    </p:spTree>
    <p:extLst>
      <p:ext uri="{BB962C8B-B14F-4D97-AF65-F5344CB8AC3E}">
        <p14:creationId xmlns:p14="http://schemas.microsoft.com/office/powerpoint/2010/main" val="184111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9250"/>
            <a:ext cx="9115425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957513"/>
            <a:ext cx="9190038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3048000"/>
            <a:ext cx="9178925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ZoneTexte 8"/>
          <p:cNvSpPr txBox="1">
            <a:spLocks noChangeArrowheads="1"/>
          </p:cNvSpPr>
          <p:nvPr/>
        </p:nvSpPr>
        <p:spPr bwMode="auto">
          <a:xfrm>
            <a:off x="642938" y="3276600"/>
            <a:ext cx="854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>
                <a:solidFill>
                  <a:srgbClr val="000000"/>
                </a:solidFill>
                <a:latin typeface="Calibri" pitchFamily="34" charset="0"/>
              </a:rPr>
              <a:t>PgC/an</a:t>
            </a:r>
          </a:p>
        </p:txBody>
      </p:sp>
      <p:sp>
        <p:nvSpPr>
          <p:cNvPr id="93190" name="ZoneTexte 9"/>
          <p:cNvSpPr txBox="1">
            <a:spLocks noChangeArrowheads="1"/>
          </p:cNvSpPr>
          <p:nvPr/>
        </p:nvSpPr>
        <p:spPr bwMode="auto">
          <a:xfrm>
            <a:off x="3678238" y="3276600"/>
            <a:ext cx="612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>
                <a:solidFill>
                  <a:srgbClr val="000000"/>
                </a:solidFill>
                <a:latin typeface="Calibri" pitchFamily="34" charset="0"/>
              </a:rPr>
              <a:t>ppm</a:t>
            </a:r>
          </a:p>
        </p:txBody>
      </p:sp>
      <p:sp>
        <p:nvSpPr>
          <p:cNvPr id="93191" name="ZoneTexte 10"/>
          <p:cNvSpPr txBox="1">
            <a:spLocks noChangeArrowheads="1"/>
          </p:cNvSpPr>
          <p:nvPr/>
        </p:nvSpPr>
        <p:spPr bwMode="auto">
          <a:xfrm>
            <a:off x="6664325" y="3276600"/>
            <a:ext cx="387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>
                <a:solidFill>
                  <a:srgbClr val="000000"/>
                </a:solidFill>
                <a:latin typeface="Calibri" pitchFamily="34" charset="0"/>
              </a:rPr>
              <a:t>°C</a:t>
            </a:r>
          </a:p>
        </p:txBody>
      </p:sp>
      <p:sp>
        <p:nvSpPr>
          <p:cNvPr id="48137" name="ZoneTexte 12"/>
          <p:cNvSpPr txBox="1">
            <a:spLocks noChangeArrowheads="1"/>
          </p:cNvSpPr>
          <p:nvPr/>
        </p:nvSpPr>
        <p:spPr bwMode="auto">
          <a:xfrm>
            <a:off x="187325" y="1055688"/>
            <a:ext cx="87122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fr-FR" dirty="0" smtClean="0">
                <a:solidFill>
                  <a:srgbClr val="000000"/>
                </a:solidFill>
                <a:latin typeface="Calibri" pitchFamily="34" charset="0"/>
              </a:rPr>
              <a:t>&gt;&gt; </a:t>
            </a:r>
            <a:r>
              <a:rPr lang="fr-FR" b="1" dirty="0" smtClean="0">
                <a:solidFill>
                  <a:srgbClr val="FF0000"/>
                </a:solidFill>
                <a:latin typeface="Calibri" pitchFamily="34" charset="0"/>
              </a:rPr>
              <a:t>Scénario Haut </a:t>
            </a:r>
            <a:r>
              <a:rPr lang="fr-FR" dirty="0" smtClean="0">
                <a:solidFill>
                  <a:srgbClr val="000000"/>
                </a:solidFill>
                <a:latin typeface="Calibri" pitchFamily="34" charset="0"/>
              </a:rPr>
              <a:t>: les émissions, les concentrations et les températures augmentent</a:t>
            </a:r>
          </a:p>
          <a:p>
            <a:pPr eaLnBrk="1" hangingPunct="1">
              <a:defRPr/>
            </a:pPr>
            <a:endParaRPr lang="fr-FR" dirty="0" smtClean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fr-FR" b="1" dirty="0" smtClean="0">
                <a:solidFill>
                  <a:srgbClr val="000000"/>
                </a:solidFill>
                <a:latin typeface="Calibri" pitchFamily="34" charset="0"/>
              </a:rPr>
              <a:t>&gt;&gt; </a:t>
            </a:r>
            <a:r>
              <a:rPr lang="fr-FR" b="1" dirty="0" smtClean="0">
                <a:solidFill>
                  <a:srgbClr val="3EFF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Scénario Médian </a:t>
            </a:r>
            <a:r>
              <a:rPr lang="fr-FR" dirty="0" smtClean="0">
                <a:solidFill>
                  <a:srgbClr val="000000"/>
                </a:solidFill>
                <a:latin typeface="Calibri" pitchFamily="34" charset="0"/>
              </a:rPr>
              <a:t>: pour stabiliser les concentrations à 550 ppm, il faut décroitre 						fortement les émissions. Mais les températures continent à augmenter</a:t>
            </a:r>
          </a:p>
          <a:p>
            <a:pPr eaLnBrk="1" hangingPunct="1">
              <a:defRPr/>
            </a:pPr>
            <a:endParaRPr lang="fr-FR" dirty="0" smtClean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fr-FR" dirty="0" smtClean="0">
                <a:solidFill>
                  <a:srgbClr val="000000"/>
                </a:solidFill>
                <a:latin typeface="Calibri" pitchFamily="34" charset="0"/>
              </a:rPr>
              <a:t>&gt;&gt; </a:t>
            </a:r>
            <a:r>
              <a:rPr lang="fr-FR" b="1" dirty="0" smtClean="0">
                <a:solidFill>
                  <a:srgbClr val="0000FF"/>
                </a:solidFill>
                <a:latin typeface="Calibri" pitchFamily="34" charset="0"/>
              </a:rPr>
              <a:t>Scénario Bas</a:t>
            </a:r>
            <a:r>
              <a:rPr lang="fr-FR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Calibri" pitchFamily="34" charset="0"/>
              </a:rPr>
              <a:t>: pour limiter le réchauffement à 2°, il faut limiter la concentration à moins 			de 450 ppm et amener les émissions à 0 avant la fin du siècle.</a:t>
            </a:r>
          </a:p>
        </p:txBody>
      </p:sp>
      <p:sp>
        <p:nvSpPr>
          <p:cNvPr id="93193" name="ZoneTexte 7"/>
          <p:cNvSpPr txBox="1">
            <a:spLocks noChangeArrowheads="1"/>
          </p:cNvSpPr>
          <p:nvPr/>
        </p:nvSpPr>
        <p:spPr bwMode="auto">
          <a:xfrm>
            <a:off x="642938" y="192088"/>
            <a:ext cx="77120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sz="2400" dirty="0">
                <a:solidFill>
                  <a:srgbClr val="00B0F0"/>
                </a:solidFill>
                <a:latin typeface="Liberation Sans"/>
                <a:cs typeface="Arial" pitchFamily="34" charset="0"/>
              </a:rPr>
              <a:t>Emissions de Carbone, Concentrations atmosphérique de CO</a:t>
            </a:r>
            <a:r>
              <a:rPr lang="fr-FR" sz="2400" baseline="-25000" dirty="0">
                <a:solidFill>
                  <a:srgbClr val="00B0F0"/>
                </a:solidFill>
                <a:latin typeface="Liberation Sans"/>
                <a:cs typeface="Arial" pitchFamily="34" charset="0"/>
              </a:rPr>
              <a:t>2</a:t>
            </a:r>
            <a:r>
              <a:rPr lang="fr-FR" sz="2400" dirty="0">
                <a:solidFill>
                  <a:srgbClr val="00B0F0"/>
                </a:solidFill>
                <a:latin typeface="Liberation Sans"/>
                <a:cs typeface="Arial" pitchFamily="34" charset="0"/>
              </a:rPr>
              <a:t>, Température moyenne</a:t>
            </a:r>
          </a:p>
        </p:txBody>
      </p:sp>
    </p:spTree>
    <p:extLst>
      <p:ext uri="{BB962C8B-B14F-4D97-AF65-F5344CB8AC3E}">
        <p14:creationId xmlns:p14="http://schemas.microsoft.com/office/powerpoint/2010/main" val="142679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77" y="2668911"/>
            <a:ext cx="4746107" cy="316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5114835" y="2468886"/>
            <a:ext cx="3800565" cy="3398535"/>
            <a:chOff x="2685960" y="3600000"/>
            <a:chExt cx="4550040" cy="434196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2685960" y="3744000"/>
              <a:ext cx="4550040" cy="41979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Forme libre 4"/>
            <p:cNvSpPr/>
            <p:nvPr/>
          </p:nvSpPr>
          <p:spPr>
            <a:xfrm>
              <a:off x="3780000" y="3600000"/>
              <a:ext cx="3456000" cy="432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Lohit Hindi" pitchFamily="2"/>
              </a:endParaRPr>
            </a:p>
          </p:txBody>
        </p:sp>
      </p:grpSp>
      <p:sp>
        <p:nvSpPr>
          <p:cNvPr id="6" name="ZoneTexte 7"/>
          <p:cNvSpPr txBox="1">
            <a:spLocks noChangeArrowheads="1"/>
          </p:cNvSpPr>
          <p:nvPr/>
        </p:nvSpPr>
        <p:spPr bwMode="auto">
          <a:xfrm>
            <a:off x="642938" y="192088"/>
            <a:ext cx="77120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sz="2800" dirty="0" smtClean="0">
                <a:solidFill>
                  <a:srgbClr val="00B0F0"/>
                </a:solidFill>
                <a:latin typeface="Liberation Sans"/>
                <a:cs typeface="Arial" pitchFamily="34" charset="0"/>
              </a:rPr>
              <a:t>Amplitude du réchauffement</a:t>
            </a:r>
          </a:p>
          <a:p>
            <a:pPr algn="ctr" eaLnBrk="1" hangingPunct="1"/>
            <a:r>
              <a:rPr lang="fr-FR" sz="2800" dirty="0" smtClean="0">
                <a:solidFill>
                  <a:srgbClr val="00B0F0"/>
                </a:solidFill>
                <a:latin typeface="Liberation Sans"/>
                <a:cs typeface="Arial" pitchFamily="34" charset="0"/>
              </a:rPr>
              <a:t>Sensibilité climatique</a:t>
            </a:r>
            <a:endParaRPr lang="fr-FR" sz="2800" dirty="0">
              <a:solidFill>
                <a:srgbClr val="00B0F0"/>
              </a:solidFill>
              <a:latin typeface="Liberation Sans"/>
              <a:cs typeface="Arial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41194" y="1478776"/>
            <a:ext cx="8574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070C0"/>
                </a:solidFill>
              </a:rPr>
              <a:t>Accroissement de la moyenne des températures de surface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42938" y="2194738"/>
            <a:ext cx="4043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Pour des scénarios « réalistes »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619750" y="2207954"/>
            <a:ext cx="3371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Pour un doublement de CO</a:t>
            </a:r>
            <a:r>
              <a:rPr lang="fr-FR" baseline="-25000" dirty="0" smtClean="0"/>
              <a:t>2</a:t>
            </a:r>
            <a:endParaRPr lang="fr-FR" baseline="-25000" dirty="0"/>
          </a:p>
        </p:txBody>
      </p:sp>
    </p:spTree>
    <p:extLst>
      <p:ext uri="{BB962C8B-B14F-4D97-AF65-F5344CB8AC3E}">
        <p14:creationId xmlns:p14="http://schemas.microsoft.com/office/powerpoint/2010/main" val="220563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Image 27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8"/>
          <a:stretch>
            <a:fillRect/>
          </a:stretch>
        </p:blipFill>
        <p:spPr bwMode="auto">
          <a:xfrm>
            <a:off x="393700" y="1568450"/>
            <a:ext cx="3586163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6019" name="Groupe 272"/>
          <p:cNvGrpSpPr>
            <a:grpSpLocks/>
          </p:cNvGrpSpPr>
          <p:nvPr/>
        </p:nvGrpSpPr>
        <p:grpSpPr bwMode="auto">
          <a:xfrm>
            <a:off x="5189538" y="5738813"/>
            <a:ext cx="2828925" cy="619125"/>
            <a:chOff x="5739412" y="5738760"/>
            <a:chExt cx="2827941" cy="618526"/>
          </a:xfrm>
        </p:grpSpPr>
        <p:sp>
          <p:nvSpPr>
            <p:cNvPr id="274" name="Forme libre 273"/>
            <p:cNvSpPr/>
            <p:nvPr/>
          </p:nvSpPr>
          <p:spPr>
            <a:xfrm>
              <a:off x="5988562" y="5738760"/>
              <a:ext cx="2372487" cy="540813"/>
            </a:xfrm>
            <a:custGeom>
              <a:avLst>
                <a:gd name="f0" fmla="val 5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wrap="none" lIns="90000" tIns="46800" rIns="90000" bIns="46800" anchor="ctr" compatLnSpc="0"/>
            <a:lstStyle/>
            <a:p>
              <a:pPr hangingPunct="0">
                <a:defRPr/>
              </a:pPr>
              <a:endParaRPr lang="fr-FR" sz="2400">
                <a:latin typeface="Liberation Serif" pitchFamily="18"/>
                <a:ea typeface="DejaVu LGC Sans" pitchFamily="2"/>
                <a:cs typeface="DejaVu LGC Sans" pitchFamily="2"/>
              </a:endParaRPr>
            </a:p>
          </p:txBody>
        </p:sp>
        <p:grpSp>
          <p:nvGrpSpPr>
            <p:cNvPr id="86055" name="Groupe 274"/>
            <p:cNvGrpSpPr>
              <a:grpSpLocks/>
            </p:cNvGrpSpPr>
            <p:nvPr/>
          </p:nvGrpSpPr>
          <p:grpSpPr bwMode="auto">
            <a:xfrm>
              <a:off x="5739412" y="5738760"/>
              <a:ext cx="2827941" cy="618526"/>
              <a:chOff x="5739412" y="5738760"/>
              <a:chExt cx="2827941" cy="618526"/>
            </a:xfrm>
          </p:grpSpPr>
          <p:sp>
            <p:nvSpPr>
              <p:cNvPr id="276" name="Forme libre 275"/>
              <p:cNvSpPr/>
              <p:nvPr/>
            </p:nvSpPr>
            <p:spPr>
              <a:xfrm>
                <a:off x="5988562" y="5738760"/>
                <a:ext cx="2362966" cy="531297"/>
              </a:xfrm>
              <a:custGeom>
                <a:avLst>
                  <a:gd name="f0" fmla="val 58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wrap="none" lIns="90000" tIns="46800" rIns="90000" bIns="46800" anchor="ctr" compatLnSpc="0"/>
              <a:lstStyle/>
              <a:p>
                <a:pPr hangingPunct="0">
                  <a:defRPr/>
                </a:pPr>
                <a:endParaRPr lang="fr-FR" sz="2400">
                  <a:latin typeface="Liberation Serif" pitchFamily="18"/>
                  <a:ea typeface="DejaVu LGC Sans" pitchFamily="2"/>
                  <a:cs typeface="DejaVu LGC Sans" pitchFamily="2"/>
                </a:endParaRPr>
              </a:p>
            </p:txBody>
          </p:sp>
          <p:grpSp>
            <p:nvGrpSpPr>
              <p:cNvPr id="86057" name="Groupe 276"/>
              <p:cNvGrpSpPr>
                <a:grpSpLocks/>
              </p:cNvGrpSpPr>
              <p:nvPr/>
            </p:nvGrpSpPr>
            <p:grpSpPr bwMode="auto">
              <a:xfrm>
                <a:off x="5739412" y="5738760"/>
                <a:ext cx="2827941" cy="618526"/>
                <a:chOff x="5739412" y="5738760"/>
                <a:chExt cx="2827941" cy="618526"/>
              </a:xfrm>
            </p:grpSpPr>
            <p:sp>
              <p:nvSpPr>
                <p:cNvPr id="278" name="Forme libre 277"/>
                <p:cNvSpPr/>
                <p:nvPr/>
              </p:nvSpPr>
              <p:spPr>
                <a:xfrm>
                  <a:off x="5988562" y="5738760"/>
                  <a:ext cx="2355031" cy="521782"/>
                </a:xfrm>
                <a:custGeom>
                  <a:avLst>
                    <a:gd name="f0" fmla="val 59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wrap="none" lIns="90000" tIns="46800" rIns="90000" bIns="46800" anchor="ctr" compatLnSpc="0"/>
                <a:lstStyle/>
                <a:p>
                  <a:pPr hangingPunct="0">
                    <a:defRPr/>
                  </a:pPr>
                  <a:endParaRPr lang="fr-FR" sz="2400">
                    <a:latin typeface="Liberation Serif" pitchFamily="18"/>
                    <a:ea typeface="DejaVu LGC Sans" pitchFamily="2"/>
                    <a:cs typeface="DejaVu LGC Sans" pitchFamily="2"/>
                  </a:endParaRPr>
                </a:p>
              </p:txBody>
            </p:sp>
            <p:grpSp>
              <p:nvGrpSpPr>
                <p:cNvPr id="86059" name="Groupe 278"/>
                <p:cNvGrpSpPr>
                  <a:grpSpLocks/>
                </p:cNvGrpSpPr>
                <p:nvPr/>
              </p:nvGrpSpPr>
              <p:grpSpPr bwMode="auto">
                <a:xfrm>
                  <a:off x="5739412" y="5740346"/>
                  <a:ext cx="2827941" cy="616940"/>
                  <a:chOff x="5739412" y="5740346"/>
                  <a:chExt cx="2827941" cy="616940"/>
                </a:xfrm>
              </p:grpSpPr>
              <p:sp>
                <p:nvSpPr>
                  <p:cNvPr id="280" name="Forme libre 279"/>
                  <p:cNvSpPr/>
                  <p:nvPr/>
                </p:nvSpPr>
                <p:spPr>
                  <a:xfrm>
                    <a:off x="5988562" y="5740345"/>
                    <a:ext cx="2347096" cy="517025"/>
                  </a:xfrm>
                  <a:custGeom>
                    <a:avLst>
                      <a:gd name="f0" fmla="val 60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wrap="none" lIns="90000" tIns="46800" rIns="90000" bIns="46800" anchor="ctr" compatLnSpc="0"/>
                  <a:lstStyle/>
                  <a:p>
                    <a:pPr hangingPunct="0">
                      <a:defRPr/>
                    </a:pPr>
                    <a:endParaRPr lang="fr-FR" sz="2400">
                      <a:latin typeface="Liberation Serif" pitchFamily="18"/>
                      <a:ea typeface="DejaVu LGC Sans" pitchFamily="2"/>
                      <a:cs typeface="DejaVu LGC Sans" pitchFamily="2"/>
                    </a:endParaRPr>
                  </a:p>
                </p:txBody>
              </p:sp>
              <p:grpSp>
                <p:nvGrpSpPr>
                  <p:cNvPr id="86061" name="Groupe 280"/>
                  <p:cNvGrpSpPr>
                    <a:grpSpLocks/>
                  </p:cNvGrpSpPr>
                  <p:nvPr/>
                </p:nvGrpSpPr>
                <p:grpSpPr bwMode="auto">
                  <a:xfrm>
                    <a:off x="5739412" y="5740346"/>
                    <a:ext cx="2827941" cy="616940"/>
                    <a:chOff x="5739412" y="5740346"/>
                    <a:chExt cx="2827941" cy="616940"/>
                  </a:xfrm>
                </p:grpSpPr>
                <p:sp>
                  <p:nvSpPr>
                    <p:cNvPr id="282" name="Forme libre 281"/>
                    <p:cNvSpPr/>
                    <p:nvPr/>
                  </p:nvSpPr>
                  <p:spPr>
                    <a:xfrm>
                      <a:off x="5988562" y="5740345"/>
                      <a:ext cx="2337575" cy="510681"/>
                    </a:xfrm>
                    <a:custGeom>
                      <a:avLst>
                        <a:gd name="f0" fmla="val 61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wrap="none" lIns="90000" tIns="46800" rIns="90000" bIns="46800" anchor="ctr" compatLnSpc="0"/>
                    <a:lstStyle/>
                    <a:p>
                      <a:pPr hangingPunct="0">
                        <a:defRPr/>
                      </a:pPr>
                      <a:endParaRPr lang="fr-FR" sz="2400">
                        <a:latin typeface="Liberation Serif" pitchFamily="18"/>
                        <a:ea typeface="DejaVu LGC Sans" pitchFamily="2"/>
                        <a:cs typeface="DejaVu LGC Sans" pitchFamily="2"/>
                      </a:endParaRPr>
                    </a:p>
                  </p:txBody>
                </p:sp>
                <p:grpSp>
                  <p:nvGrpSpPr>
                    <p:cNvPr id="86063" name="Groupe 28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39412" y="5740346"/>
                      <a:ext cx="2827941" cy="616940"/>
                      <a:chOff x="5739412" y="5740346"/>
                      <a:chExt cx="2827941" cy="616940"/>
                    </a:xfrm>
                  </p:grpSpPr>
                  <p:sp>
                    <p:nvSpPr>
                      <p:cNvPr id="284" name="Forme libre 283"/>
                      <p:cNvSpPr/>
                      <p:nvPr/>
                    </p:nvSpPr>
                    <p:spPr>
                      <a:xfrm>
                        <a:off x="5988562" y="5740345"/>
                        <a:ext cx="2332813" cy="505923"/>
                      </a:xfrm>
                      <a:custGeom>
                        <a:avLst>
                          <a:gd name="f0" fmla="val 61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wrap="none" lIns="90000" tIns="46800" rIns="90000" bIns="46800" anchor="ctr" compatLnSpc="0"/>
                      <a:lstStyle/>
                      <a:p>
                        <a:pPr hangingPunct="0">
                          <a:defRPr/>
                        </a:pPr>
                        <a:endParaRPr lang="fr-FR" sz="2400">
                          <a:latin typeface="Liberation Serif" pitchFamily="18"/>
                          <a:ea typeface="DejaVu LGC Sans" pitchFamily="2"/>
                          <a:cs typeface="DejaVu LGC Sans" pitchFamily="2"/>
                        </a:endParaRPr>
                      </a:p>
                    </p:txBody>
                  </p:sp>
                  <p:grpSp>
                    <p:nvGrpSpPr>
                      <p:cNvPr id="86065" name="Groupe 28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739412" y="5740346"/>
                        <a:ext cx="2827941" cy="616940"/>
                        <a:chOff x="5739412" y="5740346"/>
                        <a:chExt cx="2827941" cy="616940"/>
                      </a:xfrm>
                    </p:grpSpPr>
                    <p:sp>
                      <p:nvSpPr>
                        <p:cNvPr id="286" name="Forme libre 285"/>
                        <p:cNvSpPr/>
                        <p:nvPr/>
                      </p:nvSpPr>
                      <p:spPr>
                        <a:xfrm>
                          <a:off x="5988562" y="5740345"/>
                          <a:ext cx="2331227" cy="502751"/>
                        </a:xfrm>
                        <a:custGeom>
                          <a:avLst>
                            <a:gd name="f0" fmla="val 62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wrap="none" lIns="90000" tIns="46800" rIns="90000" bIns="46800" anchor="ctr" compatLnSpc="0"/>
                        <a:lstStyle/>
                        <a:p>
                          <a:pPr hangingPunct="0">
                            <a:defRPr/>
                          </a:pPr>
                          <a:endParaRPr lang="fr-FR" sz="2400">
                            <a:latin typeface="Liberation Serif" pitchFamily="18"/>
                            <a:ea typeface="DejaVu LGC Sans" pitchFamily="2"/>
                            <a:cs typeface="DejaVu LGC Sans" pitchFamily="2"/>
                          </a:endParaRPr>
                        </a:p>
                      </p:txBody>
                    </p:sp>
                    <p:grpSp>
                      <p:nvGrpSpPr>
                        <p:cNvPr id="86067" name="Groupe 28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739412" y="5740346"/>
                          <a:ext cx="2827941" cy="616940"/>
                          <a:chOff x="5739412" y="5740346"/>
                          <a:chExt cx="2827941" cy="616940"/>
                        </a:xfrm>
                      </p:grpSpPr>
                      <p:sp>
                        <p:nvSpPr>
                          <p:cNvPr id="288" name="Forme libre 287"/>
                          <p:cNvSpPr/>
                          <p:nvPr/>
                        </p:nvSpPr>
                        <p:spPr>
                          <a:xfrm>
                            <a:off x="5990150" y="5740345"/>
                            <a:ext cx="2328052" cy="501165"/>
                          </a:xfrm>
                          <a:custGeom>
                            <a:avLst>
                              <a:gd name="f0" fmla="val 62"/>
                            </a:avLst>
                            <a:gdLst>
                              <a:gd name="f1" fmla="val 10800000"/>
                              <a:gd name="f2" fmla="val 5400000"/>
                              <a:gd name="f3" fmla="val 16200000"/>
                              <a:gd name="f4" fmla="val w"/>
                              <a:gd name="f5" fmla="val h"/>
                              <a:gd name="f6" fmla="val ss"/>
                              <a:gd name="f7" fmla="val 0"/>
                              <a:gd name="f8" fmla="*/ 5419351 1 1725033"/>
                              <a:gd name="f9" fmla="val 45"/>
                              <a:gd name="f10" fmla="val 10800"/>
                              <a:gd name="f11" fmla="val -2147483647"/>
                              <a:gd name="f12" fmla="val 2147483647"/>
                              <a:gd name="f13" fmla="abs f4"/>
                              <a:gd name="f14" fmla="abs f5"/>
                              <a:gd name="f15" fmla="abs f6"/>
                              <a:gd name="f16" fmla="*/ f8 1 180"/>
                              <a:gd name="f17" fmla="pin 0 f0 10800"/>
                              <a:gd name="f18" fmla="+- 0 0 f2"/>
                              <a:gd name="f19" fmla="?: f13 f4 1"/>
                              <a:gd name="f20" fmla="?: f14 f5 1"/>
                              <a:gd name="f21" fmla="?: f15 f6 1"/>
                              <a:gd name="f22" fmla="*/ f9 f16 1"/>
                              <a:gd name="f23" fmla="+- f7 f17 0"/>
                              <a:gd name="f24" fmla="*/ f19 1 21600"/>
                              <a:gd name="f25" fmla="*/ f20 1 21600"/>
                              <a:gd name="f26" fmla="*/ 21600 f19 1"/>
                              <a:gd name="f27" fmla="*/ 21600 f20 1"/>
                              <a:gd name="f28" fmla="+- 0 0 f22"/>
                              <a:gd name="f29" fmla="min f25 f24"/>
                              <a:gd name="f30" fmla="*/ f26 1 f21"/>
                              <a:gd name="f31" fmla="*/ f27 1 f21"/>
                              <a:gd name="f32" fmla="*/ f28 f1 1"/>
                              <a:gd name="f33" fmla="*/ f32 1 f8"/>
                              <a:gd name="f34" fmla="+- f31 0 f17"/>
                              <a:gd name="f35" fmla="+- f30 0 f17"/>
                              <a:gd name="f36" fmla="*/ f17 f29 1"/>
                              <a:gd name="f37" fmla="*/ f7 f29 1"/>
                              <a:gd name="f38" fmla="*/ f23 f29 1"/>
                              <a:gd name="f39" fmla="*/ f31 f29 1"/>
                              <a:gd name="f40" fmla="*/ f30 f29 1"/>
                              <a:gd name="f41" fmla="+- f33 0 f2"/>
                              <a:gd name="f42" fmla="+- f37 0 f38"/>
                              <a:gd name="f43" fmla="+- f38 0 f37"/>
                              <a:gd name="f44" fmla="*/ f34 f29 1"/>
                              <a:gd name="f45" fmla="*/ f35 f29 1"/>
                              <a:gd name="f46" fmla="cos 1 f41"/>
                              <a:gd name="f47" fmla="abs f42"/>
                              <a:gd name="f48" fmla="abs f43"/>
                              <a:gd name="f49" fmla="?: f42 f18 f2"/>
                              <a:gd name="f50" fmla="?: f42 f2 f18"/>
                              <a:gd name="f51" fmla="?: f42 f3 f2"/>
                              <a:gd name="f52" fmla="?: f42 f2 f3"/>
                              <a:gd name="f53" fmla="+- f39 0 f44"/>
                              <a:gd name="f54" fmla="?: f43 f18 f2"/>
                              <a:gd name="f55" fmla="?: f43 f2 f18"/>
                              <a:gd name="f56" fmla="+- f40 0 f45"/>
                              <a:gd name="f57" fmla="+- f44 0 f39"/>
                              <a:gd name="f58" fmla="+- f45 0 f40"/>
                              <a:gd name="f59" fmla="?: f42 0 f1"/>
                              <a:gd name="f60" fmla="?: f42 f1 0"/>
                              <a:gd name="f61" fmla="+- 0 0 f46"/>
                              <a:gd name="f62" fmla="?: f42 f52 f51"/>
                              <a:gd name="f63" fmla="?: f42 f51 f52"/>
                              <a:gd name="f64" fmla="?: f43 f50 f49"/>
                              <a:gd name="f65" fmla="abs f53"/>
                              <a:gd name="f66" fmla="?: f53 0 f1"/>
                              <a:gd name="f67" fmla="?: f53 f1 0"/>
                              <a:gd name="f68" fmla="?: f53 f54 f55"/>
                              <a:gd name="f69" fmla="abs f56"/>
                              <a:gd name="f70" fmla="abs f57"/>
                              <a:gd name="f71" fmla="?: f56 f18 f2"/>
                              <a:gd name="f72" fmla="?: f56 f2 f18"/>
                              <a:gd name="f73" fmla="?: f56 f3 f2"/>
                              <a:gd name="f74" fmla="?: f56 f2 f3"/>
                              <a:gd name="f75" fmla="abs f58"/>
                              <a:gd name="f76" fmla="?: f58 f18 f2"/>
                              <a:gd name="f77" fmla="?: f58 f2 f18"/>
                              <a:gd name="f78" fmla="?: f58 f60 f59"/>
                              <a:gd name="f79" fmla="?: f58 f59 f60"/>
                              <a:gd name="f80" fmla="*/ f17 f61 1"/>
                              <a:gd name="f81" fmla="?: f43 f63 f62"/>
                              <a:gd name="f82" fmla="?: f43 f67 f66"/>
                              <a:gd name="f83" fmla="?: f43 f66 f67"/>
                              <a:gd name="f84" fmla="?: f56 f74 f73"/>
                              <a:gd name="f85" fmla="?: f56 f73 f74"/>
                              <a:gd name="f86" fmla="?: f57 f72 f71"/>
                              <a:gd name="f87" fmla="?: f42 f78 f79"/>
                              <a:gd name="f88" fmla="?: f42 f76 f77"/>
                              <a:gd name="f89" fmla="*/ f80 3163 1"/>
                              <a:gd name="f90" fmla="?: f53 f82 f83"/>
                              <a:gd name="f91" fmla="?: f57 f85 f84"/>
                              <a:gd name="f92" fmla="*/ f89 1 7636"/>
                              <a:gd name="f93" fmla="+- f7 f92 0"/>
                              <a:gd name="f94" fmla="+- f30 0 f92"/>
                              <a:gd name="f95" fmla="+- f31 0 f92"/>
                              <a:gd name="f96" fmla="*/ f93 f29 1"/>
                              <a:gd name="f97" fmla="*/ f94 f29 1"/>
                              <a:gd name="f98" fmla="*/ f95 f29 1"/>
                            </a:gdLst>
                            <a:ahLst>
                              <a:ahXY gdRefX="f0" minX="f7" maxX="f10">
                                <a:pos x="f36" y="f37"/>
                              </a:ahXY>
                            </a:ahLst>
                            <a:cxnLst>
                              <a:cxn ang="3cd4">
                                <a:pos x="hc" y="t"/>
                              </a:cxn>
                              <a:cxn ang="0">
                                <a:pos x="r" y="vc"/>
                              </a:cxn>
                              <a:cxn ang="cd4">
                                <a:pos x="hc" y="b"/>
                              </a:cxn>
                              <a:cxn ang="cd2">
                                <a:pos x="l" y="vc"/>
                              </a:cxn>
                            </a:cxnLst>
                            <a:rect l="f96" t="f96" r="f97" b="f98"/>
                            <a:pathLst>
                              <a:path>
                                <a:moveTo>
                                  <a:pt x="f38" y="f37"/>
                                </a:moveTo>
                                <a:arcTo wR="f47" hR="f48" stAng="f81" swAng="f64"/>
                                <a:lnTo>
                                  <a:pt x="f37" y="f44"/>
                                </a:lnTo>
                                <a:arcTo wR="f48" hR="f65" stAng="f90" swAng="f68"/>
                                <a:lnTo>
                                  <a:pt x="f45" y="f39"/>
                                </a:lnTo>
                                <a:arcTo wR="f69" hR="f70" stAng="f91" swAng="f86"/>
                                <a:lnTo>
                                  <a:pt x="f40" y="f38"/>
                                </a:lnTo>
                                <a:arcTo wR="f75" hR="f47" stAng="f87" swAng="f88"/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  <a:prstDash val="solid"/>
                          </a:ln>
                        </p:spPr>
                        <p:txBody>
                          <a:bodyPr wrap="none" lIns="90000" tIns="46800" rIns="90000" bIns="46800" anchor="ctr" compatLnSpc="0"/>
                          <a:lstStyle/>
                          <a:p>
                            <a:pPr hangingPunct="0">
                              <a:defRPr/>
                            </a:pPr>
                            <a:endParaRPr lang="fr-FR" sz="2400">
                              <a:latin typeface="Liberation Serif" pitchFamily="18"/>
                              <a:ea typeface="DejaVu LGC Sans" pitchFamily="2"/>
                              <a:cs typeface="DejaVu LGC Sans" pitchFamily="2"/>
                            </a:endParaRPr>
                          </a:p>
                        </p:txBody>
                      </p:sp>
                      <p:grpSp>
                        <p:nvGrpSpPr>
                          <p:cNvPr id="86069" name="Groupe 288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5739412" y="5741934"/>
                            <a:ext cx="2827941" cy="615352"/>
                            <a:chOff x="5739412" y="5741934"/>
                            <a:chExt cx="2827941" cy="615352"/>
                          </a:xfrm>
                        </p:grpSpPr>
                        <p:sp>
                          <p:nvSpPr>
                            <p:cNvPr id="290" name="Forme libre 289"/>
                            <p:cNvSpPr/>
                            <p:nvPr/>
                          </p:nvSpPr>
                          <p:spPr>
                            <a:xfrm>
                              <a:off x="5990150" y="5741931"/>
                              <a:ext cx="2328052" cy="499579"/>
                            </a:xfrm>
                            <a:custGeom>
                              <a:avLst>
                                <a:gd name="f0" fmla="val 62"/>
                              </a:avLst>
                              <a:gdLst>
                                <a:gd name="f1" fmla="val 10800000"/>
                                <a:gd name="f2" fmla="val 5400000"/>
                                <a:gd name="f3" fmla="val 16200000"/>
                                <a:gd name="f4" fmla="val w"/>
                                <a:gd name="f5" fmla="val h"/>
                                <a:gd name="f6" fmla="val ss"/>
                                <a:gd name="f7" fmla="val 0"/>
                                <a:gd name="f8" fmla="*/ 5419351 1 1725033"/>
                                <a:gd name="f9" fmla="val 45"/>
                                <a:gd name="f10" fmla="val 10800"/>
                                <a:gd name="f11" fmla="val -2147483647"/>
                                <a:gd name="f12" fmla="val 2147483647"/>
                                <a:gd name="f13" fmla="abs f4"/>
                                <a:gd name="f14" fmla="abs f5"/>
                                <a:gd name="f15" fmla="abs f6"/>
                                <a:gd name="f16" fmla="*/ f8 1 180"/>
                                <a:gd name="f17" fmla="pin 0 f0 10800"/>
                                <a:gd name="f18" fmla="+- 0 0 f2"/>
                                <a:gd name="f19" fmla="?: f13 f4 1"/>
                                <a:gd name="f20" fmla="?: f14 f5 1"/>
                                <a:gd name="f21" fmla="?: f15 f6 1"/>
                                <a:gd name="f22" fmla="*/ f9 f16 1"/>
                                <a:gd name="f23" fmla="+- f7 f17 0"/>
                                <a:gd name="f24" fmla="*/ f19 1 21600"/>
                                <a:gd name="f25" fmla="*/ f20 1 21600"/>
                                <a:gd name="f26" fmla="*/ 21600 f19 1"/>
                                <a:gd name="f27" fmla="*/ 21600 f20 1"/>
                                <a:gd name="f28" fmla="+- 0 0 f22"/>
                                <a:gd name="f29" fmla="min f25 f24"/>
                                <a:gd name="f30" fmla="*/ f26 1 f21"/>
                                <a:gd name="f31" fmla="*/ f27 1 f21"/>
                                <a:gd name="f32" fmla="*/ f28 f1 1"/>
                                <a:gd name="f33" fmla="*/ f32 1 f8"/>
                                <a:gd name="f34" fmla="+- f31 0 f17"/>
                                <a:gd name="f35" fmla="+- f30 0 f17"/>
                                <a:gd name="f36" fmla="*/ f17 f29 1"/>
                                <a:gd name="f37" fmla="*/ f7 f29 1"/>
                                <a:gd name="f38" fmla="*/ f23 f29 1"/>
                                <a:gd name="f39" fmla="*/ f31 f29 1"/>
                                <a:gd name="f40" fmla="*/ f30 f29 1"/>
                                <a:gd name="f41" fmla="+- f33 0 f2"/>
                                <a:gd name="f42" fmla="+- f37 0 f38"/>
                                <a:gd name="f43" fmla="+- f38 0 f37"/>
                                <a:gd name="f44" fmla="*/ f34 f29 1"/>
                                <a:gd name="f45" fmla="*/ f35 f29 1"/>
                                <a:gd name="f46" fmla="cos 1 f41"/>
                                <a:gd name="f47" fmla="abs f42"/>
                                <a:gd name="f48" fmla="abs f43"/>
                                <a:gd name="f49" fmla="?: f42 f18 f2"/>
                                <a:gd name="f50" fmla="?: f42 f2 f18"/>
                                <a:gd name="f51" fmla="?: f42 f3 f2"/>
                                <a:gd name="f52" fmla="?: f42 f2 f3"/>
                                <a:gd name="f53" fmla="+- f39 0 f44"/>
                                <a:gd name="f54" fmla="?: f43 f18 f2"/>
                                <a:gd name="f55" fmla="?: f43 f2 f18"/>
                                <a:gd name="f56" fmla="+- f40 0 f45"/>
                                <a:gd name="f57" fmla="+- f44 0 f39"/>
                                <a:gd name="f58" fmla="+- f45 0 f40"/>
                                <a:gd name="f59" fmla="?: f42 0 f1"/>
                                <a:gd name="f60" fmla="?: f42 f1 0"/>
                                <a:gd name="f61" fmla="+- 0 0 f46"/>
                                <a:gd name="f62" fmla="?: f42 f52 f51"/>
                                <a:gd name="f63" fmla="?: f42 f51 f52"/>
                                <a:gd name="f64" fmla="?: f43 f50 f49"/>
                                <a:gd name="f65" fmla="abs f53"/>
                                <a:gd name="f66" fmla="?: f53 0 f1"/>
                                <a:gd name="f67" fmla="?: f53 f1 0"/>
                                <a:gd name="f68" fmla="?: f53 f54 f55"/>
                                <a:gd name="f69" fmla="abs f56"/>
                                <a:gd name="f70" fmla="abs f57"/>
                                <a:gd name="f71" fmla="?: f56 f18 f2"/>
                                <a:gd name="f72" fmla="?: f56 f2 f18"/>
                                <a:gd name="f73" fmla="?: f56 f3 f2"/>
                                <a:gd name="f74" fmla="?: f56 f2 f3"/>
                                <a:gd name="f75" fmla="abs f58"/>
                                <a:gd name="f76" fmla="?: f58 f18 f2"/>
                                <a:gd name="f77" fmla="?: f58 f2 f18"/>
                                <a:gd name="f78" fmla="?: f58 f60 f59"/>
                                <a:gd name="f79" fmla="?: f58 f59 f60"/>
                                <a:gd name="f80" fmla="*/ f17 f61 1"/>
                                <a:gd name="f81" fmla="?: f43 f63 f62"/>
                                <a:gd name="f82" fmla="?: f43 f67 f66"/>
                                <a:gd name="f83" fmla="?: f43 f66 f67"/>
                                <a:gd name="f84" fmla="?: f56 f74 f73"/>
                                <a:gd name="f85" fmla="?: f56 f73 f74"/>
                                <a:gd name="f86" fmla="?: f57 f72 f71"/>
                                <a:gd name="f87" fmla="?: f42 f78 f79"/>
                                <a:gd name="f88" fmla="?: f42 f76 f77"/>
                                <a:gd name="f89" fmla="*/ f80 3163 1"/>
                                <a:gd name="f90" fmla="?: f53 f82 f83"/>
                                <a:gd name="f91" fmla="?: f57 f85 f84"/>
                                <a:gd name="f92" fmla="*/ f89 1 7636"/>
                                <a:gd name="f93" fmla="+- f7 f92 0"/>
                                <a:gd name="f94" fmla="+- f30 0 f92"/>
                                <a:gd name="f95" fmla="+- f31 0 f92"/>
                                <a:gd name="f96" fmla="*/ f93 f29 1"/>
                                <a:gd name="f97" fmla="*/ f94 f29 1"/>
                                <a:gd name="f98" fmla="*/ f95 f29 1"/>
                              </a:gdLst>
                              <a:ahLst>
                                <a:ahXY gdRefX="f0" minX="f7" maxX="f10">
                                  <a:pos x="f36" y="f37"/>
                                </a:ahXY>
                              </a:ahLst>
                              <a:cxnLst>
                                <a:cxn ang="3cd4">
                                  <a:pos x="hc" y="t"/>
                                </a:cxn>
                                <a:cxn ang="0">
                                  <a:pos x="r" y="vc"/>
                                </a:cxn>
                                <a:cxn ang="cd4">
                                  <a:pos x="hc" y="b"/>
                                </a:cxn>
                                <a:cxn ang="cd2">
                                  <a:pos x="l" y="vc"/>
                                </a:cxn>
                              </a:cxnLst>
                              <a:rect l="f96" t="f96" r="f97" b="f98"/>
                              <a:pathLst>
                                <a:path>
                                  <a:moveTo>
                                    <a:pt x="f38" y="f37"/>
                                  </a:moveTo>
                                  <a:arcTo wR="f47" hR="f48" stAng="f81" swAng="f64"/>
                                  <a:lnTo>
                                    <a:pt x="f37" y="f44"/>
                                  </a:lnTo>
                                  <a:arcTo wR="f48" hR="f65" stAng="f90" swAng="f68"/>
                                  <a:lnTo>
                                    <a:pt x="f45" y="f39"/>
                                  </a:lnTo>
                                  <a:arcTo wR="f69" hR="f70" stAng="f91" swAng="f86"/>
                                  <a:lnTo>
                                    <a:pt x="f40" y="f38"/>
                                  </a:lnTo>
                                  <a:arcTo wR="f75" hR="f47" stAng="f87" swAng="f88"/>
                                  <a:close/>
                                </a:path>
                              </a:pathLst>
                            </a:custGeom>
                            <a:noFill/>
                            <a:ln>
                              <a:noFill/>
                              <a:prstDash val="solid"/>
                            </a:ln>
                          </p:spPr>
                          <p:txBody>
                            <a:bodyPr wrap="none" lIns="90000" tIns="46800" rIns="90000" bIns="46800" anchor="ctr" compatLnSpc="0"/>
                            <a:lstStyle/>
                            <a:p>
                              <a:pPr hangingPunct="0">
                                <a:defRPr/>
                              </a:pPr>
                              <a:endParaRPr lang="fr-FR" sz="2400">
                                <a:latin typeface="Liberation Serif" pitchFamily="18"/>
                                <a:ea typeface="DejaVu LGC Sans" pitchFamily="2"/>
                                <a:cs typeface="DejaVu LGC Sans" pitchFamily="2"/>
                              </a:endParaRPr>
                            </a:p>
                          </p:txBody>
                        </p:sp>
                        <p:sp>
                          <p:nvSpPr>
                            <p:cNvPr id="86071" name="Forme libre 290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5739412" y="5741934"/>
                              <a:ext cx="2827941" cy="615352"/>
                            </a:xfrm>
                            <a:custGeom>
                              <a:avLst/>
                              <a:gdLst>
                                <a:gd name="T0" fmla="*/ 1419826 w 2816280"/>
                                <a:gd name="T1" fmla="*/ 0 h 610986"/>
                                <a:gd name="T2" fmla="*/ 2839650 w 2816280"/>
                                <a:gd name="T3" fmla="*/ 309875 h 610986"/>
                                <a:gd name="T4" fmla="*/ 1419826 w 2816280"/>
                                <a:gd name="T5" fmla="*/ 619749 h 610986"/>
                                <a:gd name="T6" fmla="*/ 0 w 2816280"/>
                                <a:gd name="T7" fmla="*/ 309875 h 610986"/>
                                <a:gd name="T8" fmla="*/ 17694720 60000 65536"/>
                                <a:gd name="T9" fmla="*/ 0 60000 65536"/>
                                <a:gd name="T10" fmla="*/ 5898240 60000 65536"/>
                                <a:gd name="T11" fmla="*/ 11796480 60000 65536"/>
                                <a:gd name="T12" fmla="*/ 514 w 2816280"/>
                                <a:gd name="T13" fmla="*/ 514 h 610986"/>
                                <a:gd name="T14" fmla="*/ 2815766 w 2816280"/>
                                <a:gd name="T15" fmla="*/ 610472 h 610986"/>
                              </a:gdLst>
                              <a:ahLst/>
                              <a:cxnLst>
                                <a:cxn ang="T8">
                                  <a:pos x="T0" y="T1"/>
                                </a:cxn>
                                <a:cxn ang="T9">
                                  <a:pos x="T2" y="T3"/>
                                </a:cxn>
                                <a:cxn ang="T10">
                                  <a:pos x="T4" y="T5"/>
                                </a:cxn>
                                <a:cxn ang="T11">
                                  <a:pos x="T6" y="T7"/>
                                </a:cxn>
                              </a:cxnLst>
                              <a:rect l="T12" t="T13" r="T14" b="T15"/>
                              <a:pathLst>
                                <a:path w="2816280" h="610986">
                                  <a:moveTo>
                                    <a:pt x="1754" y="0"/>
                                  </a:moveTo>
                                  <a:lnTo>
                                    <a:pt x="1753" y="0"/>
                                  </a:lnTo>
                                  <a:cubicBezTo>
                                    <a:pt x="785" y="0"/>
                                    <a:pt x="0" y="785"/>
                                    <a:pt x="0" y="1753"/>
                                  </a:cubicBezTo>
                                  <a:lnTo>
                                    <a:pt x="0" y="609232"/>
                                  </a:lnTo>
                                  <a:cubicBezTo>
                                    <a:pt x="0" y="610200"/>
                                    <a:pt x="785" y="610985"/>
                                    <a:pt x="1753" y="610986"/>
                                  </a:cubicBezTo>
                                  <a:lnTo>
                                    <a:pt x="2814526" y="610986"/>
                                  </a:lnTo>
                                  <a:cubicBezTo>
                                    <a:pt x="2815494" y="610985"/>
                                    <a:pt x="2816280" y="610200"/>
                                    <a:pt x="2816280" y="609232"/>
                                  </a:cubicBezTo>
                                  <a:lnTo>
                                    <a:pt x="2816280" y="1754"/>
                                  </a:lnTo>
                                  <a:cubicBezTo>
                                    <a:pt x="2816280" y="785"/>
                                    <a:pt x="2815494" y="0"/>
                                    <a:pt x="2814526" y="0"/>
                                  </a:cubicBezTo>
                                  <a:lnTo>
                                    <a:pt x="1754" y="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wrap="none" lIns="0" tIns="0" rIns="0" bIns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GB" sz="2000" b="1" i="1">
                                  <a:latin typeface="Liberation Serif"/>
                                  <a:ea typeface="DejaVu LGC Sans"/>
                                  <a:cs typeface="DejaVu LGC Sans"/>
                                </a:rPr>
                                <a:t>inter-model differences</a:t>
                              </a:r>
                            </a:p>
                            <a:p>
                              <a:pPr algn="ctr"/>
                              <a:r>
                                <a:rPr lang="en-GB" sz="2000" b="1" i="1">
                                  <a:latin typeface="Liberation Serif"/>
                                  <a:ea typeface="DejaVu LGC Sans"/>
                                  <a:cs typeface="DejaVu LGC Sans"/>
                                </a:rPr>
                                <a:t>(standard deviation)</a:t>
                              </a:r>
                              <a:r>
                                <a:rPr lang="ar-SA" sz="2000" b="1" i="1">
                                  <a:latin typeface="Liberation Serif"/>
                                  <a:ea typeface="DejaVu LGC Sans"/>
                                  <a:cs typeface="DejaVu LGC Sans"/>
                                </a:rPr>
                                <a:t>‏</a:t>
                              </a:r>
                              <a:endParaRPr lang="en-GB" sz="2000" b="1" i="1">
                                <a:latin typeface="Liberation Serif"/>
                                <a:ea typeface="DejaVu LGC Sans"/>
                                <a:cs typeface="DejaVu LGC Sans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</p:grpSp>
            </p:grpSp>
          </p:grpSp>
        </p:grpSp>
      </p:grpSp>
      <p:sp>
        <p:nvSpPr>
          <p:cNvPr id="292" name="Forme libre 291"/>
          <p:cNvSpPr/>
          <p:nvPr/>
        </p:nvSpPr>
        <p:spPr>
          <a:xfrm>
            <a:off x="4240213" y="1120775"/>
            <a:ext cx="4106862" cy="5299075"/>
          </a:xfrm>
          <a:custGeom>
            <a:avLst>
              <a:gd name="f0" fmla="val 8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9360">
            <a:solidFill>
              <a:srgbClr val="FFFFFF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hangingPunct="0">
              <a:defRPr/>
            </a:pPr>
            <a:endParaRPr lang="fr-FR" sz="2400">
              <a:latin typeface="Liberation Serif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86021" name="Forme libre 292"/>
          <p:cNvSpPr>
            <a:spLocks/>
          </p:cNvSpPr>
          <p:nvPr/>
        </p:nvSpPr>
        <p:spPr bwMode="auto">
          <a:xfrm>
            <a:off x="5499100" y="6396038"/>
            <a:ext cx="3254375" cy="2444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15659133 h 21600"/>
              <a:gd name="T4" fmla="*/ 2147483647 w 21600"/>
              <a:gd name="T5" fmla="*/ 31318130 h 21600"/>
              <a:gd name="T6" fmla="*/ 0 w 21600"/>
              <a:gd name="T7" fmla="*/ 15659133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en-GB" sz="1600" i="1">
                <a:latin typeface="Liberation Serif"/>
                <a:ea typeface="DejaVu LGC Sans"/>
                <a:cs typeface="DejaVu LGC Sans"/>
              </a:rPr>
              <a:t>(Dufresne &amp; Bony 2008)</a:t>
            </a:r>
            <a:r>
              <a:rPr lang="ar-SA" sz="1600" i="1">
                <a:latin typeface="Liberation Serif"/>
                <a:ea typeface="DejaVu LGC Sans"/>
                <a:cs typeface="DejaVu LGC Sans"/>
              </a:rPr>
              <a:t>‏</a:t>
            </a:r>
            <a:endParaRPr lang="en-GB" sz="1600" i="1">
              <a:latin typeface="Liberation Serif"/>
              <a:ea typeface="DejaVu LGC Sans"/>
              <a:cs typeface="DejaVu LGC Sans"/>
            </a:endParaRPr>
          </a:p>
        </p:txBody>
      </p:sp>
      <p:sp>
        <p:nvSpPr>
          <p:cNvPr id="294" name="Forme libre 293"/>
          <p:cNvSpPr/>
          <p:nvPr/>
        </p:nvSpPr>
        <p:spPr>
          <a:xfrm>
            <a:off x="4454525" y="3781425"/>
            <a:ext cx="4670425" cy="6540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/>
          <a:lstStyle/>
          <a:p>
            <a:pPr>
              <a:lnSpc>
                <a:spcPct val="116000"/>
              </a:lnSpc>
              <a:defRPr/>
            </a:pPr>
            <a:r>
              <a:rPr lang="en-GB" sz="2000" dirty="0" err="1">
                <a:latin typeface="Liberation Serif" pitchFamily="18"/>
                <a:ea typeface="DejaVu LGC Sans" pitchFamily="2"/>
                <a:cs typeface="DejaVu LGC Sans" pitchFamily="2"/>
              </a:rPr>
              <a:t>Effet</a:t>
            </a:r>
            <a:r>
              <a:rPr lang="en-GB" sz="2000" dirty="0">
                <a:latin typeface="Liberation Serif" pitchFamily="18"/>
                <a:ea typeface="DejaVu LGC Sans" pitchFamily="2"/>
                <a:cs typeface="DejaVu LGC Sans" pitchFamily="2"/>
              </a:rPr>
              <a:t> direct de </a:t>
            </a:r>
            <a:r>
              <a:rPr lang="en-GB" sz="2000" b="1" dirty="0" err="1">
                <a:latin typeface="Liberation Serif" pitchFamily="18"/>
                <a:ea typeface="DejaVu LGC Sans" pitchFamily="2"/>
                <a:cs typeface="DejaVu LGC Sans" pitchFamily="2"/>
              </a:rPr>
              <a:t>l'augmentation</a:t>
            </a:r>
            <a:r>
              <a:rPr lang="en-GB" sz="2000" b="1" dirty="0">
                <a:latin typeface="Liberation Serif" pitchFamily="18"/>
                <a:ea typeface="DejaVu LGC Sans" pitchFamily="2"/>
                <a:cs typeface="DejaVu LGC Sans" pitchFamily="2"/>
              </a:rPr>
              <a:t> du CO</a:t>
            </a:r>
            <a:r>
              <a:rPr lang="en-GB" sz="2000" b="1" baseline="-33000" dirty="0">
                <a:latin typeface="Liberation Serif" pitchFamily="18"/>
                <a:ea typeface="DejaVu LGC Sans" pitchFamily="2"/>
                <a:cs typeface="DejaVu LGC Sans" pitchFamily="2"/>
              </a:rPr>
              <a:t>2</a:t>
            </a:r>
          </a:p>
        </p:txBody>
      </p:sp>
      <p:sp>
        <p:nvSpPr>
          <p:cNvPr id="295" name="Forme libre 294"/>
          <p:cNvSpPr/>
          <p:nvPr/>
        </p:nvSpPr>
        <p:spPr>
          <a:xfrm>
            <a:off x="4454525" y="4857750"/>
            <a:ext cx="4670425" cy="6540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/>
          <a:lstStyle/>
          <a:p>
            <a:pPr>
              <a:lnSpc>
                <a:spcPct val="116000"/>
              </a:lnSpc>
              <a:defRPr/>
            </a:pPr>
            <a:r>
              <a:rPr lang="en-GB" sz="2000" dirty="0" err="1">
                <a:latin typeface="Liberation Serif" pitchFamily="18"/>
                <a:ea typeface="DejaVu LGC Sans" pitchFamily="2"/>
                <a:cs typeface="DejaVu LGC Sans" pitchFamily="2"/>
              </a:rPr>
              <a:t>Effet</a:t>
            </a:r>
            <a:r>
              <a:rPr lang="en-GB" sz="2000" dirty="0">
                <a:latin typeface="Liberation Serif" pitchFamily="18"/>
                <a:ea typeface="DejaVu LGC Sans" pitchFamily="2"/>
                <a:cs typeface="DejaVu LGC Sans" pitchFamily="2"/>
              </a:rPr>
              <a:t> </a:t>
            </a:r>
            <a:r>
              <a:rPr lang="en-GB" sz="2000" b="1" dirty="0" err="1">
                <a:latin typeface="Liberation Serif" pitchFamily="18"/>
                <a:ea typeface="DejaVu LGC Sans" pitchFamily="2"/>
                <a:cs typeface="DejaVu LGC Sans" pitchFamily="2"/>
              </a:rPr>
              <a:t>d'inertie</a:t>
            </a:r>
            <a:r>
              <a:rPr lang="en-GB" sz="2000" b="1" dirty="0">
                <a:latin typeface="Liberation Serif" pitchFamily="18"/>
                <a:ea typeface="DejaVu LGC Sans" pitchFamily="2"/>
                <a:cs typeface="DejaVu LGC Sans" pitchFamily="2"/>
              </a:rPr>
              <a:t> </a:t>
            </a:r>
            <a:r>
              <a:rPr lang="en-GB" sz="2000" b="1" dirty="0" err="1">
                <a:latin typeface="Liberation Serif" pitchFamily="18"/>
                <a:ea typeface="DejaVu LGC Sans" pitchFamily="2"/>
                <a:cs typeface="DejaVu LGC Sans" pitchFamily="2"/>
              </a:rPr>
              <a:t>thermique</a:t>
            </a:r>
            <a:r>
              <a:rPr lang="en-GB" sz="2000" b="1" dirty="0">
                <a:latin typeface="Liberation Serif" pitchFamily="18"/>
                <a:ea typeface="DejaVu LGC Sans" pitchFamily="2"/>
                <a:cs typeface="DejaVu LGC Sans" pitchFamily="2"/>
              </a:rPr>
              <a:t> de </a:t>
            </a:r>
            <a:r>
              <a:rPr lang="en-GB" sz="2000" b="1" dirty="0" err="1">
                <a:latin typeface="Liberation Serif" pitchFamily="18"/>
                <a:ea typeface="DejaVu LGC Sans" pitchFamily="2"/>
                <a:cs typeface="DejaVu LGC Sans" pitchFamily="2"/>
              </a:rPr>
              <a:t>l'océan</a:t>
            </a:r>
            <a:endParaRPr lang="en-GB" sz="2000" b="1" dirty="0">
              <a:latin typeface="Liberation Serif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296" name="Forme libre 295"/>
          <p:cNvSpPr/>
          <p:nvPr/>
        </p:nvSpPr>
        <p:spPr>
          <a:xfrm>
            <a:off x="4454525" y="2800350"/>
            <a:ext cx="4670425" cy="4889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/>
          <a:lstStyle/>
          <a:p>
            <a:pPr>
              <a:lnSpc>
                <a:spcPct val="116000"/>
              </a:lnSpc>
              <a:defRPr/>
            </a:pPr>
            <a:r>
              <a:rPr lang="en-GB" sz="2000" dirty="0" err="1">
                <a:latin typeface="Liberation Serif" pitchFamily="18"/>
                <a:ea typeface="DejaVu LGC Sans" pitchFamily="2"/>
                <a:cs typeface="DejaVu LGC Sans" pitchFamily="2"/>
              </a:rPr>
              <a:t>Rétroaction</a:t>
            </a:r>
            <a:r>
              <a:rPr lang="en-GB" sz="2000" dirty="0">
                <a:latin typeface="Liberation Serif" pitchFamily="18"/>
                <a:ea typeface="DejaVu LGC Sans" pitchFamily="2"/>
                <a:cs typeface="DejaVu LGC Sans" pitchFamily="2"/>
              </a:rPr>
              <a:t> de la </a:t>
            </a:r>
            <a:r>
              <a:rPr lang="en-GB" sz="2000" b="1" dirty="0" err="1">
                <a:latin typeface="Liberation Serif" pitchFamily="18"/>
                <a:ea typeface="DejaVu LGC Sans" pitchFamily="2"/>
                <a:cs typeface="DejaVu LGC Sans" pitchFamily="2"/>
              </a:rPr>
              <a:t>vapeur</a:t>
            </a:r>
            <a:r>
              <a:rPr lang="en-GB" sz="2000" b="1" dirty="0">
                <a:latin typeface="Liberation Serif" pitchFamily="18"/>
                <a:ea typeface="DejaVu LGC Sans" pitchFamily="2"/>
                <a:cs typeface="DejaVu LGC Sans" pitchFamily="2"/>
              </a:rPr>
              <a:t> </a:t>
            </a:r>
            <a:r>
              <a:rPr lang="en-GB" sz="2000" b="1" dirty="0" err="1">
                <a:latin typeface="Liberation Serif" pitchFamily="18"/>
                <a:ea typeface="DejaVu LGC Sans" pitchFamily="2"/>
                <a:cs typeface="DejaVu LGC Sans" pitchFamily="2"/>
              </a:rPr>
              <a:t>d'eau</a:t>
            </a:r>
            <a:endParaRPr lang="en-GB" sz="2000" b="1" dirty="0">
              <a:latin typeface="Liberation Serif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297" name="Forme libre 296"/>
          <p:cNvSpPr/>
          <p:nvPr/>
        </p:nvSpPr>
        <p:spPr>
          <a:xfrm>
            <a:off x="4454525" y="2147888"/>
            <a:ext cx="4670425" cy="4905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/>
          <a:lstStyle/>
          <a:p>
            <a:pPr>
              <a:lnSpc>
                <a:spcPct val="116000"/>
              </a:lnSpc>
              <a:defRPr/>
            </a:pPr>
            <a:r>
              <a:rPr lang="en-GB" sz="2000" dirty="0" err="1">
                <a:latin typeface="Liberation Serif" pitchFamily="18"/>
                <a:ea typeface="DejaVu LGC Sans" pitchFamily="2"/>
                <a:cs typeface="DejaVu LGC Sans" pitchFamily="2"/>
              </a:rPr>
              <a:t>Rétroaction</a:t>
            </a:r>
            <a:r>
              <a:rPr lang="en-GB" sz="2000" dirty="0">
                <a:latin typeface="Liberation Serif" pitchFamily="18"/>
                <a:ea typeface="DejaVu LGC Sans" pitchFamily="2"/>
                <a:cs typeface="DejaVu LGC Sans" pitchFamily="2"/>
              </a:rPr>
              <a:t> de la </a:t>
            </a:r>
            <a:r>
              <a:rPr lang="en-GB" sz="2000" b="1" dirty="0" err="1">
                <a:latin typeface="Liberation Serif" pitchFamily="18"/>
                <a:ea typeface="DejaVu LGC Sans" pitchFamily="2"/>
                <a:cs typeface="DejaVu LGC Sans" pitchFamily="2"/>
              </a:rPr>
              <a:t>cryosphère</a:t>
            </a:r>
            <a:endParaRPr lang="en-GB" sz="2000" b="1" dirty="0">
              <a:latin typeface="Liberation Serif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298" name="Forme libre 297"/>
          <p:cNvSpPr/>
          <p:nvPr/>
        </p:nvSpPr>
        <p:spPr>
          <a:xfrm>
            <a:off x="4454525" y="1395413"/>
            <a:ext cx="4670425" cy="4905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/>
          <a:lstStyle/>
          <a:p>
            <a:pPr>
              <a:lnSpc>
                <a:spcPct val="116000"/>
              </a:lnSpc>
              <a:defRPr/>
            </a:pPr>
            <a:r>
              <a:rPr lang="en-GB" sz="2000" dirty="0" err="1">
                <a:latin typeface="Liberation Serif" pitchFamily="18"/>
                <a:ea typeface="DejaVu LGC Sans" pitchFamily="2"/>
                <a:cs typeface="DejaVu LGC Sans" pitchFamily="2"/>
              </a:rPr>
              <a:t>Rétroaction</a:t>
            </a:r>
            <a:r>
              <a:rPr lang="en-GB" sz="2000" dirty="0">
                <a:latin typeface="Liberation Serif" pitchFamily="18"/>
                <a:ea typeface="DejaVu LGC Sans" pitchFamily="2"/>
                <a:cs typeface="DejaVu LGC Sans" pitchFamily="2"/>
              </a:rPr>
              <a:t> des </a:t>
            </a:r>
            <a:r>
              <a:rPr lang="en-GB" sz="2000" b="1" dirty="0" err="1">
                <a:latin typeface="Liberation Serif" pitchFamily="18"/>
                <a:ea typeface="DejaVu LGC Sans" pitchFamily="2"/>
                <a:cs typeface="DejaVu LGC Sans" pitchFamily="2"/>
              </a:rPr>
              <a:t>nuages</a:t>
            </a:r>
            <a:endParaRPr lang="en-GB" sz="2000" b="1" dirty="0">
              <a:latin typeface="Liberation Serif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299" name="Forme libre 298"/>
          <p:cNvSpPr/>
          <p:nvPr/>
        </p:nvSpPr>
        <p:spPr>
          <a:xfrm>
            <a:off x="250825" y="808038"/>
            <a:ext cx="8712200" cy="4889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/>
          <a:lstStyle/>
          <a:p>
            <a:pPr>
              <a:lnSpc>
                <a:spcPct val="116000"/>
              </a:lnSpc>
              <a:defRPr/>
            </a:pPr>
            <a:r>
              <a:rPr lang="en-GB" sz="2400" u="sng" dirty="0" err="1">
                <a:solidFill>
                  <a:srgbClr val="0070C0"/>
                </a:solidFill>
                <a:latin typeface="Liberation Serif" pitchFamily="18"/>
                <a:ea typeface="DejaVu LGC Sans" pitchFamily="2"/>
                <a:cs typeface="DejaVu LGC Sans" pitchFamily="2"/>
              </a:rPr>
              <a:t>Réchauffement</a:t>
            </a:r>
            <a:r>
              <a:rPr lang="en-GB" sz="2400" u="sng" dirty="0">
                <a:solidFill>
                  <a:srgbClr val="0070C0"/>
                </a:solidFill>
                <a:latin typeface="Liberation Serif" pitchFamily="18"/>
                <a:ea typeface="DejaVu LGC Sans" pitchFamily="2"/>
                <a:cs typeface="DejaVu LGC Sans" pitchFamily="2"/>
              </a:rPr>
              <a:t> global pour un </a:t>
            </a:r>
            <a:r>
              <a:rPr lang="en-GB" sz="2400" u="sng" dirty="0" err="1">
                <a:solidFill>
                  <a:srgbClr val="0070C0"/>
                </a:solidFill>
                <a:latin typeface="Liberation Serif" pitchFamily="18"/>
                <a:ea typeface="DejaVu LGC Sans" pitchFamily="2"/>
                <a:cs typeface="DejaVu LGC Sans" pitchFamily="2"/>
              </a:rPr>
              <a:t>doublement</a:t>
            </a:r>
            <a:r>
              <a:rPr lang="en-GB" sz="2400" u="sng" dirty="0">
                <a:solidFill>
                  <a:srgbClr val="0070C0"/>
                </a:solidFill>
                <a:latin typeface="Liberation Serif" pitchFamily="18"/>
                <a:ea typeface="DejaVu LGC Sans" pitchFamily="2"/>
                <a:cs typeface="DejaVu LGC Sans" pitchFamily="2"/>
              </a:rPr>
              <a:t> de CO</a:t>
            </a:r>
            <a:r>
              <a:rPr lang="en-GB" sz="2400" u="sng" baseline="-33000" dirty="0">
                <a:solidFill>
                  <a:srgbClr val="0070C0"/>
                </a:solidFill>
                <a:latin typeface="Liberation Serif" pitchFamily="18"/>
                <a:ea typeface="DejaVu LGC Sans" pitchFamily="2"/>
                <a:cs typeface="DejaVu LGC Sans" pitchFamily="2"/>
              </a:rPr>
              <a:t>2</a:t>
            </a:r>
            <a:r>
              <a:rPr lang="en-GB" sz="2400" u="sng" dirty="0">
                <a:solidFill>
                  <a:srgbClr val="0070C0"/>
                </a:solidFill>
                <a:latin typeface="Liberation Serif" pitchFamily="18"/>
                <a:ea typeface="DejaVu LGC Sans" pitchFamily="2"/>
                <a:cs typeface="DejaVu LGC Sans" pitchFamily="2"/>
              </a:rPr>
              <a:t> en 70 </a:t>
            </a:r>
            <a:r>
              <a:rPr lang="en-GB" sz="2400" u="sng" dirty="0" err="1">
                <a:solidFill>
                  <a:srgbClr val="0070C0"/>
                </a:solidFill>
                <a:latin typeface="Liberation Serif" pitchFamily="18"/>
                <a:ea typeface="DejaVu LGC Sans" pitchFamily="2"/>
                <a:cs typeface="DejaVu LGC Sans" pitchFamily="2"/>
              </a:rPr>
              <a:t>ans</a:t>
            </a:r>
            <a:endParaRPr lang="en-GB" sz="2400" u="sng" dirty="0">
              <a:solidFill>
                <a:srgbClr val="0070C0"/>
              </a:solidFill>
              <a:latin typeface="Liberation Serif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300" name="Connecteur droit 299"/>
          <p:cNvSpPr/>
          <p:nvPr/>
        </p:nvSpPr>
        <p:spPr>
          <a:xfrm flipH="1">
            <a:off x="3608388" y="1658938"/>
            <a:ext cx="860425" cy="48895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lIns="90000" tIns="46800" rIns="90000" bIns="46800" compatLnSpc="0"/>
          <a:lstStyle/>
          <a:p>
            <a:pPr hangingPunct="0">
              <a:defRPr/>
            </a:pPr>
            <a:endParaRPr lang="fr-FR" sz="2400">
              <a:latin typeface="Liberation Serif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301" name="Connecteur droit 300"/>
          <p:cNvSpPr/>
          <p:nvPr/>
        </p:nvSpPr>
        <p:spPr>
          <a:xfrm flipH="1">
            <a:off x="3625850" y="2473325"/>
            <a:ext cx="841375" cy="84138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lIns="90000" tIns="46800" rIns="90000" bIns="46800" compatLnSpc="0"/>
          <a:lstStyle/>
          <a:p>
            <a:pPr hangingPunct="0">
              <a:defRPr/>
            </a:pPr>
            <a:endParaRPr lang="fr-FR" sz="2400">
              <a:latin typeface="Liberation Serif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302" name="Connecteur droit 301"/>
          <p:cNvSpPr/>
          <p:nvPr/>
        </p:nvSpPr>
        <p:spPr>
          <a:xfrm flipH="1">
            <a:off x="3608388" y="2965450"/>
            <a:ext cx="860425" cy="1588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lIns="90000" tIns="46800" rIns="90000" bIns="46800" compatLnSpc="0"/>
          <a:lstStyle/>
          <a:p>
            <a:pPr hangingPunct="0">
              <a:defRPr/>
            </a:pPr>
            <a:endParaRPr lang="fr-FR" sz="2400">
              <a:latin typeface="Liberation Serif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303" name="Connecteur droit 302"/>
          <p:cNvSpPr/>
          <p:nvPr/>
        </p:nvSpPr>
        <p:spPr>
          <a:xfrm flipH="1">
            <a:off x="3608388" y="4106863"/>
            <a:ext cx="860425" cy="1587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lIns="90000" tIns="46800" rIns="90000" bIns="46800" compatLnSpc="0"/>
          <a:lstStyle/>
          <a:p>
            <a:pPr hangingPunct="0">
              <a:defRPr/>
            </a:pPr>
            <a:endParaRPr lang="fr-FR" sz="2400">
              <a:latin typeface="Liberation Serif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304" name="Connecteur droit 303"/>
          <p:cNvSpPr/>
          <p:nvPr/>
        </p:nvSpPr>
        <p:spPr>
          <a:xfrm flipH="1">
            <a:off x="3608388" y="5087938"/>
            <a:ext cx="860425" cy="1587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lIns="90000" tIns="46800" rIns="90000" bIns="46800" compatLnSpc="0"/>
          <a:lstStyle/>
          <a:p>
            <a:pPr hangingPunct="0">
              <a:defRPr/>
            </a:pPr>
            <a:endParaRPr lang="fr-FR" sz="2400">
              <a:latin typeface="Liberation Serif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305" name="Connecteur droit 304"/>
          <p:cNvSpPr/>
          <p:nvPr/>
        </p:nvSpPr>
        <p:spPr>
          <a:xfrm flipH="1">
            <a:off x="2071688" y="1233488"/>
            <a:ext cx="360362" cy="1109662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lIns="90000" tIns="46800" rIns="90000" bIns="46800" compatLnSpc="0"/>
          <a:lstStyle/>
          <a:p>
            <a:pPr hangingPunct="0">
              <a:defRPr/>
            </a:pPr>
            <a:endParaRPr lang="fr-FR" sz="2400">
              <a:latin typeface="Liberation Serif" pitchFamily="18"/>
              <a:ea typeface="DejaVu LGC Sans" pitchFamily="2"/>
              <a:cs typeface="DejaVu LGC Sans" pitchFamily="2"/>
            </a:endParaRPr>
          </a:p>
        </p:txBody>
      </p:sp>
      <p:grpSp>
        <p:nvGrpSpPr>
          <p:cNvPr id="86034" name="Groupe 306"/>
          <p:cNvGrpSpPr>
            <a:grpSpLocks/>
          </p:cNvGrpSpPr>
          <p:nvPr/>
        </p:nvGrpSpPr>
        <p:grpSpPr bwMode="auto">
          <a:xfrm>
            <a:off x="1076325" y="6284913"/>
            <a:ext cx="2921000" cy="298450"/>
            <a:chOff x="1624319" y="6284879"/>
            <a:chExt cx="2922256" cy="298657"/>
          </a:xfrm>
        </p:grpSpPr>
        <p:sp>
          <p:nvSpPr>
            <p:cNvPr id="308" name="Forme libre 307"/>
            <p:cNvSpPr/>
            <p:nvPr/>
          </p:nvSpPr>
          <p:spPr>
            <a:xfrm>
              <a:off x="2164301" y="6284879"/>
              <a:ext cx="1861350" cy="265296"/>
            </a:xfrm>
            <a:custGeom>
              <a:avLst>
                <a:gd name="f0" fmla="val 11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wrap="none" lIns="90000" tIns="46800" rIns="90000" bIns="46800" anchor="ctr" compatLnSpc="0"/>
            <a:lstStyle/>
            <a:p>
              <a:pPr hangingPunct="0">
                <a:defRPr/>
              </a:pPr>
              <a:endParaRPr lang="fr-FR" sz="2400">
                <a:latin typeface="Liberation Serif" pitchFamily="18"/>
                <a:ea typeface="DejaVu LGC Sans" pitchFamily="2"/>
                <a:cs typeface="DejaVu LGC Sans" pitchFamily="2"/>
              </a:endParaRPr>
            </a:p>
          </p:txBody>
        </p:sp>
        <p:grpSp>
          <p:nvGrpSpPr>
            <p:cNvPr id="86037" name="Groupe 308"/>
            <p:cNvGrpSpPr>
              <a:grpSpLocks/>
            </p:cNvGrpSpPr>
            <p:nvPr/>
          </p:nvGrpSpPr>
          <p:grpSpPr bwMode="auto">
            <a:xfrm>
              <a:off x="1624319" y="6284879"/>
              <a:ext cx="2922256" cy="298657"/>
              <a:chOff x="1624319" y="6284879"/>
              <a:chExt cx="2922256" cy="298657"/>
            </a:xfrm>
          </p:grpSpPr>
          <p:sp>
            <p:nvSpPr>
              <p:cNvPr id="310" name="Forme libre 309"/>
              <p:cNvSpPr/>
              <p:nvPr/>
            </p:nvSpPr>
            <p:spPr>
              <a:xfrm>
                <a:off x="2164301" y="6284879"/>
                <a:ext cx="1848645" cy="254176"/>
              </a:xfrm>
              <a:custGeom>
                <a:avLst>
                  <a:gd name="f0" fmla="val 122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compatLnSpc="0"/>
              <a:lstStyle/>
              <a:p>
                <a:pPr hangingPunct="0">
                  <a:defRPr/>
                </a:pPr>
                <a:endParaRPr lang="fr-FR" sz="2400">
                  <a:latin typeface="Liberation Serif" pitchFamily="18"/>
                  <a:ea typeface="DejaVu LGC Sans" pitchFamily="2"/>
                  <a:cs typeface="DejaVu LGC Sans" pitchFamily="2"/>
                </a:endParaRPr>
              </a:p>
            </p:txBody>
          </p:sp>
          <p:grpSp>
            <p:nvGrpSpPr>
              <p:cNvPr id="86039" name="Groupe 310"/>
              <p:cNvGrpSpPr>
                <a:grpSpLocks/>
              </p:cNvGrpSpPr>
              <p:nvPr/>
            </p:nvGrpSpPr>
            <p:grpSpPr bwMode="auto">
              <a:xfrm>
                <a:off x="1624319" y="6284879"/>
                <a:ext cx="2922256" cy="298657"/>
                <a:chOff x="1624319" y="6284879"/>
                <a:chExt cx="2922256" cy="298657"/>
              </a:xfrm>
            </p:grpSpPr>
            <p:sp>
              <p:nvSpPr>
                <p:cNvPr id="312" name="Forme libre 311"/>
                <p:cNvSpPr/>
                <p:nvPr/>
              </p:nvSpPr>
              <p:spPr>
                <a:xfrm>
                  <a:off x="2164301" y="6284879"/>
                  <a:ext cx="1842292" cy="246233"/>
                </a:xfrm>
                <a:custGeom>
                  <a:avLst>
                    <a:gd name="f0" fmla="val 127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  <a:prstDash val="solid"/>
                </a:ln>
              </p:spPr>
              <p:txBody>
                <a:bodyPr wrap="none" lIns="90000" tIns="46800" rIns="90000" bIns="46800" anchor="ctr" compatLnSpc="0"/>
                <a:lstStyle/>
                <a:p>
                  <a:pPr hangingPunct="0">
                    <a:defRPr/>
                  </a:pPr>
                  <a:endParaRPr lang="fr-FR" sz="2400">
                    <a:latin typeface="Liberation Serif" pitchFamily="18"/>
                    <a:ea typeface="DejaVu LGC Sans" pitchFamily="2"/>
                    <a:cs typeface="DejaVu LGC Sans" pitchFamily="2"/>
                  </a:endParaRPr>
                </a:p>
              </p:txBody>
            </p:sp>
            <p:grpSp>
              <p:nvGrpSpPr>
                <p:cNvPr id="86041" name="Groupe 312"/>
                <p:cNvGrpSpPr>
                  <a:grpSpLocks/>
                </p:cNvGrpSpPr>
                <p:nvPr/>
              </p:nvGrpSpPr>
              <p:grpSpPr bwMode="auto">
                <a:xfrm>
                  <a:off x="1624319" y="6286469"/>
                  <a:ext cx="2922256" cy="297067"/>
                  <a:chOff x="1624319" y="6286469"/>
                  <a:chExt cx="2922256" cy="297067"/>
                </a:xfrm>
              </p:grpSpPr>
              <p:sp>
                <p:nvSpPr>
                  <p:cNvPr id="314" name="Forme libre 313"/>
                  <p:cNvSpPr/>
                  <p:nvPr/>
                </p:nvSpPr>
                <p:spPr>
                  <a:xfrm>
                    <a:off x="2164301" y="6286467"/>
                    <a:ext cx="1834351" cy="239879"/>
                  </a:xfrm>
                  <a:custGeom>
                    <a:avLst>
                      <a:gd name="f0" fmla="val 130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  <a:prstDash val="solid"/>
                  </a:ln>
                </p:spPr>
                <p:txBody>
                  <a:bodyPr wrap="none" lIns="90000" tIns="46800" rIns="90000" bIns="46800" anchor="ctr" compatLnSpc="0"/>
                  <a:lstStyle/>
                  <a:p>
                    <a:pPr hangingPunct="0">
                      <a:defRPr/>
                    </a:pPr>
                    <a:endParaRPr lang="fr-FR" sz="2400">
                      <a:latin typeface="Liberation Serif" pitchFamily="18"/>
                      <a:ea typeface="DejaVu LGC Sans" pitchFamily="2"/>
                      <a:cs typeface="DejaVu LGC Sans" pitchFamily="2"/>
                    </a:endParaRPr>
                  </a:p>
                </p:txBody>
              </p:sp>
              <p:grpSp>
                <p:nvGrpSpPr>
                  <p:cNvPr id="86043" name="Groupe 314"/>
                  <p:cNvGrpSpPr>
                    <a:grpSpLocks/>
                  </p:cNvGrpSpPr>
                  <p:nvPr/>
                </p:nvGrpSpPr>
                <p:grpSpPr bwMode="auto">
                  <a:xfrm>
                    <a:off x="1624319" y="6286469"/>
                    <a:ext cx="2922256" cy="297067"/>
                    <a:chOff x="1624319" y="6286469"/>
                    <a:chExt cx="2922256" cy="297067"/>
                  </a:xfrm>
                </p:grpSpPr>
                <p:sp>
                  <p:nvSpPr>
                    <p:cNvPr id="316" name="Forme libre 315"/>
                    <p:cNvSpPr/>
                    <p:nvPr/>
                  </p:nvSpPr>
                  <p:spPr>
                    <a:xfrm>
                      <a:off x="2164301" y="6286467"/>
                      <a:ext cx="1827999" cy="233525"/>
                    </a:xfrm>
                    <a:custGeom>
                      <a:avLst>
                        <a:gd name="f0" fmla="val 133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  <a:prstDash val="solid"/>
                    </a:ln>
                  </p:spPr>
                  <p:txBody>
                    <a:bodyPr wrap="none" lIns="90000" tIns="46800" rIns="90000" bIns="46800" anchor="ctr" compatLnSpc="0"/>
                    <a:lstStyle/>
                    <a:p>
                      <a:pPr hangingPunct="0">
                        <a:defRPr/>
                      </a:pPr>
                      <a:endParaRPr lang="fr-FR" sz="2400">
                        <a:latin typeface="Liberation Serif" pitchFamily="18"/>
                        <a:ea typeface="DejaVu LGC Sans" pitchFamily="2"/>
                        <a:cs typeface="DejaVu LGC Sans" pitchFamily="2"/>
                      </a:endParaRPr>
                    </a:p>
                  </p:txBody>
                </p:sp>
                <p:grpSp>
                  <p:nvGrpSpPr>
                    <p:cNvPr id="86045" name="Groupe 3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24319" y="6286469"/>
                      <a:ext cx="2922256" cy="297067"/>
                      <a:chOff x="1624319" y="6286469"/>
                      <a:chExt cx="2922256" cy="297067"/>
                    </a:xfrm>
                  </p:grpSpPr>
                  <p:sp>
                    <p:nvSpPr>
                      <p:cNvPr id="318" name="Forme libre 317"/>
                      <p:cNvSpPr/>
                      <p:nvPr/>
                    </p:nvSpPr>
                    <p:spPr>
                      <a:xfrm>
                        <a:off x="2164301" y="6286467"/>
                        <a:ext cx="1823234" cy="228759"/>
                      </a:xfrm>
                      <a:custGeom>
                        <a:avLst>
                          <a:gd name="f0" fmla="val 136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  <a:prstDash val="solid"/>
                      </a:ln>
                    </p:spPr>
                    <p:txBody>
                      <a:bodyPr wrap="none" lIns="90000" tIns="46800" rIns="90000" bIns="46800" anchor="ctr" compatLnSpc="0"/>
                      <a:lstStyle/>
                      <a:p>
                        <a:pPr hangingPunct="0">
                          <a:defRPr/>
                        </a:pPr>
                        <a:endParaRPr lang="fr-FR" sz="2400">
                          <a:latin typeface="Liberation Serif" pitchFamily="18"/>
                          <a:ea typeface="DejaVu LGC Sans" pitchFamily="2"/>
                          <a:cs typeface="DejaVu LGC Sans" pitchFamily="2"/>
                        </a:endParaRPr>
                      </a:p>
                    </p:txBody>
                  </p:sp>
                  <p:grpSp>
                    <p:nvGrpSpPr>
                      <p:cNvPr id="86047" name="Groupe 31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24319" y="6286469"/>
                        <a:ext cx="2922256" cy="297067"/>
                        <a:chOff x="1624319" y="6286469"/>
                        <a:chExt cx="2922256" cy="297067"/>
                      </a:xfrm>
                    </p:grpSpPr>
                    <p:sp>
                      <p:nvSpPr>
                        <p:cNvPr id="320" name="Forme libre 319"/>
                        <p:cNvSpPr/>
                        <p:nvPr/>
                      </p:nvSpPr>
                      <p:spPr>
                        <a:xfrm>
                          <a:off x="2164301" y="6286467"/>
                          <a:ext cx="1820057" cy="225581"/>
                        </a:xfrm>
                        <a:custGeom>
                          <a:avLst>
                            <a:gd name="f0" fmla="val 138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>
                          <a:noFill/>
                          <a:prstDash val="solid"/>
                        </a:ln>
                      </p:spPr>
                      <p:txBody>
                        <a:bodyPr wrap="none" lIns="90000" tIns="46800" rIns="90000" bIns="46800" anchor="ctr" compatLnSpc="0"/>
                        <a:lstStyle/>
                        <a:p>
                          <a:pPr hangingPunct="0">
                            <a:defRPr/>
                          </a:pPr>
                          <a:endParaRPr lang="fr-FR" sz="2400">
                            <a:latin typeface="Liberation Serif" pitchFamily="18"/>
                            <a:ea typeface="DejaVu LGC Sans" pitchFamily="2"/>
                            <a:cs typeface="DejaVu LGC Sans" pitchFamily="2"/>
                          </a:endParaRPr>
                        </a:p>
                      </p:txBody>
                    </p:sp>
                    <p:grpSp>
                      <p:nvGrpSpPr>
                        <p:cNvPr id="86049" name="Groupe 32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24319" y="6286469"/>
                          <a:ext cx="2922256" cy="297067"/>
                          <a:chOff x="1624319" y="6286469"/>
                          <a:chExt cx="2922256" cy="297067"/>
                        </a:xfrm>
                      </p:grpSpPr>
                      <p:sp>
                        <p:nvSpPr>
                          <p:cNvPr id="322" name="Forme libre 321"/>
                          <p:cNvSpPr/>
                          <p:nvPr/>
                        </p:nvSpPr>
                        <p:spPr>
                          <a:xfrm>
                            <a:off x="2164301" y="6286467"/>
                            <a:ext cx="1818470" cy="223993"/>
                          </a:xfrm>
                          <a:custGeom>
                            <a:avLst>
                              <a:gd name="f0" fmla="val 140"/>
                            </a:avLst>
                            <a:gdLst>
                              <a:gd name="f1" fmla="val 10800000"/>
                              <a:gd name="f2" fmla="val 5400000"/>
                              <a:gd name="f3" fmla="val 16200000"/>
                              <a:gd name="f4" fmla="val w"/>
                              <a:gd name="f5" fmla="val h"/>
                              <a:gd name="f6" fmla="val ss"/>
                              <a:gd name="f7" fmla="val 0"/>
                              <a:gd name="f8" fmla="*/ 5419351 1 1725033"/>
                              <a:gd name="f9" fmla="val 45"/>
                              <a:gd name="f10" fmla="val 10800"/>
                              <a:gd name="f11" fmla="val -2147483647"/>
                              <a:gd name="f12" fmla="val 2147483647"/>
                              <a:gd name="f13" fmla="abs f4"/>
                              <a:gd name="f14" fmla="abs f5"/>
                              <a:gd name="f15" fmla="abs f6"/>
                              <a:gd name="f16" fmla="*/ f8 1 180"/>
                              <a:gd name="f17" fmla="pin 0 f0 10800"/>
                              <a:gd name="f18" fmla="+- 0 0 f2"/>
                              <a:gd name="f19" fmla="?: f13 f4 1"/>
                              <a:gd name="f20" fmla="?: f14 f5 1"/>
                              <a:gd name="f21" fmla="?: f15 f6 1"/>
                              <a:gd name="f22" fmla="*/ f9 f16 1"/>
                              <a:gd name="f23" fmla="+- f7 f17 0"/>
                              <a:gd name="f24" fmla="*/ f19 1 21600"/>
                              <a:gd name="f25" fmla="*/ f20 1 21600"/>
                              <a:gd name="f26" fmla="*/ 21600 f19 1"/>
                              <a:gd name="f27" fmla="*/ 21600 f20 1"/>
                              <a:gd name="f28" fmla="+- 0 0 f22"/>
                              <a:gd name="f29" fmla="min f25 f24"/>
                              <a:gd name="f30" fmla="*/ f26 1 f21"/>
                              <a:gd name="f31" fmla="*/ f27 1 f21"/>
                              <a:gd name="f32" fmla="*/ f28 f1 1"/>
                              <a:gd name="f33" fmla="*/ f32 1 f8"/>
                              <a:gd name="f34" fmla="+- f31 0 f17"/>
                              <a:gd name="f35" fmla="+- f30 0 f17"/>
                              <a:gd name="f36" fmla="*/ f17 f29 1"/>
                              <a:gd name="f37" fmla="*/ f7 f29 1"/>
                              <a:gd name="f38" fmla="*/ f23 f29 1"/>
                              <a:gd name="f39" fmla="*/ f31 f29 1"/>
                              <a:gd name="f40" fmla="*/ f30 f29 1"/>
                              <a:gd name="f41" fmla="+- f33 0 f2"/>
                              <a:gd name="f42" fmla="+- f37 0 f38"/>
                              <a:gd name="f43" fmla="+- f38 0 f37"/>
                              <a:gd name="f44" fmla="*/ f34 f29 1"/>
                              <a:gd name="f45" fmla="*/ f35 f29 1"/>
                              <a:gd name="f46" fmla="cos 1 f41"/>
                              <a:gd name="f47" fmla="abs f42"/>
                              <a:gd name="f48" fmla="abs f43"/>
                              <a:gd name="f49" fmla="?: f42 f18 f2"/>
                              <a:gd name="f50" fmla="?: f42 f2 f18"/>
                              <a:gd name="f51" fmla="?: f42 f3 f2"/>
                              <a:gd name="f52" fmla="?: f42 f2 f3"/>
                              <a:gd name="f53" fmla="+- f39 0 f44"/>
                              <a:gd name="f54" fmla="?: f43 f18 f2"/>
                              <a:gd name="f55" fmla="?: f43 f2 f18"/>
                              <a:gd name="f56" fmla="+- f40 0 f45"/>
                              <a:gd name="f57" fmla="+- f44 0 f39"/>
                              <a:gd name="f58" fmla="+- f45 0 f40"/>
                              <a:gd name="f59" fmla="?: f42 0 f1"/>
                              <a:gd name="f60" fmla="?: f42 f1 0"/>
                              <a:gd name="f61" fmla="+- 0 0 f46"/>
                              <a:gd name="f62" fmla="?: f42 f52 f51"/>
                              <a:gd name="f63" fmla="?: f42 f51 f52"/>
                              <a:gd name="f64" fmla="?: f43 f50 f49"/>
                              <a:gd name="f65" fmla="abs f53"/>
                              <a:gd name="f66" fmla="?: f53 0 f1"/>
                              <a:gd name="f67" fmla="?: f53 f1 0"/>
                              <a:gd name="f68" fmla="?: f53 f54 f55"/>
                              <a:gd name="f69" fmla="abs f56"/>
                              <a:gd name="f70" fmla="abs f57"/>
                              <a:gd name="f71" fmla="?: f56 f18 f2"/>
                              <a:gd name="f72" fmla="?: f56 f2 f18"/>
                              <a:gd name="f73" fmla="?: f56 f3 f2"/>
                              <a:gd name="f74" fmla="?: f56 f2 f3"/>
                              <a:gd name="f75" fmla="abs f58"/>
                              <a:gd name="f76" fmla="?: f58 f18 f2"/>
                              <a:gd name="f77" fmla="?: f58 f2 f18"/>
                              <a:gd name="f78" fmla="?: f58 f60 f59"/>
                              <a:gd name="f79" fmla="?: f58 f59 f60"/>
                              <a:gd name="f80" fmla="*/ f17 f61 1"/>
                              <a:gd name="f81" fmla="?: f43 f63 f62"/>
                              <a:gd name="f82" fmla="?: f43 f67 f66"/>
                              <a:gd name="f83" fmla="?: f43 f66 f67"/>
                              <a:gd name="f84" fmla="?: f56 f74 f73"/>
                              <a:gd name="f85" fmla="?: f56 f73 f74"/>
                              <a:gd name="f86" fmla="?: f57 f72 f71"/>
                              <a:gd name="f87" fmla="?: f42 f78 f79"/>
                              <a:gd name="f88" fmla="?: f42 f76 f77"/>
                              <a:gd name="f89" fmla="*/ f80 3163 1"/>
                              <a:gd name="f90" fmla="?: f53 f82 f83"/>
                              <a:gd name="f91" fmla="?: f57 f85 f84"/>
                              <a:gd name="f92" fmla="*/ f89 1 7636"/>
                              <a:gd name="f93" fmla="+- f7 f92 0"/>
                              <a:gd name="f94" fmla="+- f30 0 f92"/>
                              <a:gd name="f95" fmla="+- f31 0 f92"/>
                              <a:gd name="f96" fmla="*/ f93 f29 1"/>
                              <a:gd name="f97" fmla="*/ f94 f29 1"/>
                              <a:gd name="f98" fmla="*/ f95 f29 1"/>
                            </a:gdLst>
                            <a:ahLst>
                              <a:ahXY gdRefX="f0" minX="f7" maxX="f10">
                                <a:pos x="f36" y="f37"/>
                              </a:ahXY>
                            </a:ahLst>
                            <a:cxnLst>
                              <a:cxn ang="3cd4">
                                <a:pos x="hc" y="t"/>
                              </a:cxn>
                              <a:cxn ang="0">
                                <a:pos x="r" y="vc"/>
                              </a:cxn>
                              <a:cxn ang="cd4">
                                <a:pos x="hc" y="b"/>
                              </a:cxn>
                              <a:cxn ang="cd2">
                                <a:pos x="l" y="vc"/>
                              </a:cxn>
                            </a:cxnLst>
                            <a:rect l="f96" t="f96" r="f97" b="f98"/>
                            <a:pathLst>
                              <a:path>
                                <a:moveTo>
                                  <a:pt x="f38" y="f37"/>
                                </a:moveTo>
                                <a:arcTo wR="f47" hR="f48" stAng="f81" swAng="f64"/>
                                <a:lnTo>
                                  <a:pt x="f37" y="f44"/>
                                </a:lnTo>
                                <a:arcTo wR="f48" hR="f65" stAng="f90" swAng="f68"/>
                                <a:lnTo>
                                  <a:pt x="f45" y="f39"/>
                                </a:lnTo>
                                <a:arcTo wR="f69" hR="f70" stAng="f91" swAng="f86"/>
                                <a:lnTo>
                                  <a:pt x="f40" y="f38"/>
                                </a:lnTo>
                                <a:arcTo wR="f75" hR="f47" stAng="f87" swAng="f88"/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>
                            <a:noFill/>
                            <a:prstDash val="solid"/>
                          </a:ln>
                        </p:spPr>
                        <p:txBody>
                          <a:bodyPr wrap="none" lIns="90000" tIns="46800" rIns="90000" bIns="46800" anchor="ctr" compatLnSpc="0"/>
                          <a:lstStyle/>
                          <a:p>
                            <a:pPr hangingPunct="0">
                              <a:defRPr/>
                            </a:pPr>
                            <a:endParaRPr lang="fr-FR" sz="2400">
                              <a:latin typeface="Liberation Serif" pitchFamily="18"/>
                              <a:ea typeface="DejaVu LGC Sans" pitchFamily="2"/>
                              <a:cs typeface="DejaVu LGC Sans" pitchFamily="2"/>
                            </a:endParaRPr>
                          </a:p>
                        </p:txBody>
                      </p:sp>
                      <p:grpSp>
                        <p:nvGrpSpPr>
                          <p:cNvPr id="86051" name="Groupe 322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624319" y="6288060"/>
                            <a:ext cx="2922256" cy="295476"/>
                            <a:chOff x="1624319" y="6288060"/>
                            <a:chExt cx="2922256" cy="295476"/>
                          </a:xfrm>
                        </p:grpSpPr>
                        <p:sp>
                          <p:nvSpPr>
                            <p:cNvPr id="324" name="Forme libre 323"/>
                            <p:cNvSpPr/>
                            <p:nvPr/>
                          </p:nvSpPr>
                          <p:spPr>
                            <a:xfrm>
                              <a:off x="2164301" y="6288056"/>
                              <a:ext cx="1815293" cy="222404"/>
                            </a:xfrm>
                            <a:custGeom>
                              <a:avLst>
                                <a:gd name="f0" fmla="val 140"/>
                              </a:avLst>
                              <a:gdLst>
                                <a:gd name="f1" fmla="val 10800000"/>
                                <a:gd name="f2" fmla="val 5400000"/>
                                <a:gd name="f3" fmla="val 16200000"/>
                                <a:gd name="f4" fmla="val w"/>
                                <a:gd name="f5" fmla="val h"/>
                                <a:gd name="f6" fmla="val ss"/>
                                <a:gd name="f7" fmla="val 0"/>
                                <a:gd name="f8" fmla="*/ 5419351 1 1725033"/>
                                <a:gd name="f9" fmla="val 45"/>
                                <a:gd name="f10" fmla="val 10800"/>
                                <a:gd name="f11" fmla="val -2147483647"/>
                                <a:gd name="f12" fmla="val 2147483647"/>
                                <a:gd name="f13" fmla="abs f4"/>
                                <a:gd name="f14" fmla="abs f5"/>
                                <a:gd name="f15" fmla="abs f6"/>
                                <a:gd name="f16" fmla="*/ f8 1 180"/>
                                <a:gd name="f17" fmla="pin 0 f0 10800"/>
                                <a:gd name="f18" fmla="+- 0 0 f2"/>
                                <a:gd name="f19" fmla="?: f13 f4 1"/>
                                <a:gd name="f20" fmla="?: f14 f5 1"/>
                                <a:gd name="f21" fmla="?: f15 f6 1"/>
                                <a:gd name="f22" fmla="*/ f9 f16 1"/>
                                <a:gd name="f23" fmla="+- f7 f17 0"/>
                                <a:gd name="f24" fmla="*/ f19 1 21600"/>
                                <a:gd name="f25" fmla="*/ f20 1 21600"/>
                                <a:gd name="f26" fmla="*/ 21600 f19 1"/>
                                <a:gd name="f27" fmla="*/ 21600 f20 1"/>
                                <a:gd name="f28" fmla="+- 0 0 f22"/>
                                <a:gd name="f29" fmla="min f25 f24"/>
                                <a:gd name="f30" fmla="*/ f26 1 f21"/>
                                <a:gd name="f31" fmla="*/ f27 1 f21"/>
                                <a:gd name="f32" fmla="*/ f28 f1 1"/>
                                <a:gd name="f33" fmla="*/ f32 1 f8"/>
                                <a:gd name="f34" fmla="+- f31 0 f17"/>
                                <a:gd name="f35" fmla="+- f30 0 f17"/>
                                <a:gd name="f36" fmla="*/ f17 f29 1"/>
                                <a:gd name="f37" fmla="*/ f7 f29 1"/>
                                <a:gd name="f38" fmla="*/ f23 f29 1"/>
                                <a:gd name="f39" fmla="*/ f31 f29 1"/>
                                <a:gd name="f40" fmla="*/ f30 f29 1"/>
                                <a:gd name="f41" fmla="+- f33 0 f2"/>
                                <a:gd name="f42" fmla="+- f37 0 f38"/>
                                <a:gd name="f43" fmla="+- f38 0 f37"/>
                                <a:gd name="f44" fmla="*/ f34 f29 1"/>
                                <a:gd name="f45" fmla="*/ f35 f29 1"/>
                                <a:gd name="f46" fmla="cos 1 f41"/>
                                <a:gd name="f47" fmla="abs f42"/>
                                <a:gd name="f48" fmla="abs f43"/>
                                <a:gd name="f49" fmla="?: f42 f18 f2"/>
                                <a:gd name="f50" fmla="?: f42 f2 f18"/>
                                <a:gd name="f51" fmla="?: f42 f3 f2"/>
                                <a:gd name="f52" fmla="?: f42 f2 f3"/>
                                <a:gd name="f53" fmla="+- f39 0 f44"/>
                                <a:gd name="f54" fmla="?: f43 f18 f2"/>
                                <a:gd name="f55" fmla="?: f43 f2 f18"/>
                                <a:gd name="f56" fmla="+- f40 0 f45"/>
                                <a:gd name="f57" fmla="+- f44 0 f39"/>
                                <a:gd name="f58" fmla="+- f45 0 f40"/>
                                <a:gd name="f59" fmla="?: f42 0 f1"/>
                                <a:gd name="f60" fmla="?: f42 f1 0"/>
                                <a:gd name="f61" fmla="+- 0 0 f46"/>
                                <a:gd name="f62" fmla="?: f42 f52 f51"/>
                                <a:gd name="f63" fmla="?: f42 f51 f52"/>
                                <a:gd name="f64" fmla="?: f43 f50 f49"/>
                                <a:gd name="f65" fmla="abs f53"/>
                                <a:gd name="f66" fmla="?: f53 0 f1"/>
                                <a:gd name="f67" fmla="?: f53 f1 0"/>
                                <a:gd name="f68" fmla="?: f53 f54 f55"/>
                                <a:gd name="f69" fmla="abs f56"/>
                                <a:gd name="f70" fmla="abs f57"/>
                                <a:gd name="f71" fmla="?: f56 f18 f2"/>
                                <a:gd name="f72" fmla="?: f56 f2 f18"/>
                                <a:gd name="f73" fmla="?: f56 f3 f2"/>
                                <a:gd name="f74" fmla="?: f56 f2 f3"/>
                                <a:gd name="f75" fmla="abs f58"/>
                                <a:gd name="f76" fmla="?: f58 f18 f2"/>
                                <a:gd name="f77" fmla="?: f58 f2 f18"/>
                                <a:gd name="f78" fmla="?: f58 f60 f59"/>
                                <a:gd name="f79" fmla="?: f58 f59 f60"/>
                                <a:gd name="f80" fmla="*/ f17 f61 1"/>
                                <a:gd name="f81" fmla="?: f43 f63 f62"/>
                                <a:gd name="f82" fmla="?: f43 f67 f66"/>
                                <a:gd name="f83" fmla="?: f43 f66 f67"/>
                                <a:gd name="f84" fmla="?: f56 f74 f73"/>
                                <a:gd name="f85" fmla="?: f56 f73 f74"/>
                                <a:gd name="f86" fmla="?: f57 f72 f71"/>
                                <a:gd name="f87" fmla="?: f42 f78 f79"/>
                                <a:gd name="f88" fmla="?: f42 f76 f77"/>
                                <a:gd name="f89" fmla="*/ f80 3163 1"/>
                                <a:gd name="f90" fmla="?: f53 f82 f83"/>
                                <a:gd name="f91" fmla="?: f57 f85 f84"/>
                                <a:gd name="f92" fmla="*/ f89 1 7636"/>
                                <a:gd name="f93" fmla="+- f7 f92 0"/>
                                <a:gd name="f94" fmla="+- f30 0 f92"/>
                                <a:gd name="f95" fmla="+- f31 0 f92"/>
                                <a:gd name="f96" fmla="*/ f93 f29 1"/>
                                <a:gd name="f97" fmla="*/ f94 f29 1"/>
                                <a:gd name="f98" fmla="*/ f95 f29 1"/>
                              </a:gdLst>
                              <a:ahLst>
                                <a:ahXY gdRefX="f0" minX="f7" maxX="f10">
                                  <a:pos x="f36" y="f37"/>
                                </a:ahXY>
                              </a:ahLst>
                              <a:cxnLst>
                                <a:cxn ang="3cd4">
                                  <a:pos x="hc" y="t"/>
                                </a:cxn>
                                <a:cxn ang="0">
                                  <a:pos x="r" y="vc"/>
                                </a:cxn>
                                <a:cxn ang="cd4">
                                  <a:pos x="hc" y="b"/>
                                </a:cxn>
                                <a:cxn ang="cd2">
                                  <a:pos x="l" y="vc"/>
                                </a:cxn>
                              </a:cxnLst>
                              <a:rect l="f96" t="f96" r="f97" b="f98"/>
                              <a:pathLst>
                                <a:path>
                                  <a:moveTo>
                                    <a:pt x="f38" y="f37"/>
                                  </a:moveTo>
                                  <a:arcTo wR="f47" hR="f48" stAng="f81" swAng="f64"/>
                                  <a:lnTo>
                                    <a:pt x="f37" y="f44"/>
                                  </a:lnTo>
                                  <a:arcTo wR="f48" hR="f65" stAng="f90" swAng="f68"/>
                                  <a:lnTo>
                                    <a:pt x="f45" y="f39"/>
                                  </a:lnTo>
                                  <a:arcTo wR="f69" hR="f70" stAng="f91" swAng="f86"/>
                                  <a:lnTo>
                                    <a:pt x="f40" y="f38"/>
                                  </a:lnTo>
                                  <a:arcTo wR="f75" hR="f47" stAng="f87" swAng="f88"/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>
                              <a:noFill/>
                              <a:prstDash val="solid"/>
                            </a:ln>
                          </p:spPr>
                          <p:txBody>
                            <a:bodyPr wrap="none" lIns="90000" tIns="46800" rIns="90000" bIns="46800" anchor="ctr" compatLnSpc="0"/>
                            <a:lstStyle/>
                            <a:p>
                              <a:pPr hangingPunct="0">
                                <a:defRPr/>
                              </a:pPr>
                              <a:endParaRPr lang="fr-FR" sz="2400">
                                <a:latin typeface="Liberation Serif" pitchFamily="18"/>
                                <a:ea typeface="DejaVu LGC Sans" pitchFamily="2"/>
                                <a:cs typeface="DejaVu LGC Sans" pitchFamily="2"/>
                              </a:endParaRPr>
                            </a:p>
                          </p:txBody>
                        </p:sp>
                        <p:sp>
                          <p:nvSpPr>
                            <p:cNvPr id="325" name="Forme libre 324"/>
                            <p:cNvSpPr/>
                            <p:nvPr/>
                          </p:nvSpPr>
                          <p:spPr>
                            <a:xfrm>
                              <a:off x="1624319" y="6288056"/>
                              <a:ext cx="2922256" cy="295480"/>
                            </a:xfrm>
                            <a:custGeom>
                              <a:avLst>
                                <a:gd name="f0" fmla="val 140"/>
                              </a:avLst>
                              <a:gdLst>
                                <a:gd name="f1" fmla="val 10800000"/>
                                <a:gd name="f2" fmla="val 5400000"/>
                                <a:gd name="f3" fmla="val 16200000"/>
                                <a:gd name="f4" fmla="val w"/>
                                <a:gd name="f5" fmla="val h"/>
                                <a:gd name="f6" fmla="val ss"/>
                                <a:gd name="f7" fmla="val 0"/>
                                <a:gd name="f8" fmla="*/ 5419351 1 1725033"/>
                                <a:gd name="f9" fmla="val 45"/>
                                <a:gd name="f10" fmla="val 10800"/>
                                <a:gd name="f11" fmla="val -2147483647"/>
                                <a:gd name="f12" fmla="val 2147483647"/>
                                <a:gd name="f13" fmla="abs f4"/>
                                <a:gd name="f14" fmla="abs f5"/>
                                <a:gd name="f15" fmla="abs f6"/>
                                <a:gd name="f16" fmla="*/ f8 1 180"/>
                                <a:gd name="f17" fmla="pin 0 f0 10800"/>
                                <a:gd name="f18" fmla="+- 0 0 f2"/>
                                <a:gd name="f19" fmla="?: f13 f4 1"/>
                                <a:gd name="f20" fmla="?: f14 f5 1"/>
                                <a:gd name="f21" fmla="?: f15 f6 1"/>
                                <a:gd name="f22" fmla="*/ f9 f16 1"/>
                                <a:gd name="f23" fmla="+- f7 f17 0"/>
                                <a:gd name="f24" fmla="*/ f19 1 21600"/>
                                <a:gd name="f25" fmla="*/ f20 1 21600"/>
                                <a:gd name="f26" fmla="*/ 21600 f19 1"/>
                                <a:gd name="f27" fmla="*/ 21600 f20 1"/>
                                <a:gd name="f28" fmla="+- 0 0 f22"/>
                                <a:gd name="f29" fmla="min f25 f24"/>
                                <a:gd name="f30" fmla="*/ f26 1 f21"/>
                                <a:gd name="f31" fmla="*/ f27 1 f21"/>
                                <a:gd name="f32" fmla="*/ f28 f1 1"/>
                                <a:gd name="f33" fmla="*/ f32 1 f8"/>
                                <a:gd name="f34" fmla="+- f31 0 f17"/>
                                <a:gd name="f35" fmla="+- f30 0 f17"/>
                                <a:gd name="f36" fmla="*/ f17 f29 1"/>
                                <a:gd name="f37" fmla="*/ f7 f29 1"/>
                                <a:gd name="f38" fmla="*/ f23 f29 1"/>
                                <a:gd name="f39" fmla="*/ f31 f29 1"/>
                                <a:gd name="f40" fmla="*/ f30 f29 1"/>
                                <a:gd name="f41" fmla="+- f33 0 f2"/>
                                <a:gd name="f42" fmla="+- f37 0 f38"/>
                                <a:gd name="f43" fmla="+- f38 0 f37"/>
                                <a:gd name="f44" fmla="*/ f34 f29 1"/>
                                <a:gd name="f45" fmla="*/ f35 f29 1"/>
                                <a:gd name="f46" fmla="cos 1 f41"/>
                                <a:gd name="f47" fmla="abs f42"/>
                                <a:gd name="f48" fmla="abs f43"/>
                                <a:gd name="f49" fmla="?: f42 f18 f2"/>
                                <a:gd name="f50" fmla="?: f42 f2 f18"/>
                                <a:gd name="f51" fmla="?: f42 f3 f2"/>
                                <a:gd name="f52" fmla="?: f42 f2 f3"/>
                                <a:gd name="f53" fmla="+- f39 0 f44"/>
                                <a:gd name="f54" fmla="?: f43 f18 f2"/>
                                <a:gd name="f55" fmla="?: f43 f2 f18"/>
                                <a:gd name="f56" fmla="+- f40 0 f45"/>
                                <a:gd name="f57" fmla="+- f44 0 f39"/>
                                <a:gd name="f58" fmla="+- f45 0 f40"/>
                                <a:gd name="f59" fmla="?: f42 0 f1"/>
                                <a:gd name="f60" fmla="?: f42 f1 0"/>
                                <a:gd name="f61" fmla="+- 0 0 f46"/>
                                <a:gd name="f62" fmla="?: f42 f52 f51"/>
                                <a:gd name="f63" fmla="?: f42 f51 f52"/>
                                <a:gd name="f64" fmla="?: f43 f50 f49"/>
                                <a:gd name="f65" fmla="abs f53"/>
                                <a:gd name="f66" fmla="?: f53 0 f1"/>
                                <a:gd name="f67" fmla="?: f53 f1 0"/>
                                <a:gd name="f68" fmla="?: f53 f54 f55"/>
                                <a:gd name="f69" fmla="abs f56"/>
                                <a:gd name="f70" fmla="abs f57"/>
                                <a:gd name="f71" fmla="?: f56 f18 f2"/>
                                <a:gd name="f72" fmla="?: f56 f2 f18"/>
                                <a:gd name="f73" fmla="?: f56 f3 f2"/>
                                <a:gd name="f74" fmla="?: f56 f2 f3"/>
                                <a:gd name="f75" fmla="abs f58"/>
                                <a:gd name="f76" fmla="?: f58 f18 f2"/>
                                <a:gd name="f77" fmla="?: f58 f2 f18"/>
                                <a:gd name="f78" fmla="?: f58 f60 f59"/>
                                <a:gd name="f79" fmla="?: f58 f59 f60"/>
                                <a:gd name="f80" fmla="*/ f17 f61 1"/>
                                <a:gd name="f81" fmla="?: f43 f63 f62"/>
                                <a:gd name="f82" fmla="?: f43 f67 f66"/>
                                <a:gd name="f83" fmla="?: f43 f66 f67"/>
                                <a:gd name="f84" fmla="?: f56 f74 f73"/>
                                <a:gd name="f85" fmla="?: f56 f73 f74"/>
                                <a:gd name="f86" fmla="?: f57 f72 f71"/>
                                <a:gd name="f87" fmla="?: f42 f78 f79"/>
                                <a:gd name="f88" fmla="?: f42 f76 f77"/>
                                <a:gd name="f89" fmla="*/ f80 3163 1"/>
                                <a:gd name="f90" fmla="?: f53 f82 f83"/>
                                <a:gd name="f91" fmla="?: f57 f85 f84"/>
                                <a:gd name="f92" fmla="*/ f89 1 7636"/>
                                <a:gd name="f93" fmla="+- f7 f92 0"/>
                                <a:gd name="f94" fmla="+- f30 0 f92"/>
                                <a:gd name="f95" fmla="+- f31 0 f92"/>
                                <a:gd name="f96" fmla="*/ f93 f29 1"/>
                                <a:gd name="f97" fmla="*/ f94 f29 1"/>
                                <a:gd name="f98" fmla="*/ f95 f29 1"/>
                              </a:gdLst>
                              <a:ahLst>
                                <a:ahXY gdRefX="f0" minX="f7" maxX="f10">
                                  <a:pos x="f36" y="f37"/>
                                </a:ahXY>
                              </a:ahLst>
                              <a:cxnLst>
                                <a:cxn ang="3cd4">
                                  <a:pos x="hc" y="t"/>
                                </a:cxn>
                                <a:cxn ang="0">
                                  <a:pos x="r" y="vc"/>
                                </a:cxn>
                                <a:cxn ang="cd4">
                                  <a:pos x="hc" y="b"/>
                                </a:cxn>
                                <a:cxn ang="cd2">
                                  <a:pos x="l" y="vc"/>
                                </a:cxn>
                              </a:cxnLst>
                              <a:rect l="f96" t="f96" r="f97" b="f98"/>
                              <a:pathLst>
                                <a:path>
                                  <a:moveTo>
                                    <a:pt x="f38" y="f37"/>
                                  </a:moveTo>
                                  <a:arcTo wR="f47" hR="f48" stAng="f81" swAng="f64"/>
                                  <a:lnTo>
                                    <a:pt x="f37" y="f44"/>
                                  </a:lnTo>
                                  <a:arcTo wR="f48" hR="f65" stAng="f90" swAng="f68"/>
                                  <a:lnTo>
                                    <a:pt x="f45" y="f39"/>
                                  </a:lnTo>
                                  <a:arcTo wR="f69" hR="f70" stAng="f91" swAng="f86"/>
                                  <a:lnTo>
                                    <a:pt x="f40" y="f38"/>
                                  </a:lnTo>
                                  <a:arcTo wR="f75" hR="f47" stAng="f87" swAng="f88"/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>
                              <a:noFill/>
                              <a:prstDash val="solid"/>
                            </a:ln>
                          </p:spPr>
                          <p:txBody>
                            <a:bodyPr wrap="none" lIns="0" tIns="0" rIns="0" bIns="0" compatLnSpc="0">
                              <a:spAutoFit/>
                            </a:bodyPr>
                            <a:lstStyle/>
                            <a:p>
                              <a:pPr>
                                <a:defRPr/>
                              </a:pPr>
                              <a:r>
                                <a:rPr lang="en-GB" sz="2000" b="1" i="1">
                                  <a:latin typeface="Liberation Serif" pitchFamily="18"/>
                                  <a:ea typeface="DejaVu LGC Sans" pitchFamily="2"/>
                                  <a:cs typeface="DejaVu LGC Sans" pitchFamily="2"/>
                                </a:rPr>
                                <a:t>Moyenne multi-modèles</a:t>
                              </a:r>
                            </a:p>
                          </p:txBody>
                        </p:sp>
                      </p:grpSp>
                    </p:grpSp>
                  </p:grpSp>
                </p:grpSp>
              </p:grpSp>
            </p:grpSp>
          </p:grpSp>
        </p:grpSp>
      </p:grpSp>
      <p:sp>
        <p:nvSpPr>
          <p:cNvPr id="86035" name="Text Box 2"/>
          <p:cNvSpPr txBox="1">
            <a:spLocks noChangeArrowheads="1"/>
          </p:cNvSpPr>
          <p:nvPr/>
        </p:nvSpPr>
        <p:spPr bwMode="auto">
          <a:xfrm>
            <a:off x="523875" y="100510"/>
            <a:ext cx="8051800" cy="67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ts val="5063"/>
              </a:lnSpc>
            </a:pPr>
            <a:r>
              <a:rPr lang="fr-FR" sz="3200" dirty="0">
                <a:solidFill>
                  <a:srgbClr val="00B0F0"/>
                </a:solidFill>
                <a:latin typeface="Liberation Sans"/>
                <a:ea typeface="MS PGothic" pitchFamily="34" charset="-128"/>
              </a:rPr>
              <a:t>Accroissement de CO</a:t>
            </a:r>
            <a:r>
              <a:rPr lang="fr-FR" sz="3200" baseline="-25000" dirty="0">
                <a:solidFill>
                  <a:srgbClr val="00B0F0"/>
                </a:solidFill>
                <a:latin typeface="Liberation Sans"/>
                <a:ea typeface="MS PGothic" pitchFamily="34" charset="-128"/>
              </a:rPr>
              <a:t>2</a:t>
            </a:r>
            <a:r>
              <a:rPr lang="fr-FR" sz="3200" dirty="0">
                <a:solidFill>
                  <a:srgbClr val="00B0F0"/>
                </a:solidFill>
                <a:latin typeface="Liberation Sans"/>
                <a:ea typeface="MS PGothic" pitchFamily="34" charset="-128"/>
              </a:rPr>
              <a:t> et température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1787525"/>
            <a:ext cx="2995613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 Box 2"/>
          <p:cNvSpPr txBox="1">
            <a:spLocks noChangeArrowheads="1"/>
          </p:cNvSpPr>
          <p:nvPr/>
        </p:nvSpPr>
        <p:spPr bwMode="auto">
          <a:xfrm>
            <a:off x="523875" y="100510"/>
            <a:ext cx="8051800" cy="67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ts val="5063"/>
              </a:lnSpc>
            </a:pPr>
            <a:r>
              <a:rPr lang="fr-FR" sz="3200" dirty="0">
                <a:solidFill>
                  <a:srgbClr val="00B0F0"/>
                </a:solidFill>
                <a:latin typeface="Liberation Sans"/>
                <a:ea typeface="MS PGothic" pitchFamily="34" charset="-128"/>
              </a:rPr>
              <a:t>Accroissement de CO</a:t>
            </a:r>
            <a:r>
              <a:rPr lang="fr-FR" sz="3200" baseline="-25000" dirty="0">
                <a:solidFill>
                  <a:srgbClr val="00B0F0"/>
                </a:solidFill>
                <a:latin typeface="Liberation Sans"/>
                <a:ea typeface="MS PGothic" pitchFamily="34" charset="-128"/>
              </a:rPr>
              <a:t>2</a:t>
            </a:r>
            <a:r>
              <a:rPr lang="fr-FR" sz="3200" dirty="0">
                <a:solidFill>
                  <a:srgbClr val="00B0F0"/>
                </a:solidFill>
                <a:latin typeface="Liberation Sans"/>
                <a:ea typeface="MS PGothic" pitchFamily="34" charset="-128"/>
              </a:rPr>
              <a:t> et température</a:t>
            </a:r>
          </a:p>
        </p:txBody>
      </p:sp>
      <p:sp>
        <p:nvSpPr>
          <p:cNvPr id="87044" name="Forme libre 292"/>
          <p:cNvSpPr>
            <a:spLocks/>
          </p:cNvSpPr>
          <p:nvPr/>
        </p:nvSpPr>
        <p:spPr bwMode="auto">
          <a:xfrm>
            <a:off x="5499100" y="6396038"/>
            <a:ext cx="3254375" cy="2444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15659133 h 21600"/>
              <a:gd name="T4" fmla="*/ 2147483647 w 21600"/>
              <a:gd name="T5" fmla="*/ 31318130 h 21600"/>
              <a:gd name="T6" fmla="*/ 0 w 21600"/>
              <a:gd name="T7" fmla="*/ 15659133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en-GB" sz="1600" i="1" dirty="0">
                <a:latin typeface="Liberation Sans"/>
                <a:ea typeface="DejaVu LGC Sans"/>
                <a:cs typeface="DejaVu LGC Sans"/>
              </a:rPr>
              <a:t>(Vial et al. </a:t>
            </a:r>
            <a:r>
              <a:rPr lang="en-GB" sz="1600" i="1" dirty="0" smtClean="0">
                <a:latin typeface="Liberation Sans"/>
                <a:ea typeface="DejaVu LGC Sans"/>
                <a:cs typeface="DejaVu LGC Sans"/>
              </a:rPr>
              <a:t>2013))</a:t>
            </a:r>
            <a:r>
              <a:rPr lang="ar-SA" sz="1600" i="1" dirty="0">
                <a:latin typeface="Liberation Sans"/>
                <a:ea typeface="DejaVu LGC Sans"/>
                <a:cs typeface="DejaVu LGC Sans"/>
              </a:rPr>
              <a:t>‏</a:t>
            </a:r>
            <a:endParaRPr lang="en-GB" sz="1600" i="1" dirty="0">
              <a:latin typeface="Liberation Sans"/>
              <a:ea typeface="DejaVu LGC Sans"/>
              <a:cs typeface="DejaVu LGC Sans"/>
            </a:endParaRPr>
          </a:p>
        </p:txBody>
      </p:sp>
      <p:sp>
        <p:nvSpPr>
          <p:cNvPr id="87045" name="Text Box 4"/>
          <p:cNvSpPr txBox="1">
            <a:spLocks noChangeArrowheads="1"/>
          </p:cNvSpPr>
          <p:nvPr/>
        </p:nvSpPr>
        <p:spPr bwMode="auto">
          <a:xfrm>
            <a:off x="292100" y="1000125"/>
            <a:ext cx="856138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2600" b="1" i="1" dirty="0" err="1">
                <a:solidFill>
                  <a:srgbClr val="0070C0"/>
                </a:solidFill>
                <a:latin typeface="Liberation Sans"/>
                <a:ea typeface="MS PGothic" pitchFamily="34" charset="-128"/>
              </a:rPr>
              <a:t>Origines</a:t>
            </a:r>
            <a:r>
              <a:rPr lang="en-GB" sz="2600" b="1" i="1" dirty="0">
                <a:solidFill>
                  <a:srgbClr val="0070C0"/>
                </a:solidFill>
                <a:latin typeface="Liberation Sans"/>
                <a:ea typeface="MS PGothic" pitchFamily="34" charset="-128"/>
              </a:rPr>
              <a:t> de la dispersion entre les </a:t>
            </a:r>
            <a:r>
              <a:rPr lang="en-GB" sz="2600" b="1" i="1" dirty="0" err="1">
                <a:solidFill>
                  <a:srgbClr val="0070C0"/>
                </a:solidFill>
                <a:latin typeface="Liberation Sans"/>
                <a:ea typeface="MS PGothic" pitchFamily="34" charset="-128"/>
              </a:rPr>
              <a:t>modèles</a:t>
            </a:r>
            <a:endParaRPr lang="en-GB" sz="2600" b="1" i="1" dirty="0">
              <a:solidFill>
                <a:srgbClr val="0070C0"/>
              </a:solidFill>
              <a:latin typeface="Liberation Sans"/>
              <a:ea typeface="MS PGothic" pitchFamily="34" charset="-128"/>
            </a:endParaRPr>
          </a:p>
        </p:txBody>
      </p:sp>
      <p:sp>
        <p:nvSpPr>
          <p:cNvPr id="87046" name="ZoneTexte 1"/>
          <p:cNvSpPr txBox="1">
            <a:spLocks noChangeArrowheads="1"/>
          </p:cNvSpPr>
          <p:nvPr/>
        </p:nvSpPr>
        <p:spPr bwMode="auto">
          <a:xfrm>
            <a:off x="4549775" y="2397125"/>
            <a:ext cx="383222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2400" b="1">
                <a:latin typeface="Liberation Sans"/>
              </a:rPr>
              <a:t>Rétroaction des nuages</a:t>
            </a:r>
          </a:p>
          <a:p>
            <a:pPr eaLnBrk="1" hangingPunct="1"/>
            <a:r>
              <a:rPr lang="fr-FR">
                <a:latin typeface="Liberation Sans"/>
              </a:rPr>
              <a:t>(principalement nuages bas dans les tropiques)</a:t>
            </a:r>
          </a:p>
        </p:txBody>
      </p:sp>
      <p:sp>
        <p:nvSpPr>
          <p:cNvPr id="87047" name="ZoneTexte 7"/>
          <p:cNvSpPr txBox="1">
            <a:spLocks noChangeArrowheads="1"/>
          </p:cNvSpPr>
          <p:nvPr/>
        </p:nvSpPr>
        <p:spPr bwMode="auto">
          <a:xfrm>
            <a:off x="4535488" y="4710113"/>
            <a:ext cx="32416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2400" b="1" dirty="0">
                <a:latin typeface="Liberation Sans"/>
              </a:rPr>
              <a:t>Vapeur d’eau </a:t>
            </a:r>
          </a:p>
          <a:p>
            <a:pPr eaLnBrk="1" hangingPunct="1"/>
            <a:r>
              <a:rPr lang="fr-FR" dirty="0">
                <a:latin typeface="Liberation Sans"/>
              </a:rPr>
              <a:t>(changement d’humidité relative sur toute la hauteur de la </a:t>
            </a:r>
            <a:r>
              <a:rPr lang="fr-FR" dirty="0" smtClean="0">
                <a:latin typeface="Liberation Sans"/>
              </a:rPr>
              <a:t>stratosphère)</a:t>
            </a:r>
            <a:endParaRPr lang="fr-FR" dirty="0">
              <a:latin typeface="Liberation Sans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 flipV="1">
            <a:off x="3805238" y="2641600"/>
            <a:ext cx="76835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 flipV="1">
            <a:off x="3227388" y="4954588"/>
            <a:ext cx="13081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050" name="ZoneTexte 12"/>
          <p:cNvSpPr txBox="1">
            <a:spLocks noChangeArrowheads="1"/>
          </p:cNvSpPr>
          <p:nvPr/>
        </p:nvSpPr>
        <p:spPr bwMode="auto">
          <a:xfrm>
            <a:off x="671513" y="1616075"/>
            <a:ext cx="598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fr-FR">
                <a:latin typeface="Liberation Sans"/>
              </a:rPr>
              <a:t>0.8</a:t>
            </a:r>
          </a:p>
        </p:txBody>
      </p:sp>
      <p:sp>
        <p:nvSpPr>
          <p:cNvPr id="87051" name="ZoneTexte 14"/>
          <p:cNvSpPr txBox="1">
            <a:spLocks noChangeArrowheads="1"/>
          </p:cNvSpPr>
          <p:nvPr/>
        </p:nvSpPr>
        <p:spPr bwMode="auto">
          <a:xfrm>
            <a:off x="695325" y="2719388"/>
            <a:ext cx="598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fr-FR">
                <a:latin typeface="Liberation Sans"/>
              </a:rPr>
              <a:t>0.6</a:t>
            </a:r>
          </a:p>
        </p:txBody>
      </p:sp>
      <p:sp>
        <p:nvSpPr>
          <p:cNvPr id="87052" name="ZoneTexte 15"/>
          <p:cNvSpPr txBox="1">
            <a:spLocks noChangeArrowheads="1"/>
          </p:cNvSpPr>
          <p:nvPr/>
        </p:nvSpPr>
        <p:spPr bwMode="auto">
          <a:xfrm>
            <a:off x="695325" y="3800475"/>
            <a:ext cx="598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fr-FR">
                <a:latin typeface="Liberation Sans"/>
              </a:rPr>
              <a:t>0.4</a:t>
            </a:r>
          </a:p>
        </p:txBody>
      </p:sp>
      <p:sp>
        <p:nvSpPr>
          <p:cNvPr id="87053" name="ZoneTexte 16"/>
          <p:cNvSpPr txBox="1">
            <a:spLocks noChangeArrowheads="1"/>
          </p:cNvSpPr>
          <p:nvPr/>
        </p:nvSpPr>
        <p:spPr bwMode="auto">
          <a:xfrm>
            <a:off x="695325" y="4894263"/>
            <a:ext cx="598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fr-FR">
                <a:latin typeface="Liberation Sans"/>
              </a:rPr>
              <a:t>0.2</a:t>
            </a:r>
          </a:p>
        </p:txBody>
      </p:sp>
      <p:sp>
        <p:nvSpPr>
          <p:cNvPr id="87054" name="ZoneTexte 17"/>
          <p:cNvSpPr txBox="1">
            <a:spLocks noChangeArrowheads="1"/>
          </p:cNvSpPr>
          <p:nvPr/>
        </p:nvSpPr>
        <p:spPr bwMode="auto">
          <a:xfrm>
            <a:off x="709613" y="5948363"/>
            <a:ext cx="598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fr-FR">
                <a:latin typeface="Liberation Sans"/>
              </a:rPr>
              <a:t>0</a:t>
            </a:r>
          </a:p>
        </p:txBody>
      </p:sp>
      <p:sp>
        <p:nvSpPr>
          <p:cNvPr id="87055" name="ZoneTexte 13"/>
          <p:cNvSpPr txBox="1">
            <a:spLocks noChangeArrowheads="1"/>
          </p:cNvSpPr>
          <p:nvPr/>
        </p:nvSpPr>
        <p:spPr bwMode="auto">
          <a:xfrm rot="-5400000">
            <a:off x="-1660525" y="3709988"/>
            <a:ext cx="4308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>
                <a:latin typeface="Liberation Sans"/>
              </a:rPr>
              <a:t>différence normalisée inter-model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-121" b="44844"/>
          <a:stretch>
            <a:fillRect/>
          </a:stretch>
        </p:blipFill>
        <p:spPr>
          <a:xfrm>
            <a:off x="655389" y="4822858"/>
            <a:ext cx="7817634" cy="15486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2"/>
          <p:cNvSpPr txBox="1"/>
          <p:nvPr/>
        </p:nvSpPr>
        <p:spPr>
          <a:xfrm>
            <a:off x="544361" y="4150743"/>
            <a:ext cx="7940419" cy="636515"/>
          </a:xfrm>
          <a:prstGeom prst="rect">
            <a:avLst/>
          </a:prstGeom>
          <a:noFill/>
          <a:ln>
            <a:noFill/>
          </a:ln>
        </p:spPr>
        <p:txBody>
          <a:bodyPr vert="horz" wrap="square" lIns="82945" tIns="41473" rIns="82945" bIns="41473" anchor="t" anchorCtr="1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>
                <a:solidFill>
                  <a:srgbClr val="FF0000"/>
                </a:solidFill>
                <a:latin typeface="Liberation Sans" pitchFamily="18"/>
                <a:ea typeface="Lucida Sans" pitchFamily="2"/>
                <a:cs typeface="Lucida Sans" pitchFamily="2"/>
              </a:rPr>
              <a:t>Et dans un monde plus simple?  </a:t>
            </a:r>
            <a:r>
              <a:rPr lang="fr-FR">
                <a:solidFill>
                  <a:srgbClr val="000000"/>
                </a:solidFill>
                <a:latin typeface="Liberation Sans" pitchFamily="18"/>
                <a:ea typeface="Lucida Sans" pitchFamily="2"/>
                <a:cs typeface="Lucida Sans" pitchFamily="2"/>
              </a:rPr>
              <a:t>Réponse de l’effet radiatif des nuages à un </a:t>
            </a:r>
            <a:r>
              <a:rPr lang="fr-FR" b="1">
                <a:solidFill>
                  <a:srgbClr val="333399"/>
                </a:solidFill>
                <a:latin typeface="Liberation Sans" pitchFamily="18"/>
                <a:ea typeface="Lucida Sans" pitchFamily="2"/>
                <a:cs typeface="Lucida Sans" pitchFamily="2"/>
              </a:rPr>
              <a:t>accroissement uniforme de température </a:t>
            </a:r>
            <a:r>
              <a:rPr lang="fr-FR">
                <a:solidFill>
                  <a:srgbClr val="000000"/>
                </a:solidFill>
                <a:latin typeface="Liberation Sans" pitchFamily="18"/>
                <a:ea typeface="Lucida Sans" pitchFamily="2"/>
                <a:cs typeface="Lucida Sans" pitchFamily="2"/>
              </a:rPr>
              <a:t>de 4K pour des </a:t>
            </a:r>
            <a:r>
              <a:rPr lang="fr-FR" b="1">
                <a:solidFill>
                  <a:srgbClr val="333399"/>
                </a:solidFill>
                <a:latin typeface="Liberation Sans" pitchFamily="18"/>
                <a:ea typeface="Lucida Sans" pitchFamily="2"/>
                <a:cs typeface="Lucida Sans" pitchFamily="2"/>
              </a:rPr>
              <a:t>aqua-planètes</a:t>
            </a:r>
          </a:p>
        </p:txBody>
      </p:sp>
      <p:sp>
        <p:nvSpPr>
          <p:cNvPr id="4" name="Text Box 5"/>
          <p:cNvSpPr txBox="1"/>
          <p:nvPr/>
        </p:nvSpPr>
        <p:spPr>
          <a:xfrm>
            <a:off x="6947050" y="6327436"/>
            <a:ext cx="2101683" cy="280092"/>
          </a:xfrm>
          <a:prstGeom prst="rect">
            <a:avLst/>
          </a:prstGeom>
          <a:noFill/>
          <a:ln>
            <a:noFill/>
          </a:ln>
        </p:spPr>
        <p:txBody>
          <a:bodyPr vert="horz" wrap="square" lIns="82945" tIns="41473" rIns="82945" bIns="41473" anchor="t" anchorCtr="0" compatLnSpc="0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fr-FR" sz="1300" i="1">
                <a:solidFill>
                  <a:srgbClr val="000000"/>
                </a:solidFill>
                <a:latin typeface="Lucida Sans" pitchFamily="34"/>
                <a:ea typeface="Lucida Sans" pitchFamily="2"/>
                <a:cs typeface="Lucida Sans" pitchFamily="2"/>
              </a:rPr>
              <a:t>[Stevens &amp; Bony, 2013]</a:t>
            </a:r>
          </a:p>
        </p:txBody>
      </p:sp>
      <p:sp>
        <p:nvSpPr>
          <p:cNvPr id="5" name="Rectangle 25"/>
          <p:cNvSpPr/>
          <p:nvPr/>
        </p:nvSpPr>
        <p:spPr>
          <a:xfrm>
            <a:off x="1915875" y="1117248"/>
            <a:ext cx="787641" cy="210974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prstDash val="solid"/>
          </a:ln>
        </p:spPr>
        <p:txBody>
          <a:bodyPr vert="horz" wrap="square" lIns="82945" tIns="41473" rIns="82945" bIns="41473" anchor="ctr" anchorCtr="1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600">
              <a:latin typeface="Lucida Sans" pitchFamily="18"/>
              <a:ea typeface="Lucida Sans" pitchFamily="2"/>
              <a:cs typeface="Lucida Sans" pitchFamily="2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4"/>
          <a:srcRect t="8518"/>
          <a:stretch>
            <a:fillRect/>
          </a:stretch>
        </p:blipFill>
        <p:spPr>
          <a:xfrm>
            <a:off x="4476037" y="1284787"/>
            <a:ext cx="4107360" cy="19147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14"/>
          <p:cNvSpPr txBox="1"/>
          <p:nvPr/>
        </p:nvSpPr>
        <p:spPr>
          <a:xfrm>
            <a:off x="4226551" y="785110"/>
            <a:ext cx="4576941" cy="349213"/>
          </a:xfrm>
          <a:prstGeom prst="rect">
            <a:avLst/>
          </a:prstGeom>
          <a:noFill/>
          <a:ln>
            <a:noFill/>
          </a:ln>
        </p:spPr>
        <p:txBody>
          <a:bodyPr vert="horz" wrap="square" lIns="82945" tIns="41473" rIns="82945" bIns="41473" anchor="t" anchorCtr="1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>
                <a:solidFill>
                  <a:srgbClr val="000000"/>
                </a:solidFill>
                <a:latin typeface="Liberation Sans" pitchFamily="18"/>
                <a:ea typeface="Lucida Sans" pitchFamily="2"/>
                <a:cs typeface="Lucida Sans" pitchFamily="2"/>
              </a:rPr>
              <a:t>Changement de la fraction nuageuse</a:t>
            </a:r>
          </a:p>
        </p:txBody>
      </p:sp>
      <p:sp>
        <p:nvSpPr>
          <p:cNvPr id="8" name="ZoneTexte 15"/>
          <p:cNvSpPr txBox="1"/>
          <p:nvPr/>
        </p:nvSpPr>
        <p:spPr>
          <a:xfrm>
            <a:off x="-198217" y="161007"/>
            <a:ext cx="9200253" cy="470282"/>
          </a:xfrm>
          <a:prstGeom prst="rect">
            <a:avLst/>
          </a:prstGeom>
          <a:noFill/>
          <a:ln>
            <a:noFill/>
          </a:ln>
        </p:spPr>
        <p:txBody>
          <a:bodyPr vert="horz" wrap="square" lIns="82945" tIns="41473" rIns="82945" bIns="41473" anchor="t" anchorCtr="1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sz="2800"/>
            </a:pPr>
            <a:r>
              <a:rPr lang="fr-FR" sz="2500">
                <a:solidFill>
                  <a:srgbClr val="00B0F0"/>
                </a:solidFill>
                <a:latin typeface="Liberation Sans" pitchFamily="18"/>
                <a:ea typeface="MS PGothic" pitchFamily="34"/>
                <a:cs typeface="Lucida Sans" pitchFamily="2"/>
              </a:rPr>
              <a:t>Des incertitudes demeurent: amplitude du réchauffement</a:t>
            </a: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8108" y="1096020"/>
            <a:ext cx="3621126" cy="25470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3033334" y="1453958"/>
            <a:ext cx="1015900" cy="1576427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lIns="81639" tIns="40820" rIns="81639" bIns="40820" anchor="ctr" anchorCtr="1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600">
              <a:latin typeface="Lucida Sans" pitchFamily="18"/>
              <a:ea typeface="Lucida Sans" pitchFamily="2"/>
              <a:cs typeface="Lucida Sans" pitchFamily="2"/>
            </a:endParaRPr>
          </a:p>
        </p:txBody>
      </p:sp>
      <p:sp>
        <p:nvSpPr>
          <p:cNvPr id="11" name="Connecteur droit 10"/>
          <p:cNvSpPr/>
          <p:nvPr/>
        </p:nvSpPr>
        <p:spPr>
          <a:xfrm flipH="1">
            <a:off x="3266816" y="1806998"/>
            <a:ext cx="11429" cy="1109410"/>
          </a:xfrm>
          <a:prstGeom prst="line">
            <a:avLst/>
          </a:prstGeom>
          <a:noFill/>
          <a:ln w="18360">
            <a:solidFill>
              <a:srgbClr val="0000FF"/>
            </a:solidFill>
            <a:prstDash val="solid"/>
            <a:headEnd type="diamond"/>
            <a:tailEnd type="diamond"/>
          </a:ln>
        </p:spPr>
        <p:txBody>
          <a:bodyPr vert="horz" lIns="89803" tIns="48983" rIns="89803" bIns="48983" anchor="ctr" anchorCtr="1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600">
              <a:latin typeface="Lucida Sans" pitchFamily="18"/>
              <a:ea typeface="Lucida Sans" pitchFamily="2"/>
              <a:cs typeface="Lucida Sans" pitchFamily="2"/>
            </a:endParaRPr>
          </a:p>
        </p:txBody>
      </p:sp>
      <p:sp>
        <p:nvSpPr>
          <p:cNvPr id="12" name="Connecteur droit 11"/>
          <p:cNvSpPr/>
          <p:nvPr/>
        </p:nvSpPr>
        <p:spPr>
          <a:xfrm flipH="1">
            <a:off x="3643005" y="1337695"/>
            <a:ext cx="11756" cy="216003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1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600">
              <a:latin typeface="Lucida Sans" pitchFamily="18"/>
              <a:ea typeface="Lucida Sans" pitchFamily="2"/>
              <a:cs typeface="Lucida Sans" pitchFamily="2"/>
            </a:endParaRPr>
          </a:p>
        </p:txBody>
      </p:sp>
      <p:sp>
        <p:nvSpPr>
          <p:cNvPr id="13" name="ZoneTexte 7"/>
          <p:cNvSpPr txBox="1"/>
          <p:nvPr/>
        </p:nvSpPr>
        <p:spPr>
          <a:xfrm>
            <a:off x="290957" y="3695641"/>
            <a:ext cx="8721855" cy="376226"/>
          </a:xfrm>
          <a:prstGeom prst="rect">
            <a:avLst/>
          </a:prstGeom>
          <a:noFill/>
          <a:ln w="18360">
            <a:noFill/>
            <a:prstDash val="solid"/>
          </a:ln>
        </p:spPr>
        <p:txBody>
          <a:bodyPr vert="horz" wrap="square" lIns="91109" tIns="49637" rIns="91109" bIns="49637" anchor="t" anchorCtr="1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>
                <a:solidFill>
                  <a:srgbClr val="000000"/>
                </a:solidFill>
                <a:latin typeface="Liberation Sans" pitchFamily="18"/>
                <a:ea typeface="Lucida Sans" pitchFamily="2"/>
                <a:cs typeface="Lucida Sans" pitchFamily="2"/>
              </a:rPr>
              <a:t>La </a:t>
            </a:r>
            <a:r>
              <a:rPr lang="fr-FR" b="1">
                <a:solidFill>
                  <a:srgbClr val="0000FF"/>
                </a:solidFill>
                <a:latin typeface="Liberation Sans" pitchFamily="18"/>
                <a:ea typeface="Lucida Sans" pitchFamily="2"/>
                <a:cs typeface="Lucida Sans" pitchFamily="2"/>
              </a:rPr>
              <a:t>dispersion </a:t>
            </a:r>
            <a:r>
              <a:rPr lang="fr-FR">
                <a:solidFill>
                  <a:srgbClr val="000000"/>
                </a:solidFill>
                <a:latin typeface="Liberation Sans" pitchFamily="18"/>
                <a:ea typeface="Lucida Sans" pitchFamily="2"/>
                <a:cs typeface="Lucida Sans" pitchFamily="2"/>
              </a:rPr>
              <a:t>de l'estimation de la sensibilité climatique </a:t>
            </a:r>
            <a:r>
              <a:rPr lang="fr-FR" b="1">
                <a:solidFill>
                  <a:srgbClr val="0000FF"/>
                </a:solidFill>
                <a:latin typeface="Liberation Sans" pitchFamily="18"/>
                <a:ea typeface="Lucida Sans" pitchFamily="2"/>
                <a:cs typeface="Lucida Sans" pitchFamily="2"/>
              </a:rPr>
              <a:t>ne s'est pas réduite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13991" y="714569"/>
            <a:ext cx="3549285" cy="5633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lIns="81639" tIns="40820" rIns="81639" bIns="40820" compatLnSpc="0">
            <a:spAutoFit/>
          </a:bodyPr>
          <a:lstStyle/>
          <a:p>
            <a:pPr algn="ctr" hangingPunct="0">
              <a:spcBef>
                <a:spcPts val="0"/>
              </a:spcBef>
              <a:spcAft>
                <a:spcPts val="0"/>
              </a:spcAft>
            </a:pPr>
            <a:r>
              <a:rPr lang="fr-FR" sz="1600">
                <a:latin typeface="Lucida Sans" pitchFamily="18"/>
                <a:ea typeface="Lucida Sans" pitchFamily="2"/>
                <a:cs typeface="Lucida Sans" pitchFamily="2"/>
              </a:rPr>
              <a:t>Dispersion de l'estimation de la sensibilité climatique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784628" y="3223725"/>
            <a:ext cx="3512710" cy="283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6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/>
          <p:nvPr/>
        </p:nvSpPr>
        <p:spPr>
          <a:xfrm>
            <a:off x="0" y="40040"/>
            <a:ext cx="9143433" cy="675638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9" tIns="42452" rIns="81639" bIns="42452" anchor="ctr" anchorCtr="1" compatLnSpc="0">
            <a:spAutoFit/>
          </a:bodyPr>
          <a:lstStyle/>
          <a:p>
            <a:pPr algn="ctr">
              <a:lnSpc>
                <a:spcPts val="4595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26" algn="l"/>
                <a:tab pos="829452" algn="l"/>
                <a:tab pos="1244177" algn="l"/>
                <a:tab pos="1658904" algn="l"/>
                <a:tab pos="2073630" algn="l"/>
                <a:tab pos="2488356" algn="l"/>
                <a:tab pos="2903083" algn="l"/>
                <a:tab pos="3317809" algn="l"/>
                <a:tab pos="3732534" algn="l"/>
                <a:tab pos="4147260" algn="l"/>
                <a:tab pos="4561987" algn="l"/>
                <a:tab pos="4976713" algn="l"/>
                <a:tab pos="5391440" algn="l"/>
                <a:tab pos="5806165" algn="l"/>
                <a:tab pos="6220892" algn="l"/>
                <a:tab pos="6635618" algn="l"/>
                <a:tab pos="7050343" algn="l"/>
                <a:tab pos="7465069" algn="l"/>
                <a:tab pos="7879796" algn="l"/>
                <a:tab pos="8294521" algn="l"/>
              </a:tabLst>
              <a:defRPr sz="2800"/>
            </a:pPr>
            <a:r>
              <a:rPr lang="fr-FR" sz="2500" dirty="0">
                <a:solidFill>
                  <a:srgbClr val="00B0F0"/>
                </a:solidFill>
                <a:latin typeface="Liberation Sans" pitchFamily="18"/>
                <a:ea typeface="MS PGothic" pitchFamily="34"/>
                <a:cs typeface="Lucida Sans" pitchFamily="2"/>
              </a:rPr>
              <a:t>Des incertitudes demeurent: changements de précipitations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t="46766"/>
          <a:stretch>
            <a:fillRect/>
          </a:stretch>
        </p:blipFill>
        <p:spPr>
          <a:xfrm>
            <a:off x="622734" y="4351752"/>
            <a:ext cx="7817634" cy="14911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22"/>
          <p:cNvSpPr txBox="1"/>
          <p:nvPr/>
        </p:nvSpPr>
        <p:spPr>
          <a:xfrm>
            <a:off x="544361" y="3771082"/>
            <a:ext cx="7940419" cy="636515"/>
          </a:xfrm>
          <a:prstGeom prst="rect">
            <a:avLst/>
          </a:prstGeom>
          <a:noFill/>
          <a:ln>
            <a:noFill/>
          </a:ln>
        </p:spPr>
        <p:txBody>
          <a:bodyPr vert="horz" wrap="square" lIns="82945" tIns="41473" rIns="82945" bIns="41473" anchor="t" anchorCtr="1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>
                <a:solidFill>
                  <a:srgbClr val="FF0000"/>
                </a:solidFill>
                <a:latin typeface="Liberation Sans" pitchFamily="18"/>
                <a:ea typeface="MS PGothic" pitchFamily="2"/>
                <a:cs typeface="Lucida Sans" pitchFamily="2"/>
              </a:rPr>
              <a:t>Et dans un monde plus simple?  </a:t>
            </a:r>
            <a:r>
              <a:rPr lang="fr-FR">
                <a:solidFill>
                  <a:srgbClr val="000000"/>
                </a:solidFill>
                <a:latin typeface="Liberation Sans" pitchFamily="18"/>
                <a:ea typeface="MS PGothic" pitchFamily="2"/>
                <a:cs typeface="Lucida Sans" pitchFamily="2"/>
              </a:rPr>
              <a:t>Réponse des précipitations à un </a:t>
            </a:r>
            <a:r>
              <a:rPr lang="fr-FR" b="1">
                <a:solidFill>
                  <a:srgbClr val="3333CC"/>
                </a:solidFill>
                <a:latin typeface="Liberation Sans" pitchFamily="18"/>
                <a:ea typeface="MS PGothic" pitchFamily="2"/>
                <a:cs typeface="Lucida Sans" pitchFamily="2"/>
              </a:rPr>
              <a:t>accroissement uniforme de température </a:t>
            </a:r>
            <a:r>
              <a:rPr lang="fr-FR">
                <a:solidFill>
                  <a:srgbClr val="000000"/>
                </a:solidFill>
                <a:latin typeface="Liberation Sans" pitchFamily="18"/>
                <a:ea typeface="MS PGothic" pitchFamily="2"/>
                <a:cs typeface="Lucida Sans" pitchFamily="2"/>
              </a:rPr>
              <a:t>de 4K pour des </a:t>
            </a:r>
            <a:r>
              <a:rPr lang="fr-FR" b="1">
                <a:solidFill>
                  <a:srgbClr val="3333CC"/>
                </a:solidFill>
                <a:latin typeface="Liberation Sans" pitchFamily="18"/>
                <a:ea typeface="MS PGothic" pitchFamily="2"/>
                <a:cs typeface="Lucida Sans" pitchFamily="2"/>
              </a:rPr>
              <a:t>aqua-planètes</a:t>
            </a:r>
          </a:p>
        </p:txBody>
      </p:sp>
      <p:sp>
        <p:nvSpPr>
          <p:cNvPr id="5" name="ZoneTexte 23"/>
          <p:cNvSpPr txBox="1"/>
          <p:nvPr/>
        </p:nvSpPr>
        <p:spPr>
          <a:xfrm>
            <a:off x="859810" y="6085267"/>
            <a:ext cx="7603090" cy="572168"/>
          </a:xfrm>
          <a:prstGeom prst="rect">
            <a:avLst/>
          </a:prstGeom>
          <a:noFill/>
          <a:ln w="18360">
            <a:solidFill>
              <a:srgbClr val="FF0000"/>
            </a:solidFill>
            <a:prstDash val="solid"/>
          </a:ln>
        </p:spPr>
        <p:txBody>
          <a:bodyPr vert="horz" wrap="square" lIns="91109" tIns="49637" rIns="91109" bIns="49637" anchor="t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600">
                <a:solidFill>
                  <a:srgbClr val="000000"/>
                </a:solidFill>
                <a:latin typeface="Liberation Sans" pitchFamily="18"/>
                <a:ea typeface="MS PGothic" pitchFamily="2"/>
                <a:cs typeface="Lucida Sans" pitchFamily="2"/>
              </a:rPr>
              <a:t>Une partie importante de la dispersion des résultats provient de phénomènes physiques « de bases » (interaction circulations – vapeur d’eau – température)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7062975" y="5730921"/>
            <a:ext cx="2080458" cy="2800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82945" tIns="41473" rIns="82945" bIns="41473" anchor="t" anchorCtr="0" compatLnSpc="0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fr-FR" sz="1300" i="1">
                <a:solidFill>
                  <a:srgbClr val="000000"/>
                </a:solidFill>
                <a:latin typeface="Lucida Sans" pitchFamily="34"/>
                <a:ea typeface="MS PGothic" pitchFamily="2"/>
                <a:cs typeface="Lucida Sans" pitchFamily="2"/>
              </a:rPr>
              <a:t>[Stevens &amp; Bony, 2013]</a:t>
            </a:r>
          </a:p>
        </p:txBody>
      </p:sp>
      <p:sp>
        <p:nvSpPr>
          <p:cNvPr id="7" name="Rectangle 25"/>
          <p:cNvSpPr/>
          <p:nvPr/>
        </p:nvSpPr>
        <p:spPr>
          <a:xfrm>
            <a:off x="1915875" y="725346"/>
            <a:ext cx="787641" cy="210974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prstDash val="solid"/>
          </a:ln>
        </p:spPr>
        <p:txBody>
          <a:bodyPr vert="horz" wrap="square" lIns="82945" tIns="41473" rIns="82945" bIns="41473" anchor="ctr" anchorCtr="1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600">
              <a:latin typeface="Lucida Sans" pitchFamily="18"/>
              <a:ea typeface="Lucida Sans" pitchFamily="2"/>
              <a:cs typeface="Lucida Sans" pitchFamily="2"/>
            </a:endParaRP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4"/>
          <a:srcRect t="8046"/>
          <a:stretch>
            <a:fillRect/>
          </a:stretch>
        </p:blipFill>
        <p:spPr>
          <a:xfrm>
            <a:off x="1134112" y="794582"/>
            <a:ext cx="3309595" cy="186545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Ellipse 9"/>
          <p:cNvSpPr/>
          <p:nvPr/>
        </p:nvSpPr>
        <p:spPr>
          <a:xfrm>
            <a:off x="1935468" y="1675056"/>
            <a:ext cx="390882" cy="37230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0"/>
              <a:gd name="f10" fmla="abs f4"/>
              <a:gd name="f11" fmla="abs f5"/>
              <a:gd name="f12" fmla="abs f6"/>
              <a:gd name="f13" fmla="val f7"/>
              <a:gd name="f14" fmla="+- 2700000 f2 0"/>
              <a:gd name="f15" fmla="*/ f9 f1 1"/>
              <a:gd name="f16" fmla="?: f10 f4 1"/>
              <a:gd name="f17" fmla="?: f11 f5 1"/>
              <a:gd name="f18" fmla="?: f12 f6 1"/>
              <a:gd name="f19" fmla="*/ f14 f8 1"/>
              <a:gd name="f20" fmla="*/ f15 1 f3"/>
              <a:gd name="f21" fmla="*/ f16 1 21600"/>
              <a:gd name="f22" fmla="*/ f17 1 21600"/>
              <a:gd name="f23" fmla="*/ 21600 f16 1"/>
              <a:gd name="f24" fmla="*/ 21600 f17 1"/>
              <a:gd name="f25" fmla="*/ f19 1 f1"/>
              <a:gd name="f26" fmla="+- f20 0 f2"/>
              <a:gd name="f27" fmla="min f22 f21"/>
              <a:gd name="f28" fmla="*/ f23 1 f18"/>
              <a:gd name="f29" fmla="*/ f24 1 f18"/>
              <a:gd name="f30" fmla="+- 0 0 f25"/>
              <a:gd name="f31" fmla="val f28"/>
              <a:gd name="f32" fmla="val f29"/>
              <a:gd name="f33" fmla="+- 0 0 f30"/>
              <a:gd name="f34" fmla="*/ f13 f27 1"/>
              <a:gd name="f35" fmla="+- f32 0 f13"/>
              <a:gd name="f36" fmla="+- f31 0 f13"/>
              <a:gd name="f37" fmla="*/ f33 f1 1"/>
              <a:gd name="f38" fmla="*/ f35 1 2"/>
              <a:gd name="f39" fmla="*/ f36 1 2"/>
              <a:gd name="f40" fmla="*/ f37 1 f8"/>
              <a:gd name="f41" fmla="+- f13 f38 0"/>
              <a:gd name="f42" fmla="+- f13 f39 0"/>
              <a:gd name="f43" fmla="+- f40 0 f2"/>
              <a:gd name="f44" fmla="*/ f39 f27 1"/>
              <a:gd name="f45" fmla="*/ f38 f27 1"/>
              <a:gd name="f46" fmla="cos 1 f43"/>
              <a:gd name="f47" fmla="sin 1 f43"/>
              <a:gd name="f48" fmla="*/ f41 f27 1"/>
              <a:gd name="f49" fmla="+- 0 0 f46"/>
              <a:gd name="f50" fmla="+- 0 0 f47"/>
              <a:gd name="f51" fmla="+- 0 0 f49"/>
              <a:gd name="f52" fmla="+- 0 0 f50"/>
              <a:gd name="f53" fmla="*/ f51 f39 1"/>
              <a:gd name="f54" fmla="*/ f52 f38 1"/>
              <a:gd name="f55" fmla="+- f42 0 f53"/>
              <a:gd name="f56" fmla="+- f42 f53 0"/>
              <a:gd name="f57" fmla="+- f41 0 f54"/>
              <a:gd name="f58" fmla="+- f41 f54 0"/>
              <a:gd name="f59" fmla="*/ f55 f27 1"/>
              <a:gd name="f60" fmla="*/ f57 f27 1"/>
              <a:gd name="f61" fmla="*/ f56 f27 1"/>
              <a:gd name="f62" fmla="*/ f58 f2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59" y="f60"/>
              </a:cxn>
              <a:cxn ang="f26">
                <a:pos x="f59" y="f62"/>
              </a:cxn>
              <a:cxn ang="f26">
                <a:pos x="f61" y="f62"/>
              </a:cxn>
              <a:cxn ang="f26">
                <a:pos x="f61" y="f60"/>
              </a:cxn>
            </a:cxnLst>
            <a:rect l="f59" t="f60" r="f61" b="f62"/>
            <a:pathLst>
              <a:path>
                <a:moveTo>
                  <a:pt x="f34" y="f48"/>
                </a:moveTo>
                <a:arcTo wR="f44" hR="f45" stAng="f1" swAng="f0"/>
                <a:close/>
              </a:path>
            </a:pathLst>
          </a:custGeom>
          <a:noFill/>
          <a:ln w="25560">
            <a:solidFill>
              <a:srgbClr val="000000"/>
            </a:solidFill>
            <a:prstDash val="solid"/>
          </a:ln>
        </p:spPr>
        <p:txBody>
          <a:bodyPr vert="horz" wrap="square" lIns="82945" tIns="41473" rIns="82945" bIns="41473" anchor="ctr" anchorCtr="1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600">
              <a:latin typeface="Lucida Sans" pitchFamily="18"/>
              <a:ea typeface="Lucida Sans" pitchFamily="2"/>
              <a:cs typeface="Lucida Sans" pitchFamily="2"/>
            </a:endParaRPr>
          </a:p>
        </p:txBody>
      </p:sp>
      <p:sp>
        <p:nvSpPr>
          <p:cNvPr id="10" name="Ellipse 11"/>
          <p:cNvSpPr/>
          <p:nvPr/>
        </p:nvSpPr>
        <p:spPr>
          <a:xfrm>
            <a:off x="2393620" y="1439262"/>
            <a:ext cx="817358" cy="33246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0"/>
              <a:gd name="f10" fmla="abs f4"/>
              <a:gd name="f11" fmla="abs f5"/>
              <a:gd name="f12" fmla="abs f6"/>
              <a:gd name="f13" fmla="val f7"/>
              <a:gd name="f14" fmla="+- 2700000 f2 0"/>
              <a:gd name="f15" fmla="*/ f9 f1 1"/>
              <a:gd name="f16" fmla="?: f10 f4 1"/>
              <a:gd name="f17" fmla="?: f11 f5 1"/>
              <a:gd name="f18" fmla="?: f12 f6 1"/>
              <a:gd name="f19" fmla="*/ f14 f8 1"/>
              <a:gd name="f20" fmla="*/ f15 1 f3"/>
              <a:gd name="f21" fmla="*/ f16 1 21600"/>
              <a:gd name="f22" fmla="*/ f17 1 21600"/>
              <a:gd name="f23" fmla="*/ 21600 f16 1"/>
              <a:gd name="f24" fmla="*/ 21600 f17 1"/>
              <a:gd name="f25" fmla="*/ f19 1 f1"/>
              <a:gd name="f26" fmla="+- f20 0 f2"/>
              <a:gd name="f27" fmla="min f22 f21"/>
              <a:gd name="f28" fmla="*/ f23 1 f18"/>
              <a:gd name="f29" fmla="*/ f24 1 f18"/>
              <a:gd name="f30" fmla="+- 0 0 f25"/>
              <a:gd name="f31" fmla="val f28"/>
              <a:gd name="f32" fmla="val f29"/>
              <a:gd name="f33" fmla="+- 0 0 f30"/>
              <a:gd name="f34" fmla="*/ f13 f27 1"/>
              <a:gd name="f35" fmla="+- f32 0 f13"/>
              <a:gd name="f36" fmla="+- f31 0 f13"/>
              <a:gd name="f37" fmla="*/ f33 f1 1"/>
              <a:gd name="f38" fmla="*/ f35 1 2"/>
              <a:gd name="f39" fmla="*/ f36 1 2"/>
              <a:gd name="f40" fmla="*/ f37 1 f8"/>
              <a:gd name="f41" fmla="+- f13 f38 0"/>
              <a:gd name="f42" fmla="+- f13 f39 0"/>
              <a:gd name="f43" fmla="+- f40 0 f2"/>
              <a:gd name="f44" fmla="*/ f39 f27 1"/>
              <a:gd name="f45" fmla="*/ f38 f27 1"/>
              <a:gd name="f46" fmla="cos 1 f43"/>
              <a:gd name="f47" fmla="sin 1 f43"/>
              <a:gd name="f48" fmla="*/ f41 f27 1"/>
              <a:gd name="f49" fmla="+- 0 0 f46"/>
              <a:gd name="f50" fmla="+- 0 0 f47"/>
              <a:gd name="f51" fmla="+- 0 0 f49"/>
              <a:gd name="f52" fmla="+- 0 0 f50"/>
              <a:gd name="f53" fmla="*/ f51 f39 1"/>
              <a:gd name="f54" fmla="*/ f52 f38 1"/>
              <a:gd name="f55" fmla="+- f42 0 f53"/>
              <a:gd name="f56" fmla="+- f42 f53 0"/>
              <a:gd name="f57" fmla="+- f41 0 f54"/>
              <a:gd name="f58" fmla="+- f41 f54 0"/>
              <a:gd name="f59" fmla="*/ f55 f27 1"/>
              <a:gd name="f60" fmla="*/ f57 f27 1"/>
              <a:gd name="f61" fmla="*/ f56 f27 1"/>
              <a:gd name="f62" fmla="*/ f58 f2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59" y="f60"/>
              </a:cxn>
              <a:cxn ang="f26">
                <a:pos x="f59" y="f62"/>
              </a:cxn>
              <a:cxn ang="f26">
                <a:pos x="f61" y="f62"/>
              </a:cxn>
              <a:cxn ang="f26">
                <a:pos x="f61" y="f60"/>
              </a:cxn>
            </a:cxnLst>
            <a:rect l="f59" t="f60" r="f61" b="f62"/>
            <a:pathLst>
              <a:path>
                <a:moveTo>
                  <a:pt x="f34" y="f48"/>
                </a:moveTo>
                <a:arcTo wR="f44" hR="f45" stAng="f1" swAng="f0"/>
                <a:close/>
              </a:path>
            </a:pathLst>
          </a:custGeom>
          <a:noFill/>
          <a:ln w="25560">
            <a:solidFill>
              <a:srgbClr val="000000"/>
            </a:solidFill>
            <a:prstDash val="solid"/>
          </a:ln>
        </p:spPr>
        <p:txBody>
          <a:bodyPr vert="horz" wrap="square" lIns="82945" tIns="41473" rIns="82945" bIns="41473" anchor="ctr" anchorCtr="1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600">
              <a:latin typeface="Lucida Sans" pitchFamily="18"/>
              <a:ea typeface="Lucida Sans" pitchFamily="2"/>
              <a:cs typeface="Lucida Sans" pitchFamily="2"/>
            </a:endParaRPr>
          </a:p>
        </p:txBody>
      </p:sp>
      <p:sp>
        <p:nvSpPr>
          <p:cNvPr id="11" name="ZoneTexte 12"/>
          <p:cNvSpPr txBox="1"/>
          <p:nvPr/>
        </p:nvSpPr>
        <p:spPr>
          <a:xfrm>
            <a:off x="248506" y="1405623"/>
            <a:ext cx="875809" cy="555680"/>
          </a:xfrm>
          <a:prstGeom prst="rect">
            <a:avLst/>
          </a:prstGeom>
          <a:noFill/>
          <a:ln>
            <a:noFill/>
          </a:ln>
        </p:spPr>
        <p:txBody>
          <a:bodyPr vert="horz" wrap="square" lIns="82945" tIns="41473" rIns="82945" bIns="41473" anchor="t" anchorCtr="1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600" b="1">
                <a:solidFill>
                  <a:srgbClr val="FF0000"/>
                </a:solidFill>
                <a:latin typeface="Liberation Sans" pitchFamily="18"/>
                <a:ea typeface="Lucida Sans" pitchFamily="2"/>
                <a:cs typeface="Lucida Sans" pitchFamily="2"/>
              </a:rPr>
              <a:t>CMIP3AR4</a:t>
            </a: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5"/>
          <a:srcRect t="7583"/>
          <a:stretch>
            <a:fillRect/>
          </a:stretch>
        </p:blipFill>
        <p:spPr>
          <a:xfrm>
            <a:off x="5338786" y="853041"/>
            <a:ext cx="3371313" cy="185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Ellipse 3"/>
          <p:cNvSpPr/>
          <p:nvPr/>
        </p:nvSpPr>
        <p:spPr>
          <a:xfrm>
            <a:off x="6139489" y="1723718"/>
            <a:ext cx="390882" cy="37230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0"/>
              <a:gd name="f10" fmla="abs f4"/>
              <a:gd name="f11" fmla="abs f5"/>
              <a:gd name="f12" fmla="abs f6"/>
              <a:gd name="f13" fmla="val f7"/>
              <a:gd name="f14" fmla="+- 2700000 f2 0"/>
              <a:gd name="f15" fmla="*/ f9 f1 1"/>
              <a:gd name="f16" fmla="?: f10 f4 1"/>
              <a:gd name="f17" fmla="?: f11 f5 1"/>
              <a:gd name="f18" fmla="?: f12 f6 1"/>
              <a:gd name="f19" fmla="*/ f14 f8 1"/>
              <a:gd name="f20" fmla="*/ f15 1 f3"/>
              <a:gd name="f21" fmla="*/ f16 1 21600"/>
              <a:gd name="f22" fmla="*/ f17 1 21600"/>
              <a:gd name="f23" fmla="*/ 21600 f16 1"/>
              <a:gd name="f24" fmla="*/ 21600 f17 1"/>
              <a:gd name="f25" fmla="*/ f19 1 f1"/>
              <a:gd name="f26" fmla="+- f20 0 f2"/>
              <a:gd name="f27" fmla="min f22 f21"/>
              <a:gd name="f28" fmla="*/ f23 1 f18"/>
              <a:gd name="f29" fmla="*/ f24 1 f18"/>
              <a:gd name="f30" fmla="+- 0 0 f25"/>
              <a:gd name="f31" fmla="val f28"/>
              <a:gd name="f32" fmla="val f29"/>
              <a:gd name="f33" fmla="+- 0 0 f30"/>
              <a:gd name="f34" fmla="*/ f13 f27 1"/>
              <a:gd name="f35" fmla="+- f32 0 f13"/>
              <a:gd name="f36" fmla="+- f31 0 f13"/>
              <a:gd name="f37" fmla="*/ f33 f1 1"/>
              <a:gd name="f38" fmla="*/ f35 1 2"/>
              <a:gd name="f39" fmla="*/ f36 1 2"/>
              <a:gd name="f40" fmla="*/ f37 1 f8"/>
              <a:gd name="f41" fmla="+- f13 f38 0"/>
              <a:gd name="f42" fmla="+- f13 f39 0"/>
              <a:gd name="f43" fmla="+- f40 0 f2"/>
              <a:gd name="f44" fmla="*/ f39 f27 1"/>
              <a:gd name="f45" fmla="*/ f38 f27 1"/>
              <a:gd name="f46" fmla="cos 1 f43"/>
              <a:gd name="f47" fmla="sin 1 f43"/>
              <a:gd name="f48" fmla="*/ f41 f27 1"/>
              <a:gd name="f49" fmla="+- 0 0 f46"/>
              <a:gd name="f50" fmla="+- 0 0 f47"/>
              <a:gd name="f51" fmla="+- 0 0 f49"/>
              <a:gd name="f52" fmla="+- 0 0 f50"/>
              <a:gd name="f53" fmla="*/ f51 f39 1"/>
              <a:gd name="f54" fmla="*/ f52 f38 1"/>
              <a:gd name="f55" fmla="+- f42 0 f53"/>
              <a:gd name="f56" fmla="+- f42 f53 0"/>
              <a:gd name="f57" fmla="+- f41 0 f54"/>
              <a:gd name="f58" fmla="+- f41 f54 0"/>
              <a:gd name="f59" fmla="*/ f55 f27 1"/>
              <a:gd name="f60" fmla="*/ f57 f27 1"/>
              <a:gd name="f61" fmla="*/ f56 f27 1"/>
              <a:gd name="f62" fmla="*/ f58 f2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59" y="f60"/>
              </a:cxn>
              <a:cxn ang="f26">
                <a:pos x="f59" y="f62"/>
              </a:cxn>
              <a:cxn ang="f26">
                <a:pos x="f61" y="f62"/>
              </a:cxn>
              <a:cxn ang="f26">
                <a:pos x="f61" y="f60"/>
              </a:cxn>
            </a:cxnLst>
            <a:rect l="f59" t="f60" r="f61" b="f62"/>
            <a:pathLst>
              <a:path>
                <a:moveTo>
                  <a:pt x="f34" y="f48"/>
                </a:moveTo>
                <a:arcTo wR="f44" hR="f45" stAng="f1" swAng="f0"/>
                <a:close/>
              </a:path>
            </a:pathLst>
          </a:custGeom>
          <a:noFill/>
          <a:ln w="25560">
            <a:solidFill>
              <a:srgbClr val="000000"/>
            </a:solidFill>
            <a:prstDash val="solid"/>
          </a:ln>
        </p:spPr>
        <p:txBody>
          <a:bodyPr vert="horz" wrap="square" lIns="82945" tIns="41473" rIns="82945" bIns="41473" anchor="ctr" anchorCtr="1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600">
              <a:latin typeface="Lucida Sans" pitchFamily="18"/>
              <a:ea typeface="Lucida Sans" pitchFamily="2"/>
              <a:cs typeface="Lucida Sans" pitchFamily="2"/>
            </a:endParaRPr>
          </a:p>
        </p:txBody>
      </p:sp>
      <p:sp>
        <p:nvSpPr>
          <p:cNvPr id="14" name="Ellipse 10"/>
          <p:cNvSpPr/>
          <p:nvPr/>
        </p:nvSpPr>
        <p:spPr>
          <a:xfrm>
            <a:off x="6602539" y="1496414"/>
            <a:ext cx="823235" cy="33246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0"/>
              <a:gd name="f10" fmla="abs f4"/>
              <a:gd name="f11" fmla="abs f5"/>
              <a:gd name="f12" fmla="abs f6"/>
              <a:gd name="f13" fmla="val f7"/>
              <a:gd name="f14" fmla="+- 2700000 f2 0"/>
              <a:gd name="f15" fmla="*/ f9 f1 1"/>
              <a:gd name="f16" fmla="?: f10 f4 1"/>
              <a:gd name="f17" fmla="?: f11 f5 1"/>
              <a:gd name="f18" fmla="?: f12 f6 1"/>
              <a:gd name="f19" fmla="*/ f14 f8 1"/>
              <a:gd name="f20" fmla="*/ f15 1 f3"/>
              <a:gd name="f21" fmla="*/ f16 1 21600"/>
              <a:gd name="f22" fmla="*/ f17 1 21600"/>
              <a:gd name="f23" fmla="*/ 21600 f16 1"/>
              <a:gd name="f24" fmla="*/ 21600 f17 1"/>
              <a:gd name="f25" fmla="*/ f19 1 f1"/>
              <a:gd name="f26" fmla="+- f20 0 f2"/>
              <a:gd name="f27" fmla="min f22 f21"/>
              <a:gd name="f28" fmla="*/ f23 1 f18"/>
              <a:gd name="f29" fmla="*/ f24 1 f18"/>
              <a:gd name="f30" fmla="+- 0 0 f25"/>
              <a:gd name="f31" fmla="val f28"/>
              <a:gd name="f32" fmla="val f29"/>
              <a:gd name="f33" fmla="+- 0 0 f30"/>
              <a:gd name="f34" fmla="*/ f13 f27 1"/>
              <a:gd name="f35" fmla="+- f32 0 f13"/>
              <a:gd name="f36" fmla="+- f31 0 f13"/>
              <a:gd name="f37" fmla="*/ f33 f1 1"/>
              <a:gd name="f38" fmla="*/ f35 1 2"/>
              <a:gd name="f39" fmla="*/ f36 1 2"/>
              <a:gd name="f40" fmla="*/ f37 1 f8"/>
              <a:gd name="f41" fmla="+- f13 f38 0"/>
              <a:gd name="f42" fmla="+- f13 f39 0"/>
              <a:gd name="f43" fmla="+- f40 0 f2"/>
              <a:gd name="f44" fmla="*/ f39 f27 1"/>
              <a:gd name="f45" fmla="*/ f38 f27 1"/>
              <a:gd name="f46" fmla="cos 1 f43"/>
              <a:gd name="f47" fmla="sin 1 f43"/>
              <a:gd name="f48" fmla="*/ f41 f27 1"/>
              <a:gd name="f49" fmla="+- 0 0 f46"/>
              <a:gd name="f50" fmla="+- 0 0 f47"/>
              <a:gd name="f51" fmla="+- 0 0 f49"/>
              <a:gd name="f52" fmla="+- 0 0 f50"/>
              <a:gd name="f53" fmla="*/ f51 f39 1"/>
              <a:gd name="f54" fmla="*/ f52 f38 1"/>
              <a:gd name="f55" fmla="+- f42 0 f53"/>
              <a:gd name="f56" fmla="+- f42 f53 0"/>
              <a:gd name="f57" fmla="+- f41 0 f54"/>
              <a:gd name="f58" fmla="+- f41 f54 0"/>
              <a:gd name="f59" fmla="*/ f55 f27 1"/>
              <a:gd name="f60" fmla="*/ f57 f27 1"/>
              <a:gd name="f61" fmla="*/ f56 f27 1"/>
              <a:gd name="f62" fmla="*/ f58 f2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59" y="f60"/>
              </a:cxn>
              <a:cxn ang="f26">
                <a:pos x="f59" y="f62"/>
              </a:cxn>
              <a:cxn ang="f26">
                <a:pos x="f61" y="f62"/>
              </a:cxn>
              <a:cxn ang="f26">
                <a:pos x="f61" y="f60"/>
              </a:cxn>
            </a:cxnLst>
            <a:rect l="f59" t="f60" r="f61" b="f62"/>
            <a:pathLst>
              <a:path>
                <a:moveTo>
                  <a:pt x="f34" y="f48"/>
                </a:moveTo>
                <a:arcTo wR="f44" hR="f45" stAng="f1" swAng="f0"/>
                <a:close/>
              </a:path>
            </a:pathLst>
          </a:custGeom>
          <a:noFill/>
          <a:ln w="25560">
            <a:solidFill>
              <a:srgbClr val="000000"/>
            </a:solidFill>
            <a:prstDash val="solid"/>
          </a:ln>
        </p:spPr>
        <p:txBody>
          <a:bodyPr vert="horz" wrap="square" lIns="82945" tIns="41473" rIns="82945" bIns="41473" anchor="ctr" anchorCtr="1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600">
              <a:latin typeface="Lucida Sans" pitchFamily="18"/>
              <a:ea typeface="Lucida Sans" pitchFamily="2"/>
              <a:cs typeface="Lucida Sans" pitchFamily="2"/>
            </a:endParaRPr>
          </a:p>
        </p:txBody>
      </p:sp>
      <p:sp>
        <p:nvSpPr>
          <p:cNvPr id="15" name="ZoneTexte 13"/>
          <p:cNvSpPr txBox="1"/>
          <p:nvPr/>
        </p:nvSpPr>
        <p:spPr>
          <a:xfrm>
            <a:off x="4477670" y="1525481"/>
            <a:ext cx="875809" cy="555680"/>
          </a:xfrm>
          <a:prstGeom prst="rect">
            <a:avLst/>
          </a:prstGeom>
          <a:noFill/>
          <a:ln>
            <a:noFill/>
          </a:ln>
        </p:spPr>
        <p:txBody>
          <a:bodyPr vert="horz" wrap="square" lIns="82945" tIns="41473" rIns="82945" bIns="41473" anchor="t" anchorCtr="1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600" b="1">
                <a:solidFill>
                  <a:srgbClr val="FF0000"/>
                </a:solidFill>
                <a:latin typeface="Liberation Sans" pitchFamily="18"/>
                <a:ea typeface="Lucida Sans" pitchFamily="2"/>
                <a:cs typeface="Lucida Sans" pitchFamily="2"/>
              </a:rPr>
              <a:t>CMIP5AR5</a:t>
            </a:r>
          </a:p>
        </p:txBody>
      </p:sp>
      <p:sp>
        <p:nvSpPr>
          <p:cNvPr id="16" name="ZoneTexte 3"/>
          <p:cNvSpPr txBox="1"/>
          <p:nvPr/>
        </p:nvSpPr>
        <p:spPr>
          <a:xfrm>
            <a:off x="6377544" y="2610398"/>
            <a:ext cx="2577795" cy="31029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82945" tIns="41473" rIns="82945" bIns="41473" anchor="t" anchorCtr="0" compatLnSpc="0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fr-FR" sz="1500" i="1" dirty="0">
                <a:solidFill>
                  <a:srgbClr val="000000"/>
                </a:solidFill>
                <a:latin typeface="Lucida Sans" pitchFamily="34"/>
                <a:ea typeface="Lucida Sans" pitchFamily="2"/>
                <a:cs typeface="Lucida Sans" pitchFamily="2"/>
              </a:rPr>
              <a:t>[</a:t>
            </a:r>
            <a:r>
              <a:rPr lang="fr-FR" sz="1500" i="1" dirty="0" err="1">
                <a:solidFill>
                  <a:srgbClr val="000000"/>
                </a:solidFill>
                <a:latin typeface="Lucida Sans" pitchFamily="34"/>
                <a:ea typeface="Lucida Sans" pitchFamily="2"/>
                <a:cs typeface="Lucida Sans" pitchFamily="2"/>
              </a:rPr>
              <a:t>Knuti</a:t>
            </a:r>
            <a:r>
              <a:rPr lang="fr-FR" sz="1500" i="1" dirty="0">
                <a:solidFill>
                  <a:srgbClr val="000000"/>
                </a:solidFill>
                <a:latin typeface="Lucida Sans" pitchFamily="34"/>
                <a:ea typeface="Lucida Sans" pitchFamily="2"/>
                <a:cs typeface="Lucida Sans" pitchFamily="2"/>
              </a:rPr>
              <a:t> &amp; </a:t>
            </a:r>
            <a:r>
              <a:rPr lang="fr-FR" sz="1500" i="1" dirty="0" err="1">
                <a:solidFill>
                  <a:srgbClr val="000000"/>
                </a:solidFill>
                <a:latin typeface="Lucida Sans" pitchFamily="34"/>
                <a:ea typeface="Lucida Sans" pitchFamily="2"/>
                <a:cs typeface="Lucida Sans" pitchFamily="2"/>
              </a:rPr>
              <a:t>Sedlacek</a:t>
            </a:r>
            <a:r>
              <a:rPr lang="fr-FR" sz="1500" i="1" dirty="0">
                <a:solidFill>
                  <a:srgbClr val="000000"/>
                </a:solidFill>
                <a:latin typeface="Lucida Sans" pitchFamily="34"/>
                <a:ea typeface="Lucida Sans" pitchFamily="2"/>
                <a:cs typeface="Lucida Sans" pitchFamily="2"/>
              </a:rPr>
              <a:t>, 2012]</a:t>
            </a:r>
          </a:p>
        </p:txBody>
      </p:sp>
      <p:sp>
        <p:nvSpPr>
          <p:cNvPr id="17" name="ZoneTexte 7"/>
          <p:cNvSpPr txBox="1"/>
          <p:nvPr/>
        </p:nvSpPr>
        <p:spPr>
          <a:xfrm>
            <a:off x="478723" y="2967029"/>
            <a:ext cx="8469758" cy="652844"/>
          </a:xfrm>
          <a:prstGeom prst="rect">
            <a:avLst/>
          </a:prstGeom>
          <a:noFill/>
          <a:ln w="18360">
            <a:solidFill>
              <a:srgbClr val="FF0000"/>
            </a:solidFill>
            <a:prstDash val="solid"/>
          </a:ln>
        </p:spPr>
        <p:txBody>
          <a:bodyPr vert="horz" wrap="square" lIns="91109" tIns="49637" rIns="91109" bIns="49637" anchor="t" anchorCtr="1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>
                <a:solidFill>
                  <a:srgbClr val="000000"/>
                </a:solidFill>
                <a:latin typeface="Liberation Sans" pitchFamily="18"/>
                <a:ea typeface="Lucida Sans" pitchFamily="2"/>
                <a:cs typeface="Lucida Sans" pitchFamily="2"/>
              </a:rPr>
              <a:t>La </a:t>
            </a:r>
            <a:r>
              <a:rPr lang="fr-FR" b="1">
                <a:solidFill>
                  <a:srgbClr val="0000FF"/>
                </a:solidFill>
                <a:latin typeface="Liberation Sans" pitchFamily="18"/>
                <a:ea typeface="Lucida Sans" pitchFamily="2"/>
                <a:cs typeface="Lucida Sans" pitchFamily="2"/>
              </a:rPr>
              <a:t>dispersion </a:t>
            </a:r>
            <a:r>
              <a:rPr lang="fr-FR">
                <a:solidFill>
                  <a:srgbClr val="000000"/>
                </a:solidFill>
                <a:latin typeface="Liberation Sans" pitchFamily="18"/>
                <a:ea typeface="Lucida Sans" pitchFamily="2"/>
                <a:cs typeface="Lucida Sans" pitchFamily="2"/>
              </a:rPr>
              <a:t>sur les changements de précipitations simulés, notamment sur continent, </a:t>
            </a:r>
            <a:r>
              <a:rPr lang="fr-FR" b="1">
                <a:solidFill>
                  <a:srgbClr val="0000FF"/>
                </a:solidFill>
                <a:latin typeface="Liberation Sans" pitchFamily="18"/>
                <a:ea typeface="Lucida Sans" pitchFamily="2"/>
                <a:cs typeface="Lucida Sans" pitchFamily="2"/>
              </a:rPr>
              <a:t>s'est peu réduite</a:t>
            </a:r>
            <a:r>
              <a:rPr lang="fr-FR">
                <a:solidFill>
                  <a:srgbClr val="000000"/>
                </a:solidFill>
                <a:latin typeface="Liberation Sans" pitchFamily="18"/>
                <a:ea typeface="Lucida Sans" pitchFamily="2"/>
                <a:cs typeface="Lucida Sans" pitchFamily="2"/>
              </a:rPr>
              <a:t> de CMIP3 à CMIP5</a:t>
            </a:r>
          </a:p>
        </p:txBody>
      </p:sp>
      <p:pic>
        <p:nvPicPr>
          <p:cNvPr id="18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11479" y="2569574"/>
            <a:ext cx="2829566" cy="25049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Ellipse 9"/>
          <p:cNvSpPr/>
          <p:nvPr/>
        </p:nvSpPr>
        <p:spPr>
          <a:xfrm>
            <a:off x="1707209" y="1051606"/>
            <a:ext cx="441170" cy="40790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0"/>
              <a:gd name="f10" fmla="abs f4"/>
              <a:gd name="f11" fmla="abs f5"/>
              <a:gd name="f12" fmla="abs f6"/>
              <a:gd name="f13" fmla="val f7"/>
              <a:gd name="f14" fmla="+- 2700000 f2 0"/>
              <a:gd name="f15" fmla="*/ f9 f1 1"/>
              <a:gd name="f16" fmla="?: f10 f4 1"/>
              <a:gd name="f17" fmla="?: f11 f5 1"/>
              <a:gd name="f18" fmla="?: f12 f6 1"/>
              <a:gd name="f19" fmla="*/ f14 f8 1"/>
              <a:gd name="f20" fmla="*/ f15 1 f3"/>
              <a:gd name="f21" fmla="*/ f16 1 21600"/>
              <a:gd name="f22" fmla="*/ f17 1 21600"/>
              <a:gd name="f23" fmla="*/ 21600 f16 1"/>
              <a:gd name="f24" fmla="*/ 21600 f17 1"/>
              <a:gd name="f25" fmla="*/ f19 1 f1"/>
              <a:gd name="f26" fmla="+- f20 0 f2"/>
              <a:gd name="f27" fmla="min f22 f21"/>
              <a:gd name="f28" fmla="*/ f23 1 f18"/>
              <a:gd name="f29" fmla="*/ f24 1 f18"/>
              <a:gd name="f30" fmla="+- 0 0 f25"/>
              <a:gd name="f31" fmla="val f28"/>
              <a:gd name="f32" fmla="val f29"/>
              <a:gd name="f33" fmla="+- 0 0 f30"/>
              <a:gd name="f34" fmla="*/ f13 f27 1"/>
              <a:gd name="f35" fmla="+- f32 0 f13"/>
              <a:gd name="f36" fmla="+- f31 0 f13"/>
              <a:gd name="f37" fmla="*/ f33 f1 1"/>
              <a:gd name="f38" fmla="*/ f35 1 2"/>
              <a:gd name="f39" fmla="*/ f36 1 2"/>
              <a:gd name="f40" fmla="*/ f37 1 f8"/>
              <a:gd name="f41" fmla="+- f13 f38 0"/>
              <a:gd name="f42" fmla="+- f13 f39 0"/>
              <a:gd name="f43" fmla="+- f40 0 f2"/>
              <a:gd name="f44" fmla="*/ f39 f27 1"/>
              <a:gd name="f45" fmla="*/ f38 f27 1"/>
              <a:gd name="f46" fmla="cos 1 f43"/>
              <a:gd name="f47" fmla="sin 1 f43"/>
              <a:gd name="f48" fmla="*/ f41 f27 1"/>
              <a:gd name="f49" fmla="+- 0 0 f46"/>
              <a:gd name="f50" fmla="+- 0 0 f47"/>
              <a:gd name="f51" fmla="+- 0 0 f49"/>
              <a:gd name="f52" fmla="+- 0 0 f50"/>
              <a:gd name="f53" fmla="*/ f51 f39 1"/>
              <a:gd name="f54" fmla="*/ f52 f38 1"/>
              <a:gd name="f55" fmla="+- f42 0 f53"/>
              <a:gd name="f56" fmla="+- f42 f53 0"/>
              <a:gd name="f57" fmla="+- f41 0 f54"/>
              <a:gd name="f58" fmla="+- f41 f54 0"/>
              <a:gd name="f59" fmla="*/ f55 f27 1"/>
              <a:gd name="f60" fmla="*/ f57 f27 1"/>
              <a:gd name="f61" fmla="*/ f56 f27 1"/>
              <a:gd name="f62" fmla="*/ f58 f2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59" y="f60"/>
              </a:cxn>
              <a:cxn ang="f26">
                <a:pos x="f59" y="f62"/>
              </a:cxn>
              <a:cxn ang="f26">
                <a:pos x="f61" y="f62"/>
              </a:cxn>
              <a:cxn ang="f26">
                <a:pos x="f61" y="f60"/>
              </a:cxn>
            </a:cxnLst>
            <a:rect l="f59" t="f60" r="f61" b="f62"/>
            <a:pathLst>
              <a:path>
                <a:moveTo>
                  <a:pt x="f34" y="f48"/>
                </a:moveTo>
                <a:arcTo wR="f44" hR="f45" stAng="f1" swAng="f0"/>
                <a:close/>
              </a:path>
            </a:pathLst>
          </a:custGeom>
          <a:noFill/>
          <a:ln w="25560">
            <a:solidFill>
              <a:srgbClr val="000000"/>
            </a:solidFill>
            <a:prstDash val="solid"/>
          </a:ln>
        </p:spPr>
        <p:txBody>
          <a:bodyPr vert="horz" wrap="square" lIns="82945" tIns="41473" rIns="82945" bIns="41473" anchor="ctr" anchorCtr="1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600">
              <a:latin typeface="Lucida Sans" pitchFamily="18"/>
              <a:ea typeface="Lucida Sans" pitchFamily="2"/>
              <a:cs typeface="Lucida Sans" pitchFamily="2"/>
            </a:endParaRPr>
          </a:p>
        </p:txBody>
      </p:sp>
      <p:sp>
        <p:nvSpPr>
          <p:cNvPr id="20" name="Ellipse 9"/>
          <p:cNvSpPr/>
          <p:nvPr/>
        </p:nvSpPr>
        <p:spPr>
          <a:xfrm>
            <a:off x="5936374" y="1135864"/>
            <a:ext cx="441170" cy="40790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0"/>
              <a:gd name="f10" fmla="abs f4"/>
              <a:gd name="f11" fmla="abs f5"/>
              <a:gd name="f12" fmla="abs f6"/>
              <a:gd name="f13" fmla="val f7"/>
              <a:gd name="f14" fmla="+- 2700000 f2 0"/>
              <a:gd name="f15" fmla="*/ f9 f1 1"/>
              <a:gd name="f16" fmla="?: f10 f4 1"/>
              <a:gd name="f17" fmla="?: f11 f5 1"/>
              <a:gd name="f18" fmla="?: f12 f6 1"/>
              <a:gd name="f19" fmla="*/ f14 f8 1"/>
              <a:gd name="f20" fmla="*/ f15 1 f3"/>
              <a:gd name="f21" fmla="*/ f16 1 21600"/>
              <a:gd name="f22" fmla="*/ f17 1 21600"/>
              <a:gd name="f23" fmla="*/ 21600 f16 1"/>
              <a:gd name="f24" fmla="*/ 21600 f17 1"/>
              <a:gd name="f25" fmla="*/ f19 1 f1"/>
              <a:gd name="f26" fmla="+- f20 0 f2"/>
              <a:gd name="f27" fmla="min f22 f21"/>
              <a:gd name="f28" fmla="*/ f23 1 f18"/>
              <a:gd name="f29" fmla="*/ f24 1 f18"/>
              <a:gd name="f30" fmla="+- 0 0 f25"/>
              <a:gd name="f31" fmla="val f28"/>
              <a:gd name="f32" fmla="val f29"/>
              <a:gd name="f33" fmla="+- 0 0 f30"/>
              <a:gd name="f34" fmla="*/ f13 f27 1"/>
              <a:gd name="f35" fmla="+- f32 0 f13"/>
              <a:gd name="f36" fmla="+- f31 0 f13"/>
              <a:gd name="f37" fmla="*/ f33 f1 1"/>
              <a:gd name="f38" fmla="*/ f35 1 2"/>
              <a:gd name="f39" fmla="*/ f36 1 2"/>
              <a:gd name="f40" fmla="*/ f37 1 f8"/>
              <a:gd name="f41" fmla="+- f13 f38 0"/>
              <a:gd name="f42" fmla="+- f13 f39 0"/>
              <a:gd name="f43" fmla="+- f40 0 f2"/>
              <a:gd name="f44" fmla="*/ f39 f27 1"/>
              <a:gd name="f45" fmla="*/ f38 f27 1"/>
              <a:gd name="f46" fmla="cos 1 f43"/>
              <a:gd name="f47" fmla="sin 1 f43"/>
              <a:gd name="f48" fmla="*/ f41 f27 1"/>
              <a:gd name="f49" fmla="+- 0 0 f46"/>
              <a:gd name="f50" fmla="+- 0 0 f47"/>
              <a:gd name="f51" fmla="+- 0 0 f49"/>
              <a:gd name="f52" fmla="+- 0 0 f50"/>
              <a:gd name="f53" fmla="*/ f51 f39 1"/>
              <a:gd name="f54" fmla="*/ f52 f38 1"/>
              <a:gd name="f55" fmla="+- f42 0 f53"/>
              <a:gd name="f56" fmla="+- f42 f53 0"/>
              <a:gd name="f57" fmla="+- f41 0 f54"/>
              <a:gd name="f58" fmla="+- f41 f54 0"/>
              <a:gd name="f59" fmla="*/ f55 f27 1"/>
              <a:gd name="f60" fmla="*/ f57 f27 1"/>
              <a:gd name="f61" fmla="*/ f56 f27 1"/>
              <a:gd name="f62" fmla="*/ f58 f2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59" y="f60"/>
              </a:cxn>
              <a:cxn ang="f26">
                <a:pos x="f59" y="f62"/>
              </a:cxn>
              <a:cxn ang="f26">
                <a:pos x="f61" y="f62"/>
              </a:cxn>
              <a:cxn ang="f26">
                <a:pos x="f61" y="f60"/>
              </a:cxn>
            </a:cxnLst>
            <a:rect l="f59" t="f60" r="f61" b="f62"/>
            <a:pathLst>
              <a:path>
                <a:moveTo>
                  <a:pt x="f34" y="f48"/>
                </a:moveTo>
                <a:arcTo wR="f44" hR="f45" stAng="f1" swAng="f0"/>
                <a:close/>
              </a:path>
            </a:pathLst>
          </a:custGeom>
          <a:noFill/>
          <a:ln w="25560">
            <a:solidFill>
              <a:srgbClr val="000000"/>
            </a:solidFill>
            <a:prstDash val="solid"/>
          </a:ln>
        </p:spPr>
        <p:txBody>
          <a:bodyPr vert="horz" wrap="square" lIns="82945" tIns="41473" rIns="82945" bIns="41473" anchor="ctr" anchorCtr="1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600">
              <a:latin typeface="Lucida Sans" pitchFamily="18"/>
              <a:ea typeface="Lucida Sans" pitchFamily="2"/>
              <a:cs typeface="Lucida Sans" pitchFamily="2"/>
            </a:endParaRPr>
          </a:p>
        </p:txBody>
      </p:sp>
      <p:sp>
        <p:nvSpPr>
          <p:cNvPr id="21" name="Ellipse 9"/>
          <p:cNvSpPr/>
          <p:nvPr/>
        </p:nvSpPr>
        <p:spPr>
          <a:xfrm>
            <a:off x="3209672" y="1182566"/>
            <a:ext cx="441170" cy="40790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0"/>
              <a:gd name="f10" fmla="abs f4"/>
              <a:gd name="f11" fmla="abs f5"/>
              <a:gd name="f12" fmla="abs f6"/>
              <a:gd name="f13" fmla="val f7"/>
              <a:gd name="f14" fmla="+- 2700000 f2 0"/>
              <a:gd name="f15" fmla="*/ f9 f1 1"/>
              <a:gd name="f16" fmla="?: f10 f4 1"/>
              <a:gd name="f17" fmla="?: f11 f5 1"/>
              <a:gd name="f18" fmla="?: f12 f6 1"/>
              <a:gd name="f19" fmla="*/ f14 f8 1"/>
              <a:gd name="f20" fmla="*/ f15 1 f3"/>
              <a:gd name="f21" fmla="*/ f16 1 21600"/>
              <a:gd name="f22" fmla="*/ f17 1 21600"/>
              <a:gd name="f23" fmla="*/ 21600 f16 1"/>
              <a:gd name="f24" fmla="*/ 21600 f17 1"/>
              <a:gd name="f25" fmla="*/ f19 1 f1"/>
              <a:gd name="f26" fmla="+- f20 0 f2"/>
              <a:gd name="f27" fmla="min f22 f21"/>
              <a:gd name="f28" fmla="*/ f23 1 f18"/>
              <a:gd name="f29" fmla="*/ f24 1 f18"/>
              <a:gd name="f30" fmla="+- 0 0 f25"/>
              <a:gd name="f31" fmla="val f28"/>
              <a:gd name="f32" fmla="val f29"/>
              <a:gd name="f33" fmla="+- 0 0 f30"/>
              <a:gd name="f34" fmla="*/ f13 f27 1"/>
              <a:gd name="f35" fmla="+- f32 0 f13"/>
              <a:gd name="f36" fmla="+- f31 0 f13"/>
              <a:gd name="f37" fmla="*/ f33 f1 1"/>
              <a:gd name="f38" fmla="*/ f35 1 2"/>
              <a:gd name="f39" fmla="*/ f36 1 2"/>
              <a:gd name="f40" fmla="*/ f37 1 f8"/>
              <a:gd name="f41" fmla="+- f13 f38 0"/>
              <a:gd name="f42" fmla="+- f13 f39 0"/>
              <a:gd name="f43" fmla="+- f40 0 f2"/>
              <a:gd name="f44" fmla="*/ f39 f27 1"/>
              <a:gd name="f45" fmla="*/ f38 f27 1"/>
              <a:gd name="f46" fmla="cos 1 f43"/>
              <a:gd name="f47" fmla="sin 1 f43"/>
              <a:gd name="f48" fmla="*/ f41 f27 1"/>
              <a:gd name="f49" fmla="+- 0 0 f46"/>
              <a:gd name="f50" fmla="+- 0 0 f47"/>
              <a:gd name="f51" fmla="+- 0 0 f49"/>
              <a:gd name="f52" fmla="+- 0 0 f50"/>
              <a:gd name="f53" fmla="*/ f51 f39 1"/>
              <a:gd name="f54" fmla="*/ f52 f38 1"/>
              <a:gd name="f55" fmla="+- f42 0 f53"/>
              <a:gd name="f56" fmla="+- f42 f53 0"/>
              <a:gd name="f57" fmla="+- f41 0 f54"/>
              <a:gd name="f58" fmla="+- f41 f54 0"/>
              <a:gd name="f59" fmla="*/ f55 f27 1"/>
              <a:gd name="f60" fmla="*/ f57 f27 1"/>
              <a:gd name="f61" fmla="*/ f56 f27 1"/>
              <a:gd name="f62" fmla="*/ f58 f2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59" y="f60"/>
              </a:cxn>
              <a:cxn ang="f26">
                <a:pos x="f59" y="f62"/>
              </a:cxn>
              <a:cxn ang="f26">
                <a:pos x="f61" y="f62"/>
              </a:cxn>
              <a:cxn ang="f26">
                <a:pos x="f61" y="f60"/>
              </a:cxn>
            </a:cxnLst>
            <a:rect l="f59" t="f60" r="f61" b="f62"/>
            <a:pathLst>
              <a:path>
                <a:moveTo>
                  <a:pt x="f34" y="f48"/>
                </a:moveTo>
                <a:arcTo wR="f44" hR="f45" stAng="f1" swAng="f0"/>
                <a:close/>
              </a:path>
            </a:pathLst>
          </a:custGeom>
          <a:noFill/>
          <a:ln w="25560">
            <a:solidFill>
              <a:srgbClr val="000000"/>
            </a:solidFill>
            <a:prstDash val="solid"/>
          </a:ln>
        </p:spPr>
        <p:txBody>
          <a:bodyPr vert="horz" wrap="square" lIns="82945" tIns="41473" rIns="82945" bIns="41473" anchor="ctr" anchorCtr="1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600">
              <a:latin typeface="Lucida Sans" pitchFamily="18"/>
              <a:ea typeface="Lucida Sans" pitchFamily="2"/>
              <a:cs typeface="Lucida Sans" pitchFamily="2"/>
            </a:endParaRPr>
          </a:p>
        </p:txBody>
      </p:sp>
      <p:sp>
        <p:nvSpPr>
          <p:cNvPr id="22" name="Ellipse 9"/>
          <p:cNvSpPr/>
          <p:nvPr/>
        </p:nvSpPr>
        <p:spPr>
          <a:xfrm>
            <a:off x="7422509" y="1215551"/>
            <a:ext cx="441170" cy="40790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0"/>
              <a:gd name="f10" fmla="abs f4"/>
              <a:gd name="f11" fmla="abs f5"/>
              <a:gd name="f12" fmla="abs f6"/>
              <a:gd name="f13" fmla="val f7"/>
              <a:gd name="f14" fmla="+- 2700000 f2 0"/>
              <a:gd name="f15" fmla="*/ f9 f1 1"/>
              <a:gd name="f16" fmla="?: f10 f4 1"/>
              <a:gd name="f17" fmla="?: f11 f5 1"/>
              <a:gd name="f18" fmla="?: f12 f6 1"/>
              <a:gd name="f19" fmla="*/ f14 f8 1"/>
              <a:gd name="f20" fmla="*/ f15 1 f3"/>
              <a:gd name="f21" fmla="*/ f16 1 21600"/>
              <a:gd name="f22" fmla="*/ f17 1 21600"/>
              <a:gd name="f23" fmla="*/ 21600 f16 1"/>
              <a:gd name="f24" fmla="*/ 21600 f17 1"/>
              <a:gd name="f25" fmla="*/ f19 1 f1"/>
              <a:gd name="f26" fmla="+- f20 0 f2"/>
              <a:gd name="f27" fmla="min f22 f21"/>
              <a:gd name="f28" fmla="*/ f23 1 f18"/>
              <a:gd name="f29" fmla="*/ f24 1 f18"/>
              <a:gd name="f30" fmla="+- 0 0 f25"/>
              <a:gd name="f31" fmla="val f28"/>
              <a:gd name="f32" fmla="val f29"/>
              <a:gd name="f33" fmla="+- 0 0 f30"/>
              <a:gd name="f34" fmla="*/ f13 f27 1"/>
              <a:gd name="f35" fmla="+- f32 0 f13"/>
              <a:gd name="f36" fmla="+- f31 0 f13"/>
              <a:gd name="f37" fmla="*/ f33 f1 1"/>
              <a:gd name="f38" fmla="*/ f35 1 2"/>
              <a:gd name="f39" fmla="*/ f36 1 2"/>
              <a:gd name="f40" fmla="*/ f37 1 f8"/>
              <a:gd name="f41" fmla="+- f13 f38 0"/>
              <a:gd name="f42" fmla="+- f13 f39 0"/>
              <a:gd name="f43" fmla="+- f40 0 f2"/>
              <a:gd name="f44" fmla="*/ f39 f27 1"/>
              <a:gd name="f45" fmla="*/ f38 f27 1"/>
              <a:gd name="f46" fmla="cos 1 f43"/>
              <a:gd name="f47" fmla="sin 1 f43"/>
              <a:gd name="f48" fmla="*/ f41 f27 1"/>
              <a:gd name="f49" fmla="+- 0 0 f46"/>
              <a:gd name="f50" fmla="+- 0 0 f47"/>
              <a:gd name="f51" fmla="+- 0 0 f49"/>
              <a:gd name="f52" fmla="+- 0 0 f50"/>
              <a:gd name="f53" fmla="*/ f51 f39 1"/>
              <a:gd name="f54" fmla="*/ f52 f38 1"/>
              <a:gd name="f55" fmla="+- f42 0 f53"/>
              <a:gd name="f56" fmla="+- f42 f53 0"/>
              <a:gd name="f57" fmla="+- f41 0 f54"/>
              <a:gd name="f58" fmla="+- f41 f54 0"/>
              <a:gd name="f59" fmla="*/ f55 f27 1"/>
              <a:gd name="f60" fmla="*/ f57 f27 1"/>
              <a:gd name="f61" fmla="*/ f56 f27 1"/>
              <a:gd name="f62" fmla="*/ f58 f2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59" y="f60"/>
              </a:cxn>
              <a:cxn ang="f26">
                <a:pos x="f59" y="f62"/>
              </a:cxn>
              <a:cxn ang="f26">
                <a:pos x="f61" y="f62"/>
              </a:cxn>
              <a:cxn ang="f26">
                <a:pos x="f61" y="f60"/>
              </a:cxn>
            </a:cxnLst>
            <a:rect l="f59" t="f60" r="f61" b="f62"/>
            <a:pathLst>
              <a:path>
                <a:moveTo>
                  <a:pt x="f34" y="f48"/>
                </a:moveTo>
                <a:arcTo wR="f44" hR="f45" stAng="f1" swAng="f0"/>
                <a:close/>
              </a:path>
            </a:pathLst>
          </a:custGeom>
          <a:noFill/>
          <a:ln w="25560">
            <a:solidFill>
              <a:srgbClr val="000000"/>
            </a:solidFill>
            <a:prstDash val="solid"/>
          </a:ln>
        </p:spPr>
        <p:txBody>
          <a:bodyPr vert="horz" wrap="square" lIns="82945" tIns="41473" rIns="82945" bIns="41473" anchor="ctr" anchorCtr="1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600">
              <a:latin typeface="Lucida Sans" pitchFamily="18"/>
              <a:ea typeface="Lucida Sans" pitchFamily="2"/>
              <a:cs typeface="Lucida Sans" pitchFamily="2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032907" y="859900"/>
            <a:ext cx="1716353" cy="322666"/>
          </a:xfrm>
          <a:prstGeom prst="rect">
            <a:avLst/>
          </a:prstGeom>
          <a:noFill/>
          <a:ln>
            <a:noFill/>
          </a:ln>
        </p:spPr>
        <p:txBody>
          <a:bodyPr vert="horz" lIns="81639" tIns="40820" rIns="81639" bIns="40820" compatLnSpc="0">
            <a:spAutoFit/>
          </a:bodyPr>
          <a:lstStyle/>
          <a:p>
            <a:pPr algn="ctr" hangingPunct="0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latin typeface="Lucida Sans" pitchFamily="18"/>
                <a:ea typeface="Lucida Sans" pitchFamily="2"/>
                <a:cs typeface="Lucida Sans" pitchFamily="2"/>
              </a:rPr>
              <a:t>2100-2000, JJA</a:t>
            </a:r>
          </a:p>
        </p:txBody>
      </p:sp>
    </p:spTree>
    <p:extLst>
      <p:ext uri="{BB962C8B-B14F-4D97-AF65-F5344CB8AC3E}">
        <p14:creationId xmlns:p14="http://schemas.microsoft.com/office/powerpoint/2010/main" val="319478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68024" y="833994"/>
            <a:ext cx="8315298" cy="5605103"/>
          </a:xfrm>
          <a:prstGeom prst="rect">
            <a:avLst/>
          </a:prstGeom>
          <a:noFill/>
          <a:ln>
            <a:noFill/>
          </a:ln>
        </p:spPr>
        <p:txBody>
          <a:bodyPr vert="horz" lIns="81639" tIns="40820" rIns="81639" bIns="40820" compatLnSpc="0">
            <a:spAutoFit/>
          </a:bodyPr>
          <a:lstStyle/>
          <a:p>
            <a:pPr marL="0" lvl="1" hangingPunct="0">
              <a:spcBef>
                <a:spcPts val="0"/>
              </a:spcBef>
              <a:spcAft>
                <a:spcPts val="653"/>
              </a:spcAft>
              <a:buSzPct val="45000"/>
              <a:buFont typeface="StarSymbol"/>
              <a:buChar char="●"/>
            </a:pPr>
            <a:r>
              <a:rPr lang="fr-FR" sz="2200" dirty="0" smtClean="0">
                <a:latin typeface="Lucida Sans" pitchFamily="18"/>
                <a:ea typeface="Lucida Sans" pitchFamily="2"/>
                <a:cs typeface="Lucida Sans" pitchFamily="2"/>
              </a:rPr>
              <a:t> </a:t>
            </a:r>
            <a:r>
              <a:rPr lang="fr-FR" sz="2200" b="1" i="1" dirty="0" smtClean="0">
                <a:latin typeface="Lucida Sans" pitchFamily="18"/>
                <a:ea typeface="Lucida Sans" pitchFamily="2"/>
                <a:cs typeface="Lucida Sans" pitchFamily="2"/>
              </a:rPr>
              <a:t>Modèles</a:t>
            </a:r>
            <a:r>
              <a:rPr lang="fr-FR" sz="2200" dirty="0" smtClean="0">
                <a:latin typeface="Lucida Sans" pitchFamily="18"/>
                <a:ea typeface="Lucida Sans" pitchFamily="2"/>
                <a:cs typeface="Lucida Sans" pitchFamily="2"/>
              </a:rPr>
              <a:t> </a:t>
            </a:r>
            <a:r>
              <a:rPr lang="fr-FR" sz="2200" dirty="0">
                <a:latin typeface="Lucida Sans" pitchFamily="18"/>
                <a:ea typeface="Lucida Sans" pitchFamily="2"/>
                <a:cs typeface="Lucida Sans" pitchFamily="2"/>
              </a:rPr>
              <a:t>ont gagné en </a:t>
            </a:r>
            <a:r>
              <a:rPr lang="fr-FR" sz="2200" b="1" i="1" dirty="0">
                <a:latin typeface="Lucida Sans" pitchFamily="18"/>
                <a:ea typeface="Lucida Sans" pitchFamily="2"/>
                <a:cs typeface="Lucida Sans" pitchFamily="2"/>
              </a:rPr>
              <a:t>cohérence</a:t>
            </a:r>
            <a:r>
              <a:rPr lang="fr-FR" sz="2200" dirty="0">
                <a:latin typeface="Lucida Sans" pitchFamily="18"/>
                <a:ea typeface="Lucida Sans" pitchFamily="2"/>
                <a:cs typeface="Lucida Sans" pitchFamily="2"/>
              </a:rPr>
              <a:t>, </a:t>
            </a:r>
            <a:r>
              <a:rPr lang="fr-FR" sz="2200" b="1" i="1" dirty="0" smtClean="0">
                <a:latin typeface="Lucida Sans" pitchFamily="18"/>
                <a:ea typeface="Lucida Sans" pitchFamily="2"/>
                <a:cs typeface="Lucida Sans" pitchFamily="2"/>
              </a:rPr>
              <a:t>réalisme, complexité </a:t>
            </a:r>
            <a:r>
              <a:rPr lang="fr-FR" sz="2200" dirty="0" smtClean="0">
                <a:latin typeface="Lucida Sans" pitchFamily="18"/>
                <a:ea typeface="Lucida Sans" pitchFamily="2"/>
                <a:cs typeface="Lucida Sans" pitchFamily="2"/>
              </a:rPr>
              <a:t>et </a:t>
            </a:r>
            <a:r>
              <a:rPr lang="fr-FR" sz="2200" dirty="0">
                <a:latin typeface="Lucida Sans" pitchFamily="18"/>
                <a:ea typeface="Lucida Sans" pitchFamily="2"/>
                <a:cs typeface="Lucida Sans" pitchFamily="2"/>
              </a:rPr>
              <a:t>permettent </a:t>
            </a:r>
            <a:r>
              <a:rPr lang="fr-FR" sz="2200" dirty="0" smtClean="0">
                <a:latin typeface="Lucida Sans" pitchFamily="18"/>
                <a:ea typeface="Lucida Sans" pitchFamily="2"/>
                <a:cs typeface="Lucida Sans" pitchFamily="2"/>
              </a:rPr>
              <a:t>d’aborder </a:t>
            </a:r>
            <a:r>
              <a:rPr lang="fr-FR" sz="2200" dirty="0">
                <a:latin typeface="Lucida Sans" pitchFamily="18"/>
                <a:ea typeface="Lucida Sans" pitchFamily="2"/>
                <a:cs typeface="Lucida Sans" pitchFamily="2"/>
              </a:rPr>
              <a:t>de </a:t>
            </a:r>
            <a:r>
              <a:rPr lang="fr-FR" sz="2200" b="1" i="1" dirty="0">
                <a:latin typeface="Lucida Sans" pitchFamily="18"/>
                <a:ea typeface="Lucida Sans" pitchFamily="2"/>
                <a:cs typeface="Lucida Sans" pitchFamily="2"/>
              </a:rPr>
              <a:t>nouvelles questions </a:t>
            </a:r>
            <a:endParaRPr lang="fr-FR" sz="2200" b="1" i="1" dirty="0" smtClean="0">
              <a:latin typeface="Lucida Sans" pitchFamily="18"/>
              <a:ea typeface="Lucida Sans" pitchFamily="2"/>
              <a:cs typeface="Lucida Sans" pitchFamily="2"/>
            </a:endParaRPr>
          </a:p>
          <a:p>
            <a:pPr marL="0" lvl="1" hangingPunct="0">
              <a:spcBef>
                <a:spcPts val="0"/>
              </a:spcBef>
              <a:spcAft>
                <a:spcPts val="653"/>
              </a:spcAft>
              <a:buSzPct val="45000"/>
              <a:buFont typeface="StarSymbol"/>
              <a:buChar char="●"/>
            </a:pPr>
            <a:r>
              <a:rPr lang="fr-FR" sz="2200" dirty="0">
                <a:latin typeface="Lucida Sans" pitchFamily="18"/>
                <a:ea typeface="Lucida Sans" pitchFamily="2"/>
                <a:cs typeface="Lucida Sans" pitchFamily="2"/>
              </a:rPr>
              <a:t> </a:t>
            </a:r>
            <a:r>
              <a:rPr lang="fr-FR" sz="2200" dirty="0" smtClean="0">
                <a:latin typeface="Lucida Sans" pitchFamily="18"/>
                <a:ea typeface="Lucida Sans" pitchFamily="2"/>
                <a:cs typeface="Lucida Sans" pitchFamily="2"/>
              </a:rPr>
              <a:t>Davantage de </a:t>
            </a:r>
            <a:r>
              <a:rPr lang="fr-FR" sz="2200" dirty="0">
                <a:latin typeface="Lucida Sans" pitchFamily="18"/>
                <a:ea typeface="Lucida Sans" pitchFamily="2"/>
                <a:cs typeface="Lucida Sans" pitchFamily="2"/>
              </a:rPr>
              <a:t>comparaison </a:t>
            </a:r>
            <a:r>
              <a:rPr lang="fr-FR" sz="2200" b="1" i="1" dirty="0" smtClean="0">
                <a:latin typeface="Lucida Sans" pitchFamily="18"/>
                <a:ea typeface="Lucida Sans" pitchFamily="2"/>
                <a:cs typeface="Lucida Sans" pitchFamily="2"/>
              </a:rPr>
              <a:t>modèles-observations</a:t>
            </a:r>
            <a:r>
              <a:rPr lang="fr-FR" sz="2200" dirty="0" smtClean="0">
                <a:latin typeface="Lucida Sans" pitchFamily="18"/>
                <a:ea typeface="Lucida Sans" pitchFamily="2"/>
                <a:cs typeface="Lucida Sans" pitchFamily="2"/>
              </a:rPr>
              <a:t>, d’analyse des simulations pour </a:t>
            </a:r>
            <a:r>
              <a:rPr lang="fr-FR" sz="2200" b="1" i="1" dirty="0" smtClean="0">
                <a:latin typeface="Lucida Sans" pitchFamily="18"/>
                <a:ea typeface="Lucida Sans" pitchFamily="2"/>
                <a:cs typeface="Lucida Sans" pitchFamily="2"/>
              </a:rPr>
              <a:t>la compréhension</a:t>
            </a:r>
            <a:r>
              <a:rPr lang="fr-FR" sz="2200" dirty="0" smtClean="0">
                <a:latin typeface="Lucida Sans" pitchFamily="18"/>
                <a:ea typeface="Lucida Sans" pitchFamily="2"/>
                <a:cs typeface="Lucida Sans" pitchFamily="2"/>
              </a:rPr>
              <a:t> du climat et de ses variations. </a:t>
            </a:r>
            <a:r>
              <a:rPr lang="fr-FR" sz="2200" b="1" i="1" dirty="0" smtClean="0">
                <a:latin typeface="Lucida Sans" pitchFamily="18"/>
                <a:ea typeface="Lucida Sans" pitchFamily="2"/>
                <a:cs typeface="Lucida Sans" pitchFamily="2"/>
              </a:rPr>
              <a:t>Amélioration </a:t>
            </a:r>
            <a:r>
              <a:rPr lang="fr-FR" sz="2200" b="1" i="1" dirty="0">
                <a:latin typeface="Lucida Sans" pitchFamily="18"/>
                <a:ea typeface="Lucida Sans" pitchFamily="2"/>
                <a:cs typeface="Lucida Sans" pitchFamily="2"/>
              </a:rPr>
              <a:t>de </a:t>
            </a:r>
            <a:r>
              <a:rPr lang="fr-FR" sz="2200" b="1" i="1" dirty="0" smtClean="0">
                <a:latin typeface="Lucida Sans" pitchFamily="18"/>
                <a:ea typeface="Lucida Sans" pitchFamily="2"/>
                <a:cs typeface="Lucida Sans" pitchFamily="2"/>
              </a:rPr>
              <a:t>la </a:t>
            </a:r>
            <a:r>
              <a:rPr lang="fr-FR" sz="2200" b="1" i="1" dirty="0">
                <a:latin typeface="Lucida Sans" pitchFamily="18"/>
                <a:ea typeface="Lucida Sans" pitchFamily="2"/>
                <a:cs typeface="Lucida Sans" pitchFamily="2"/>
              </a:rPr>
              <a:t>« </a:t>
            </a:r>
            <a:r>
              <a:rPr lang="fr-FR" sz="2200" b="1" i="1" dirty="0" smtClean="0">
                <a:latin typeface="Lucida Sans" pitchFamily="18"/>
                <a:ea typeface="Lucida Sans" pitchFamily="2"/>
                <a:cs typeface="Lucida Sans" pitchFamily="2"/>
              </a:rPr>
              <a:t>performance</a:t>
            </a:r>
            <a:r>
              <a:rPr lang="fr-FR" sz="2200" b="1" i="1" dirty="0">
                <a:latin typeface="Lucida Sans" pitchFamily="18"/>
                <a:ea typeface="Lucida Sans" pitchFamily="2"/>
                <a:cs typeface="Lucida Sans" pitchFamily="2"/>
              </a:rPr>
              <a:t> </a:t>
            </a:r>
            <a:r>
              <a:rPr lang="fr-FR" sz="2200" b="1" i="1" dirty="0" smtClean="0">
                <a:latin typeface="Lucida Sans" pitchFamily="18"/>
                <a:ea typeface="Lucida Sans" pitchFamily="2"/>
                <a:cs typeface="Lucida Sans" pitchFamily="2"/>
              </a:rPr>
              <a:t>» </a:t>
            </a:r>
            <a:r>
              <a:rPr lang="fr-FR" sz="2200" dirty="0" smtClean="0">
                <a:latin typeface="Lucida Sans" pitchFamily="18"/>
                <a:ea typeface="Lucida Sans" pitchFamily="2"/>
                <a:cs typeface="Lucida Sans" pitchFamily="2"/>
              </a:rPr>
              <a:t>des modèles</a:t>
            </a:r>
          </a:p>
          <a:p>
            <a:pPr marL="0" lvl="1" hangingPunct="0">
              <a:spcBef>
                <a:spcPts val="0"/>
              </a:spcBef>
              <a:spcAft>
                <a:spcPts val="653"/>
              </a:spcAft>
              <a:buSzPct val="45000"/>
              <a:buFont typeface="StarSymbol"/>
              <a:buChar char="●"/>
            </a:pPr>
            <a:r>
              <a:rPr lang="fr-FR" sz="2200" dirty="0">
                <a:latin typeface="Lucida Sans" pitchFamily="18"/>
                <a:ea typeface="Lucida Sans" pitchFamily="2"/>
                <a:cs typeface="Lucida Sans" pitchFamily="2"/>
              </a:rPr>
              <a:t> </a:t>
            </a:r>
            <a:r>
              <a:rPr lang="fr-FR" sz="2200" b="1" i="1" dirty="0" smtClean="0">
                <a:latin typeface="Lucida Sans" pitchFamily="18"/>
                <a:ea typeface="Lucida Sans" pitchFamily="2"/>
                <a:cs typeface="Lucida Sans" pitchFamily="2"/>
              </a:rPr>
              <a:t>Richesse sans précédent des résultats de simulations </a:t>
            </a:r>
            <a:r>
              <a:rPr lang="fr-FR" sz="2200" dirty="0" smtClean="0">
                <a:latin typeface="Lucida Sans" pitchFamily="18"/>
                <a:ea typeface="Lucida Sans" pitchFamily="2"/>
                <a:cs typeface="Lucida Sans" pitchFamily="2"/>
              </a:rPr>
              <a:t>climatiques (passé, récent, futur, idéalisé…)</a:t>
            </a:r>
          </a:p>
          <a:p>
            <a:pPr marL="0" lvl="1" hangingPunct="0">
              <a:spcBef>
                <a:spcPts val="0"/>
              </a:spcBef>
              <a:spcAft>
                <a:spcPts val="653"/>
              </a:spcAft>
              <a:buSzPct val="45000"/>
            </a:pPr>
            <a:endParaRPr lang="fr-FR" sz="2200" dirty="0" smtClean="0">
              <a:latin typeface="Lucida Sans" pitchFamily="18"/>
              <a:ea typeface="Lucida Sans" pitchFamily="2"/>
              <a:cs typeface="Lucida Sans" pitchFamily="2"/>
            </a:endParaRPr>
          </a:p>
          <a:p>
            <a:pPr marL="0" lvl="1" hangingPunct="0">
              <a:spcBef>
                <a:spcPts val="0"/>
              </a:spcBef>
              <a:spcAft>
                <a:spcPts val="653"/>
              </a:spcAft>
              <a:buSzPct val="45000"/>
              <a:buFont typeface="StarSymbol"/>
              <a:buChar char="●"/>
            </a:pPr>
            <a:r>
              <a:rPr lang="fr-FR" sz="2200" dirty="0">
                <a:latin typeface="Lucida Sans" pitchFamily="18"/>
                <a:ea typeface="Lucida Sans" pitchFamily="2"/>
                <a:cs typeface="Lucida Sans" pitchFamily="2"/>
              </a:rPr>
              <a:t> D</a:t>
            </a:r>
            <a:r>
              <a:rPr lang="fr-FR" sz="2200" dirty="0" smtClean="0">
                <a:latin typeface="Lucida Sans" pitchFamily="18"/>
                <a:ea typeface="Lucida Sans" pitchFamily="2"/>
                <a:cs typeface="Lucida Sans" pitchFamily="2"/>
              </a:rPr>
              <a:t>es </a:t>
            </a:r>
            <a:r>
              <a:rPr lang="fr-FR" sz="2200" b="1" i="1" dirty="0" smtClean="0">
                <a:latin typeface="Lucida Sans" pitchFamily="18"/>
                <a:ea typeface="Lucida Sans" pitchFamily="2"/>
                <a:cs typeface="Lucida Sans" pitchFamily="2"/>
              </a:rPr>
              <a:t>défauts et des biais importants </a:t>
            </a:r>
            <a:r>
              <a:rPr lang="fr-FR" sz="2200" dirty="0" smtClean="0">
                <a:latin typeface="Lucida Sans" pitchFamily="18"/>
                <a:ea typeface="Lucida Sans" pitchFamily="2"/>
                <a:cs typeface="Lucida Sans" pitchFamily="2"/>
              </a:rPr>
              <a:t>demeurent</a:t>
            </a:r>
          </a:p>
          <a:p>
            <a:pPr marL="0" lvl="1" hangingPunct="0">
              <a:spcBef>
                <a:spcPts val="0"/>
              </a:spcBef>
              <a:spcAft>
                <a:spcPts val="653"/>
              </a:spcAft>
              <a:buSzPct val="45000"/>
              <a:buFont typeface="StarSymbol"/>
              <a:buChar char="●"/>
            </a:pPr>
            <a:r>
              <a:rPr lang="fr-FR" sz="2200" dirty="0" smtClean="0">
                <a:latin typeface="Lucida Sans" pitchFamily="18"/>
                <a:ea typeface="Lucida Sans" pitchFamily="2"/>
                <a:cs typeface="Lucida Sans" pitchFamily="2"/>
              </a:rPr>
              <a:t> La </a:t>
            </a:r>
            <a:r>
              <a:rPr lang="fr-FR" sz="2200" b="1" i="1" dirty="0" smtClean="0">
                <a:latin typeface="Lucida Sans" pitchFamily="18"/>
                <a:ea typeface="Lucida Sans" pitchFamily="2"/>
                <a:cs typeface="Lucida Sans" pitchFamily="2"/>
              </a:rPr>
              <a:t>dispersion des projections climatiques </a:t>
            </a:r>
            <a:r>
              <a:rPr lang="fr-FR" sz="2200" dirty="0" smtClean="0">
                <a:latin typeface="Lucida Sans" pitchFamily="18"/>
                <a:ea typeface="Lucida Sans" pitchFamily="2"/>
                <a:cs typeface="Lucida Sans" pitchFamily="2"/>
              </a:rPr>
              <a:t>ne se réduit pas, malgré la </a:t>
            </a:r>
            <a:r>
              <a:rPr lang="fr-FR" sz="2200" b="1" i="1" dirty="0" smtClean="0">
                <a:latin typeface="Lucida Sans" pitchFamily="18"/>
                <a:ea typeface="Lucida Sans" pitchFamily="2"/>
                <a:cs typeface="Lucida Sans" pitchFamily="2"/>
              </a:rPr>
              <a:t>progression de leurs « réalismes »</a:t>
            </a:r>
          </a:p>
          <a:p>
            <a:pPr marL="0" lvl="1" hangingPunct="0">
              <a:spcBef>
                <a:spcPts val="0"/>
              </a:spcBef>
              <a:spcAft>
                <a:spcPts val="653"/>
              </a:spcAft>
              <a:buSzPct val="45000"/>
              <a:buFont typeface="StarSymbol"/>
              <a:buChar char="●"/>
            </a:pPr>
            <a:r>
              <a:rPr lang="fr-FR" sz="2200" dirty="0" smtClean="0">
                <a:latin typeface="Lucida Sans" pitchFamily="18"/>
                <a:ea typeface="Lucida Sans" pitchFamily="2"/>
                <a:cs typeface="Lucida Sans" pitchFamily="2"/>
              </a:rPr>
              <a:t> Le </a:t>
            </a:r>
            <a:r>
              <a:rPr lang="fr-FR" sz="2200" b="1" i="1" dirty="0" smtClean="0">
                <a:latin typeface="Lucida Sans" pitchFamily="18"/>
                <a:ea typeface="Lucida Sans" pitchFamily="2"/>
                <a:cs typeface="Lucida Sans" pitchFamily="2"/>
              </a:rPr>
              <a:t>manque de compréhension </a:t>
            </a:r>
            <a:r>
              <a:rPr lang="fr-FR" sz="2200" dirty="0" smtClean="0">
                <a:latin typeface="Lucida Sans" pitchFamily="18"/>
                <a:ea typeface="Lucida Sans" pitchFamily="2"/>
                <a:cs typeface="Lucida Sans" pitchFamily="2"/>
              </a:rPr>
              <a:t>du système climatique et de ses changements, </a:t>
            </a:r>
            <a:r>
              <a:rPr lang="fr-FR" sz="2200" b="1" i="1" dirty="0" smtClean="0">
                <a:latin typeface="Lucida Sans" pitchFamily="18"/>
                <a:ea typeface="Lucida Sans" pitchFamily="2"/>
                <a:cs typeface="Lucida Sans" pitchFamily="2"/>
              </a:rPr>
              <a:t>limite l’analyse critique et la confiance </a:t>
            </a:r>
            <a:r>
              <a:rPr lang="fr-FR" sz="2200" dirty="0" smtClean="0">
                <a:latin typeface="Lucida Sans" pitchFamily="18"/>
                <a:ea typeface="Lucida Sans" pitchFamily="2"/>
                <a:cs typeface="Lucida Sans" pitchFamily="2"/>
              </a:rPr>
              <a:t>dans les résultats</a:t>
            </a:r>
            <a:endParaRPr lang="fr-FR" sz="2200" dirty="0">
              <a:latin typeface="Lucida Sans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Forme libre 2"/>
          <p:cNvSpPr/>
          <p:nvPr/>
        </p:nvSpPr>
        <p:spPr>
          <a:xfrm>
            <a:off x="3302758" y="164926"/>
            <a:ext cx="2434440" cy="49866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39" tIns="42452" rIns="81639" bIns="42452" anchor="t" anchorCtr="0" compatLnSpc="0">
            <a:spAutoFit/>
          </a:bodyPr>
          <a:lstStyle/>
          <a:p>
            <a:pPr algn="ctr" hangingPunct="0">
              <a:spcBef>
                <a:spcPts val="0"/>
              </a:spcBef>
              <a:spcAft>
                <a:spcPts val="0"/>
              </a:spcAft>
            </a:pPr>
            <a:r>
              <a:rPr lang="fr-FR" sz="2800" dirty="0">
                <a:solidFill>
                  <a:srgbClr val="00B0F0"/>
                </a:solidFill>
                <a:latin typeface="Liberation Sans" pitchFamily="18"/>
                <a:ea typeface="MS PGothic" pitchFamily="34"/>
                <a:cs typeface="Lucida Sans" pitchFamily="2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88276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3485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rme libre 5"/>
          <p:cNvSpPr/>
          <p:nvPr/>
        </p:nvSpPr>
        <p:spPr>
          <a:xfrm>
            <a:off x="1030166" y="3071813"/>
            <a:ext cx="7488115" cy="12065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5527" tIns="42764" rIns="85527" bIns="42764" compatLnSpc="0"/>
          <a:lstStyle/>
          <a:p>
            <a:pPr algn="ctr" fontAlgn="auto" hangingPunc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smtClean="0"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DejaVu LGC Sans" pitchFamily="2"/>
                <a:cs typeface="DejaVu LGC Sans" pitchFamily="2"/>
              </a:rPr>
              <a:t>Merci de </a:t>
            </a:r>
            <a:r>
              <a:rPr lang="en-US" sz="3000" dirty="0" err="1" smtClean="0"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DejaVu LGC Sans" pitchFamily="2"/>
                <a:cs typeface="DejaVu LGC Sans" pitchFamily="2"/>
              </a:rPr>
              <a:t>votre</a:t>
            </a:r>
            <a:r>
              <a:rPr lang="en-US" sz="3000" dirty="0" smtClean="0"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DejaVu LGC Sans" pitchFamily="2"/>
                <a:cs typeface="DejaVu LGC Sans" pitchFamily="2"/>
              </a:rPr>
              <a:t> attention</a:t>
            </a:r>
            <a:endParaRPr lang="en-ZW" sz="3000" dirty="0">
              <a:effectLst>
                <a:outerShdw dist="17961" dir="2700000">
                  <a:scrgbClr r="0" g="0" b="0"/>
                </a:outerShdw>
              </a:effectLst>
              <a:latin typeface="Arial" pitchFamily="18"/>
              <a:ea typeface="DejaVu LGC Sans" pitchFamily="2"/>
              <a:cs typeface="DejaVu LGC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7990729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322388"/>
            <a:ext cx="7661275" cy="287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8371" name="Text Box 5"/>
          <p:cNvSpPr txBox="1">
            <a:spLocks noChangeArrowheads="1"/>
          </p:cNvSpPr>
          <p:nvPr/>
        </p:nvSpPr>
        <p:spPr bwMode="auto">
          <a:xfrm>
            <a:off x="563563" y="4865688"/>
            <a:ext cx="7677150" cy="132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fr-FR" sz="2000">
                <a:solidFill>
                  <a:srgbClr val="000000"/>
                </a:solidFill>
                <a:latin typeface="Calibri" pitchFamily="34" charset="0"/>
              </a:rPr>
              <a:t>Une représentation 3D de l’atmosphère l’océan glaces de mer et surfaces continentales (couplages de différents modèles)</a:t>
            </a:r>
          </a:p>
          <a:p>
            <a:pPr>
              <a:buFont typeface="Wingdings" pitchFamily="2" charset="2"/>
              <a:buChar char="Ø"/>
            </a:pPr>
            <a:r>
              <a:rPr lang="fr-FR" sz="2000">
                <a:solidFill>
                  <a:srgbClr val="000000"/>
                </a:solidFill>
                <a:latin typeface="Calibri" pitchFamily="34" charset="0"/>
              </a:rPr>
              <a:t>Une représentation du couplage avec les cycles biogéochimiques dans l’atmosphère l’océan et le continent</a:t>
            </a:r>
          </a:p>
        </p:txBody>
      </p:sp>
      <p:sp>
        <p:nvSpPr>
          <p:cNvPr id="58372" name="Text Box 6"/>
          <p:cNvSpPr txBox="1">
            <a:spLocks noChangeArrowheads="1"/>
          </p:cNvSpPr>
          <p:nvPr/>
        </p:nvSpPr>
        <p:spPr bwMode="auto">
          <a:xfrm>
            <a:off x="468313" y="4557713"/>
            <a:ext cx="4900612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fr-FR" sz="1200">
                <a:solidFill>
                  <a:srgbClr val="000000"/>
                </a:solidFill>
                <a:latin typeface="Calibri" pitchFamily="34" charset="0"/>
              </a:rPr>
              <a:t>Images issues d’un film présentant la modélisation du climat. Copyright CEA</a:t>
            </a:r>
          </a:p>
        </p:txBody>
      </p:sp>
      <p:sp>
        <p:nvSpPr>
          <p:cNvPr id="58373" name="Rectangle 7"/>
          <p:cNvSpPr>
            <a:spLocks noChangeArrowheads="1"/>
          </p:cNvSpPr>
          <p:nvPr/>
        </p:nvSpPr>
        <p:spPr bwMode="auto">
          <a:xfrm>
            <a:off x="130175" y="258763"/>
            <a:ext cx="9432925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defTabSz="457200"/>
            <a:r>
              <a:rPr lang="fr-FR" sz="3200" b="1" dirty="0">
                <a:solidFill>
                  <a:srgbClr val="00B0F0"/>
                </a:solidFill>
                <a:latin typeface="Calibri" pitchFamily="34" charset="0"/>
              </a:rPr>
              <a:t>Modèle de climat </a:t>
            </a:r>
          </a:p>
          <a:p>
            <a:pPr algn="ctr" defTabSz="457200"/>
            <a:r>
              <a:rPr lang="fr-FR" sz="2400" b="1" dirty="0">
                <a:solidFill>
                  <a:srgbClr val="00B0F0"/>
                </a:solidFill>
                <a:latin typeface="Calibri" pitchFamily="34" charset="0"/>
              </a:rPr>
              <a:t>(Modèle de circulation générale)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911" y="709684"/>
            <a:ext cx="7031220" cy="616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448609" y="68240"/>
            <a:ext cx="8229600" cy="62071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800" dirty="0" smtClean="0">
                <a:solidFill>
                  <a:srgbClr val="00B0F0"/>
                </a:solidFill>
                <a:latin typeface="Liberation Sans"/>
              </a:rPr>
              <a:t>Évolution des modèles climatique: un schéma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751927" y="6155136"/>
            <a:ext cx="1487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Lucida Sans" panose="020B0602030504020204" pitchFamily="34" charset="0"/>
              </a:rPr>
              <a:t>[GIEC, AR5]</a:t>
            </a:r>
            <a:endParaRPr lang="fr-FR" sz="1600" dirty="0"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32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448609" y="0"/>
            <a:ext cx="8229600" cy="620713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00B0F0"/>
                </a:solidFill>
                <a:latin typeface="Liberation Sans"/>
              </a:rPr>
              <a:t>Le modèle couplé "Système Terre" de l'IPSL</a:t>
            </a:r>
          </a:p>
        </p:txBody>
      </p:sp>
      <p:pic>
        <p:nvPicPr>
          <p:cNvPr id="3075" name="Espace réservé du contenu 6" descr="modèle couplé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2386385"/>
            <a:ext cx="6418262" cy="4321175"/>
          </a:xfrm>
        </p:spPr>
      </p:pic>
      <p:grpSp>
        <p:nvGrpSpPr>
          <p:cNvPr id="3078" name="Group 5"/>
          <p:cNvGrpSpPr>
            <a:grpSpLocks/>
          </p:cNvGrpSpPr>
          <p:nvPr/>
        </p:nvGrpSpPr>
        <p:grpSpPr bwMode="auto">
          <a:xfrm>
            <a:off x="5614988" y="3467473"/>
            <a:ext cx="3529012" cy="2232025"/>
            <a:chOff x="884" y="618"/>
            <a:chExt cx="3273" cy="2469"/>
          </a:xfrm>
        </p:grpSpPr>
        <p:grpSp>
          <p:nvGrpSpPr>
            <p:cNvPr id="3084" name="Group 6"/>
            <p:cNvGrpSpPr>
              <a:grpSpLocks/>
            </p:cNvGrpSpPr>
            <p:nvPr/>
          </p:nvGrpSpPr>
          <p:grpSpPr bwMode="auto">
            <a:xfrm>
              <a:off x="960" y="1635"/>
              <a:ext cx="3111" cy="1452"/>
              <a:chOff x="884" y="1639"/>
              <a:chExt cx="4259" cy="1900"/>
            </a:xfrm>
          </p:grpSpPr>
          <p:pic>
            <p:nvPicPr>
              <p:cNvPr id="3088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" y="1639"/>
                <a:ext cx="4259" cy="1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89" name="Rectangle 8"/>
              <p:cNvSpPr>
                <a:spLocks noChangeArrowheads="1"/>
              </p:cNvSpPr>
              <p:nvPr/>
            </p:nvSpPr>
            <p:spPr bwMode="auto">
              <a:xfrm rot="-1020000">
                <a:off x="4096" y="2688"/>
                <a:ext cx="768" cy="1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pic>
          <p:nvPicPr>
            <p:cNvPr id="3085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618"/>
              <a:ext cx="3273" cy="1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6" name="AutoShape 10"/>
            <p:cNvSpPr>
              <a:spLocks noChangeArrowheads="1"/>
            </p:cNvSpPr>
            <p:nvPr/>
          </p:nvSpPr>
          <p:spPr bwMode="auto">
            <a:xfrm>
              <a:off x="3725" y="1355"/>
              <a:ext cx="195" cy="748"/>
            </a:xfrm>
            <a:prstGeom prst="curvedLeftArrow">
              <a:avLst>
                <a:gd name="adj1" fmla="val 76718"/>
                <a:gd name="adj2" fmla="val 153436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87" name="AutoShape 11"/>
            <p:cNvSpPr>
              <a:spLocks noChangeArrowheads="1"/>
            </p:cNvSpPr>
            <p:nvPr/>
          </p:nvSpPr>
          <p:spPr bwMode="auto">
            <a:xfrm flipV="1">
              <a:off x="1122" y="1338"/>
              <a:ext cx="195" cy="781"/>
            </a:xfrm>
            <a:prstGeom prst="curvedRightArrow">
              <a:avLst>
                <a:gd name="adj1" fmla="val 80103"/>
                <a:gd name="adj2" fmla="val 160205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307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91" b="49763"/>
          <a:stretch>
            <a:fillRect/>
          </a:stretch>
        </p:blipFill>
        <p:spPr bwMode="auto">
          <a:xfrm>
            <a:off x="107950" y="946523"/>
            <a:ext cx="178117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8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3" r="75591"/>
          <a:stretch>
            <a:fillRect/>
          </a:stretch>
        </p:blipFill>
        <p:spPr bwMode="auto">
          <a:xfrm>
            <a:off x="2339975" y="946523"/>
            <a:ext cx="178117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1" t="49763"/>
          <a:stretch>
            <a:fillRect/>
          </a:stretch>
        </p:blipFill>
        <p:spPr bwMode="auto">
          <a:xfrm>
            <a:off x="4500563" y="946523"/>
            <a:ext cx="178117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8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1" b="49763"/>
          <a:stretch>
            <a:fillRect/>
          </a:stretch>
        </p:blipFill>
        <p:spPr bwMode="auto">
          <a:xfrm>
            <a:off x="6732588" y="946523"/>
            <a:ext cx="18669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76375" y="5276360"/>
            <a:ext cx="4500355" cy="14646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8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4" r="25984"/>
          <a:stretch>
            <a:fillRect/>
          </a:stretch>
        </p:blipFill>
        <p:spPr bwMode="auto">
          <a:xfrm>
            <a:off x="0" y="3323010"/>
            <a:ext cx="295275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81153" y="5976803"/>
            <a:ext cx="2490451" cy="211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079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73" y="2558870"/>
            <a:ext cx="1466323" cy="92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00"/>
          <a:stretch>
            <a:fillRect/>
          </a:stretch>
        </p:blipFill>
        <p:spPr bwMode="auto">
          <a:xfrm>
            <a:off x="7131741" y="4123979"/>
            <a:ext cx="1520943" cy="100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9"/>
          <a:stretch/>
        </p:blipFill>
        <p:spPr bwMode="auto">
          <a:xfrm>
            <a:off x="7046630" y="5607857"/>
            <a:ext cx="1744687" cy="110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rme libre 4"/>
          <p:cNvSpPr/>
          <p:nvPr/>
        </p:nvSpPr>
        <p:spPr>
          <a:xfrm>
            <a:off x="6562799" y="5214436"/>
            <a:ext cx="2712347" cy="3599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90000" tIns="46800" rIns="90000" bIns="46800" compatLnSpc="0">
            <a:spAutoFit/>
          </a:bodyPr>
          <a:lstStyle/>
          <a:p>
            <a:pPr algn="ctr">
              <a:spcBef>
                <a:spcPts val="1123"/>
              </a:spcBef>
              <a:spcAft>
                <a:spcPts val="0"/>
              </a:spcAft>
              <a:defRPr/>
            </a:pPr>
            <a:r>
              <a:rPr lang="fr-FR" dirty="0">
                <a:solidFill>
                  <a:srgbClr val="0070C0"/>
                </a:solidFill>
                <a:latin typeface="Times New Roman" pitchFamily="18"/>
                <a:ea typeface="DejaVu LGC Sans" pitchFamily="2"/>
                <a:cs typeface="DejaVu LGC Sans" pitchFamily="2"/>
              </a:rPr>
              <a:t>Émission </a:t>
            </a:r>
            <a:r>
              <a:rPr lang="fr-FR" dirty="0" smtClean="0">
                <a:solidFill>
                  <a:srgbClr val="0070C0"/>
                </a:solidFill>
                <a:latin typeface="Times New Roman" pitchFamily="18"/>
                <a:ea typeface="DejaVu LGC Sans" pitchFamily="2"/>
                <a:cs typeface="DejaVu LGC Sans" pitchFamily="2"/>
              </a:rPr>
              <a:t>autorisée de </a:t>
            </a:r>
            <a:r>
              <a:rPr lang="fr-FR" dirty="0">
                <a:solidFill>
                  <a:srgbClr val="0070C0"/>
                </a:solidFill>
                <a:latin typeface="Times New Roman" pitchFamily="18"/>
                <a:ea typeface="DejaVu LGC Sans" pitchFamily="2"/>
                <a:cs typeface="DejaVu LGC Sans" pitchFamily="2"/>
              </a:rPr>
              <a:t>CO</a:t>
            </a:r>
            <a:r>
              <a:rPr lang="fr-FR" baseline="-25000" dirty="0">
                <a:solidFill>
                  <a:srgbClr val="0070C0"/>
                </a:solidFill>
                <a:latin typeface="Times New Roman" pitchFamily="18"/>
                <a:ea typeface="DejaVu LGC Sans" pitchFamily="2"/>
                <a:cs typeface="DejaVu LGC Sans" pitchFamily="2"/>
              </a:rPr>
              <a:t>2</a:t>
            </a:r>
          </a:p>
        </p:txBody>
      </p:sp>
      <p:sp>
        <p:nvSpPr>
          <p:cNvPr id="6" name="Forme libre 5"/>
          <p:cNvSpPr/>
          <p:nvPr/>
        </p:nvSpPr>
        <p:spPr>
          <a:xfrm>
            <a:off x="6803465" y="2200224"/>
            <a:ext cx="2052737" cy="3599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90000" tIns="46800" rIns="90000" bIns="46800" compatLnSpc="0">
            <a:spAutoFit/>
          </a:bodyPr>
          <a:lstStyle/>
          <a:p>
            <a:pPr algn="ctr">
              <a:spcBef>
                <a:spcPts val="1123"/>
              </a:spcBef>
              <a:spcAft>
                <a:spcPts val="0"/>
              </a:spcAft>
              <a:defRPr/>
            </a:pPr>
            <a:r>
              <a:rPr lang="fr-FR" dirty="0" smtClean="0">
                <a:solidFill>
                  <a:srgbClr val="0070C0"/>
                </a:solidFill>
                <a:latin typeface="Times New Roman" pitchFamily="18"/>
                <a:ea typeface="DejaVu LGC Sans" pitchFamily="2"/>
                <a:cs typeface="DejaVu LGC Sans" pitchFamily="2"/>
              </a:rPr>
              <a:t>Forçage radiatif</a:t>
            </a:r>
            <a:endParaRPr lang="fr-FR" dirty="0">
              <a:solidFill>
                <a:srgbClr val="0070C0"/>
              </a:solidFill>
              <a:latin typeface="Times New Roman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6599038" y="3764008"/>
            <a:ext cx="2461593" cy="3599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90000" tIns="46800" rIns="90000" bIns="46800" compatLnSpc="0">
            <a:spAutoFit/>
          </a:bodyPr>
          <a:lstStyle/>
          <a:p>
            <a:pPr algn="ctr">
              <a:spcBef>
                <a:spcPts val="1123"/>
              </a:spcBef>
              <a:spcAft>
                <a:spcPts val="0"/>
              </a:spcAft>
              <a:defRPr/>
            </a:pPr>
            <a:r>
              <a:rPr lang="fr-FR" dirty="0" smtClean="0">
                <a:solidFill>
                  <a:srgbClr val="0070C0"/>
                </a:solidFill>
                <a:latin typeface="Times New Roman" pitchFamily="18"/>
                <a:ea typeface="DejaVu LGC Sans" pitchFamily="2"/>
                <a:cs typeface="DejaVu LGC Sans" pitchFamily="2"/>
              </a:rPr>
              <a:t>Changement climatique</a:t>
            </a:r>
            <a:endParaRPr lang="fr-FR" dirty="0">
              <a:solidFill>
                <a:srgbClr val="0070C0"/>
              </a:solidFill>
              <a:latin typeface="Times New Roman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8" name="Forme libre 7"/>
          <p:cNvSpPr/>
          <p:nvPr/>
        </p:nvSpPr>
        <p:spPr>
          <a:xfrm>
            <a:off x="6792549" y="547432"/>
            <a:ext cx="2052737" cy="62542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</p:spPr>
        <p:txBody>
          <a:bodyPr wrap="square" lIns="90000" tIns="46800" rIns="90000" bIns="46800" compatLnSpc="0">
            <a:spAutoFit/>
          </a:bodyPr>
          <a:lstStyle/>
          <a:p>
            <a:pPr algn="ctr">
              <a:spcBef>
                <a:spcPts val="1123"/>
              </a:spcBef>
              <a:spcAft>
                <a:spcPts val="0"/>
              </a:spcAft>
              <a:defRPr/>
            </a:pPr>
            <a:r>
              <a:rPr lang="fr-FR" dirty="0" smtClean="0">
                <a:solidFill>
                  <a:srgbClr val="0070C0"/>
                </a:solidFill>
                <a:latin typeface="Times New Roman" pitchFamily="18"/>
                <a:ea typeface="DejaVu LGC Sans" pitchFamily="2"/>
                <a:cs typeface="DejaVu LGC Sans" pitchFamily="2"/>
              </a:rPr>
              <a:t>Composition de l’atmosphère</a:t>
            </a:r>
            <a:endParaRPr lang="fr-FR" dirty="0">
              <a:solidFill>
                <a:srgbClr val="0070C0"/>
              </a:solidFill>
              <a:latin typeface="Times New Roman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9" name="Flèche droite 8"/>
          <p:cNvSpPr/>
          <p:nvPr/>
        </p:nvSpPr>
        <p:spPr>
          <a:xfrm>
            <a:off x="6083138" y="3202033"/>
            <a:ext cx="378484" cy="561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76" y="4018879"/>
            <a:ext cx="1785896" cy="208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rme libre 10"/>
          <p:cNvSpPr/>
          <p:nvPr/>
        </p:nvSpPr>
        <p:spPr>
          <a:xfrm>
            <a:off x="0" y="727418"/>
            <a:ext cx="2793790" cy="68429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90000" tIns="46800" rIns="90000" bIns="468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rgbClr val="0070C0"/>
                </a:solidFill>
                <a:latin typeface="Times New Roman" pitchFamily="18"/>
                <a:ea typeface="DejaVu LGC Sans" pitchFamily="2"/>
                <a:cs typeface="DejaVu LGC Sans" pitchFamily="2"/>
              </a:rPr>
              <a:t>Forçages naturels et </a:t>
            </a:r>
            <a:r>
              <a:rPr lang="fr-FR" sz="2000" b="1" dirty="0" smtClean="0">
                <a:solidFill>
                  <a:srgbClr val="0070C0"/>
                </a:solidFill>
                <a:latin typeface="Times New Roman" pitchFamily="18"/>
                <a:ea typeface="DejaVu LGC Sans" pitchFamily="2"/>
                <a:cs typeface="DejaVu LGC Sans" pitchFamily="2"/>
              </a:rPr>
              <a:t>anthropiques</a:t>
            </a:r>
            <a:endParaRPr lang="fr-FR" sz="1600" dirty="0">
              <a:latin typeface="Times New Roman" pitchFamily="18"/>
              <a:ea typeface="DejaVu LGC Sans" pitchFamily="2"/>
              <a:cs typeface="DejaVu LGC Sans" pitchFamily="2"/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4" r="25984"/>
          <a:stretch>
            <a:fillRect/>
          </a:stretch>
        </p:blipFill>
        <p:spPr bwMode="auto">
          <a:xfrm>
            <a:off x="4038776" y="634361"/>
            <a:ext cx="1146542" cy="89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-916635" y="-1241623"/>
            <a:ext cx="2396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IPSL-CM5A-LR</a:t>
            </a:r>
            <a:endParaRPr lang="fr-FR" dirty="0"/>
          </a:p>
        </p:txBody>
      </p:sp>
      <p:sp>
        <p:nvSpPr>
          <p:cNvPr id="14" name="Flèche droite 13"/>
          <p:cNvSpPr/>
          <p:nvPr/>
        </p:nvSpPr>
        <p:spPr>
          <a:xfrm>
            <a:off x="2975658" y="3218692"/>
            <a:ext cx="422632" cy="561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Accolade fermante 9"/>
          <p:cNvSpPr/>
          <p:nvPr/>
        </p:nvSpPr>
        <p:spPr>
          <a:xfrm>
            <a:off x="2669628" y="697588"/>
            <a:ext cx="346841" cy="5640146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Accolade fermante 15"/>
          <p:cNvSpPr/>
          <p:nvPr/>
        </p:nvSpPr>
        <p:spPr>
          <a:xfrm rot="10800000">
            <a:off x="6461623" y="515830"/>
            <a:ext cx="346842" cy="5980058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149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63" y="1846839"/>
            <a:ext cx="2138360" cy="141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337" y="1162350"/>
            <a:ext cx="1696107" cy="92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re 1"/>
          <p:cNvSpPr txBox="1">
            <a:spLocks/>
          </p:cNvSpPr>
          <p:nvPr/>
        </p:nvSpPr>
        <p:spPr>
          <a:xfrm>
            <a:off x="448609" y="0"/>
            <a:ext cx="8229600" cy="620713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2800" kern="0" smtClean="0">
                <a:solidFill>
                  <a:srgbClr val="00B0F0"/>
                </a:solidFill>
              </a:rPr>
              <a:t>Le modèle couplé "Système Terre" de l'IPSL</a:t>
            </a:r>
            <a:endParaRPr lang="fr-FR" sz="2800" kern="0" dirty="0" smtClean="0">
              <a:solidFill>
                <a:srgbClr val="00B0F0"/>
              </a:solidFill>
            </a:endParaRPr>
          </a:p>
        </p:txBody>
      </p:sp>
      <p:sp>
        <p:nvSpPr>
          <p:cNvPr id="20" name="Forme libre 19"/>
          <p:cNvSpPr/>
          <p:nvPr/>
        </p:nvSpPr>
        <p:spPr>
          <a:xfrm>
            <a:off x="361975" y="1532817"/>
            <a:ext cx="2052737" cy="3599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90000" tIns="46800" rIns="90000" bIns="46800" compatLnSpc="0">
            <a:spAutoFit/>
          </a:bodyPr>
          <a:lstStyle/>
          <a:p>
            <a:pPr algn="ctr">
              <a:spcBef>
                <a:spcPts val="1123"/>
              </a:spcBef>
              <a:spcAft>
                <a:spcPts val="0"/>
              </a:spcAft>
              <a:defRPr/>
            </a:pPr>
            <a:r>
              <a:rPr lang="fr-FR" dirty="0" smtClean="0">
                <a:solidFill>
                  <a:srgbClr val="0070C0"/>
                </a:solidFill>
                <a:latin typeface="Times New Roman" pitchFamily="18"/>
                <a:ea typeface="DejaVu LGC Sans" pitchFamily="2"/>
                <a:cs typeface="DejaVu LGC Sans" pitchFamily="2"/>
              </a:rPr>
              <a:t>Soleil et volcans</a:t>
            </a:r>
            <a:endParaRPr lang="fr-FR" dirty="0">
              <a:solidFill>
                <a:srgbClr val="0070C0"/>
              </a:solidFill>
              <a:latin typeface="Times New Roman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21" name="Forme libre 20"/>
          <p:cNvSpPr/>
          <p:nvPr/>
        </p:nvSpPr>
        <p:spPr>
          <a:xfrm>
            <a:off x="220717" y="3411144"/>
            <a:ext cx="2364828" cy="62542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90000" tIns="46800" rIns="90000" bIns="46800" compatLnSpc="0">
            <a:spAutoFit/>
          </a:bodyPr>
          <a:lstStyle/>
          <a:p>
            <a:pPr algn="ctr">
              <a:spcBef>
                <a:spcPts val="1123"/>
              </a:spcBef>
              <a:spcAft>
                <a:spcPts val="0"/>
              </a:spcAft>
              <a:defRPr/>
            </a:pPr>
            <a:r>
              <a:rPr lang="fr-FR" dirty="0" smtClean="0">
                <a:solidFill>
                  <a:srgbClr val="0070C0"/>
                </a:solidFill>
                <a:latin typeface="Times New Roman" pitchFamily="18"/>
                <a:ea typeface="DejaVu LGC Sans" pitchFamily="2"/>
                <a:cs typeface="DejaVu LGC Sans" pitchFamily="2"/>
              </a:rPr>
              <a:t>Gaz à effet de serre ou chimiquement actifs</a:t>
            </a:r>
            <a:endParaRPr lang="fr-FR" dirty="0">
              <a:solidFill>
                <a:srgbClr val="0070C0"/>
              </a:solidFill>
              <a:latin typeface="Times New Roman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22" name="Forme libre 21"/>
          <p:cNvSpPr/>
          <p:nvPr/>
        </p:nvSpPr>
        <p:spPr>
          <a:xfrm>
            <a:off x="36447" y="6304872"/>
            <a:ext cx="2712347" cy="3599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90000" tIns="46800" rIns="90000" bIns="46800" compatLnSpc="0">
            <a:spAutoFit/>
          </a:bodyPr>
          <a:lstStyle/>
          <a:p>
            <a:pPr algn="ctr">
              <a:spcBef>
                <a:spcPts val="1123"/>
              </a:spcBef>
              <a:spcAft>
                <a:spcPts val="0"/>
              </a:spcAft>
              <a:defRPr/>
            </a:pPr>
            <a:r>
              <a:rPr lang="fr-FR" dirty="0" smtClean="0">
                <a:solidFill>
                  <a:srgbClr val="0070C0"/>
                </a:solidFill>
                <a:latin typeface="Times New Roman" pitchFamily="18"/>
                <a:ea typeface="DejaVu LGC Sans" pitchFamily="2"/>
                <a:cs typeface="DejaVu LGC Sans" pitchFamily="2"/>
              </a:rPr>
              <a:t>Concentration de </a:t>
            </a:r>
            <a:r>
              <a:rPr lang="fr-FR" dirty="0">
                <a:solidFill>
                  <a:srgbClr val="0070C0"/>
                </a:solidFill>
                <a:latin typeface="Times New Roman" pitchFamily="18"/>
                <a:ea typeface="DejaVu LGC Sans" pitchFamily="2"/>
                <a:cs typeface="DejaVu LGC Sans" pitchFamily="2"/>
              </a:rPr>
              <a:t>CO</a:t>
            </a:r>
            <a:r>
              <a:rPr lang="fr-FR" baseline="-25000" dirty="0">
                <a:solidFill>
                  <a:srgbClr val="0070C0"/>
                </a:solidFill>
                <a:latin typeface="Times New Roman" pitchFamily="18"/>
                <a:ea typeface="DejaVu LGC Sans" pitchFamily="2"/>
                <a:cs typeface="DejaVu LGC Sans" pitchFamily="2"/>
              </a:rPr>
              <a:t>2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3556794" y="1958380"/>
            <a:ext cx="2342541" cy="234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3518008" y="4322650"/>
            <a:ext cx="2420115" cy="232336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/>
          <p:cNvSpPr/>
          <p:nvPr/>
        </p:nvSpPr>
        <p:spPr>
          <a:xfrm>
            <a:off x="3462207" y="1587390"/>
            <a:ext cx="2475915" cy="5129185"/>
          </a:xfrm>
          <a:prstGeom prst="rect">
            <a:avLst/>
          </a:prstGeom>
          <a:noFill/>
          <a:ln w="36720">
            <a:solidFill>
              <a:srgbClr val="FF0000"/>
            </a:solidFill>
            <a:prstDash val="solid"/>
          </a:ln>
        </p:spPr>
        <p:txBody>
          <a:bodyPr vert="horz" lIns="108360" tIns="63360" rIns="108360" bIns="6336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>
              <a:ln>
                <a:noFill/>
              </a:ln>
              <a:latin typeface="Lucida Sans" pitchFamily="18"/>
              <a:ea typeface="Lucida Sans" pitchFamily="2"/>
              <a:cs typeface="Lucida Sans" pitchFamily="2"/>
            </a:endParaRPr>
          </a:p>
        </p:txBody>
      </p:sp>
      <p:sp>
        <p:nvSpPr>
          <p:cNvPr id="27" name="ZoneTexte 1"/>
          <p:cNvSpPr txBox="1"/>
          <p:nvPr/>
        </p:nvSpPr>
        <p:spPr>
          <a:xfrm>
            <a:off x="3761179" y="1587390"/>
            <a:ext cx="1877967" cy="3872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 b="1">
                <a:solidFill>
                  <a:srgbClr val="FF0000"/>
                </a:solidFill>
              </a:defRPr>
            </a:pPr>
            <a:r>
              <a:rPr lang="fr-FR" sz="2000" b="1" i="0" u="none" strike="noStrike" kern="1200" spc="0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Lucida Sans" pitchFamily="2"/>
                <a:cs typeface="Lucida Sans" pitchFamily="2"/>
              </a:rPr>
              <a:t>IPSL-CM5</a:t>
            </a:r>
          </a:p>
        </p:txBody>
      </p:sp>
    </p:spTree>
    <p:extLst>
      <p:ext uri="{BB962C8B-B14F-4D97-AF65-F5344CB8AC3E}">
        <p14:creationId xmlns:p14="http://schemas.microsoft.com/office/powerpoint/2010/main" val="267455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e 42"/>
          <p:cNvGrpSpPr>
            <a:grpSpLocks/>
          </p:cNvGrpSpPr>
          <p:nvPr/>
        </p:nvGrpSpPr>
        <p:grpSpPr bwMode="auto">
          <a:xfrm>
            <a:off x="96015" y="1018531"/>
            <a:ext cx="8882063" cy="2163326"/>
            <a:chOff x="54275" y="636054"/>
            <a:chExt cx="8881916" cy="2577146"/>
          </a:xfrm>
        </p:grpSpPr>
        <p:pic>
          <p:nvPicPr>
            <p:cNvPr id="64520" name="Image 39" descr="Capture d’écran 2011-10-21 à 18.39.04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1" t="17020" r="47350" b="18478"/>
            <a:stretch>
              <a:fillRect/>
            </a:stretch>
          </p:blipFill>
          <p:spPr bwMode="auto">
            <a:xfrm>
              <a:off x="5878171" y="704808"/>
              <a:ext cx="3058020" cy="2411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21" name="Image 40" descr="Capture d’écran 2011-09-28 à 17.27.1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" t="15758" r="42316" b="15433"/>
            <a:stretch>
              <a:fillRect/>
            </a:stretch>
          </p:blipFill>
          <p:spPr bwMode="auto">
            <a:xfrm>
              <a:off x="54275" y="636054"/>
              <a:ext cx="3478645" cy="2577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22" name="Image 41" descr="Capture d’écran 2011-09-28 à 17.52.17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8" t="15762" r="47136" b="15598"/>
            <a:stretch>
              <a:fillRect/>
            </a:stretch>
          </p:blipFill>
          <p:spPr bwMode="auto">
            <a:xfrm>
              <a:off x="3214266" y="647800"/>
              <a:ext cx="2881746" cy="256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515" name="ZoneTexte 43"/>
          <p:cNvSpPr txBox="1">
            <a:spLocks noChangeArrowheads="1"/>
          </p:cNvSpPr>
          <p:nvPr/>
        </p:nvSpPr>
        <p:spPr bwMode="auto">
          <a:xfrm>
            <a:off x="231228" y="648327"/>
            <a:ext cx="30248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dirty="0" smtClean="0"/>
              <a:t>Matière organique</a:t>
            </a:r>
            <a:endParaRPr lang="fr-FR" dirty="0"/>
          </a:p>
        </p:txBody>
      </p:sp>
      <p:sp>
        <p:nvSpPr>
          <p:cNvPr id="64516" name="ZoneTexte 44"/>
          <p:cNvSpPr txBox="1">
            <a:spLocks noChangeArrowheads="1"/>
          </p:cNvSpPr>
          <p:nvPr/>
        </p:nvSpPr>
        <p:spPr bwMode="auto">
          <a:xfrm>
            <a:off x="6757165" y="655748"/>
            <a:ext cx="1604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dirty="0"/>
              <a:t>Sulfates</a:t>
            </a:r>
          </a:p>
        </p:txBody>
      </p:sp>
      <p:sp>
        <p:nvSpPr>
          <p:cNvPr id="64517" name="ZoneTexte 45"/>
          <p:cNvSpPr txBox="1">
            <a:spLocks noChangeArrowheads="1"/>
          </p:cNvSpPr>
          <p:nvPr/>
        </p:nvSpPr>
        <p:spPr bwMode="auto">
          <a:xfrm>
            <a:off x="3637728" y="655748"/>
            <a:ext cx="2125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dirty="0" smtClean="0"/>
              <a:t>Carbone suie</a:t>
            </a:r>
            <a:endParaRPr lang="fr-FR" dirty="0"/>
          </a:p>
        </p:txBody>
      </p:sp>
      <p:sp>
        <p:nvSpPr>
          <p:cNvPr id="64518" name="ZoneTexte 46"/>
          <p:cNvSpPr txBox="1">
            <a:spLocks noChangeArrowheads="1"/>
          </p:cNvSpPr>
          <p:nvPr/>
        </p:nvSpPr>
        <p:spPr bwMode="auto">
          <a:xfrm>
            <a:off x="3637728" y="240942"/>
            <a:ext cx="52122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sz="2000" i="1" dirty="0" smtClean="0">
                <a:latin typeface="Lucida Sans" pitchFamily="34" charset="0"/>
              </a:rPr>
              <a:t>Forçage Radiatif (W.m</a:t>
            </a:r>
            <a:r>
              <a:rPr lang="fr-FR" sz="2000" i="1" baseline="30000" dirty="0" smtClean="0">
                <a:latin typeface="Lucida Sans" pitchFamily="34" charset="0"/>
              </a:rPr>
              <a:t>-2</a:t>
            </a:r>
            <a:r>
              <a:rPr lang="fr-FR" sz="2000" i="1" dirty="0" smtClean="0">
                <a:latin typeface="Lucida Sans" pitchFamily="34" charset="0"/>
              </a:rPr>
              <a:t>)</a:t>
            </a:r>
            <a:endParaRPr lang="fr-FR" sz="2000" i="1" dirty="0">
              <a:latin typeface="Lucida Sans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03238" y="71438"/>
            <a:ext cx="4816907" cy="68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4863" rIns="90000" bIns="46800" anchor="ctr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800" dirty="0" smtClean="0">
                <a:solidFill>
                  <a:srgbClr val="00B0F0"/>
                </a:solidFill>
                <a:latin typeface="Lucida Sans" pitchFamily="34" charset="0"/>
                <a:ea typeface="MS PGothic" pitchFamily="34" charset="-128"/>
              </a:rPr>
              <a:t>Aérosols en 2100 </a:t>
            </a:r>
            <a:endParaRPr lang="fr-FR" sz="2800" dirty="0">
              <a:solidFill>
                <a:srgbClr val="00B0F0"/>
              </a:solidFill>
              <a:latin typeface="Lucida Sans" pitchFamily="34" charset="0"/>
              <a:ea typeface="MS PGothic" pitchFamily="34" charset="-128"/>
            </a:endParaRPr>
          </a:p>
        </p:txBody>
      </p:sp>
      <p:pic>
        <p:nvPicPr>
          <p:cNvPr id="64523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37"/>
          <a:stretch/>
        </p:blipFill>
        <p:spPr bwMode="auto">
          <a:xfrm>
            <a:off x="1743642" y="2766206"/>
            <a:ext cx="5720527" cy="40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910" y="3236449"/>
            <a:ext cx="5141365" cy="331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37701" y="4308764"/>
            <a:ext cx="3395330" cy="21504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2000" b="1" kern="0" dirty="0" smtClean="0">
                <a:solidFill>
                  <a:srgbClr val="00B0F0"/>
                </a:solidFill>
                <a:latin typeface="Liberation Sans"/>
              </a:rPr>
              <a:t>Forçages radiatifs </a:t>
            </a:r>
            <a:r>
              <a:rPr lang="fr-FR" sz="2000" kern="0" dirty="0" smtClean="0">
                <a:solidFill>
                  <a:srgbClr val="00B0F0"/>
                </a:solidFill>
                <a:latin typeface="Liberation Sans"/>
              </a:rPr>
              <a:t>sur la période </a:t>
            </a:r>
            <a:r>
              <a:rPr lang="fr-FR" sz="2000" b="1" kern="0" dirty="0" smtClean="0">
                <a:solidFill>
                  <a:srgbClr val="00B0F0"/>
                </a:solidFill>
                <a:latin typeface="Liberation Sans"/>
              </a:rPr>
              <a:t>1850-2100</a:t>
            </a:r>
            <a:r>
              <a:rPr lang="fr-FR" sz="2000" kern="0" dirty="0" smtClean="0">
                <a:solidFill>
                  <a:srgbClr val="00B0F0"/>
                </a:solidFill>
                <a:latin typeface="Liberation Sans"/>
              </a:rPr>
              <a:t> (scénario RCP8.5, modèle IPSL-CM5A-LR)</a:t>
            </a:r>
          </a:p>
        </p:txBody>
      </p:sp>
      <p:sp>
        <p:nvSpPr>
          <p:cNvPr id="14" name="ZoneTexte 3"/>
          <p:cNvSpPr txBox="1">
            <a:spLocks noChangeArrowheads="1"/>
          </p:cNvSpPr>
          <p:nvPr/>
        </p:nvSpPr>
        <p:spPr bwMode="auto">
          <a:xfrm>
            <a:off x="6884993" y="6508608"/>
            <a:ext cx="2174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1600" i="1" dirty="0">
                <a:latin typeface="Lucida Sans" pitchFamily="34" charset="0"/>
              </a:rPr>
              <a:t>[</a:t>
            </a:r>
            <a:r>
              <a:rPr lang="fr-FR" sz="1600" i="1" dirty="0" err="1">
                <a:latin typeface="Lucida Sans" pitchFamily="34" charset="0"/>
              </a:rPr>
              <a:t>Szopa</a:t>
            </a:r>
            <a:r>
              <a:rPr lang="fr-FR" sz="1600" i="1" dirty="0">
                <a:latin typeface="Lucida Sans" pitchFamily="34" charset="0"/>
              </a:rPr>
              <a:t> et al., </a:t>
            </a:r>
            <a:r>
              <a:rPr lang="fr-FR" sz="1600" i="1" dirty="0" smtClean="0">
                <a:latin typeface="Lucida Sans" pitchFamily="34" charset="0"/>
              </a:rPr>
              <a:t>2013]</a:t>
            </a:r>
            <a:endParaRPr lang="fr-FR" sz="1600" i="1" dirty="0"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63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6" r="13062"/>
          <a:stretch/>
        </p:blipFill>
        <p:spPr bwMode="auto">
          <a:xfrm>
            <a:off x="434963" y="1821728"/>
            <a:ext cx="8246613" cy="457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448609" y="464032"/>
            <a:ext cx="8229600" cy="62071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800" dirty="0" smtClean="0">
                <a:solidFill>
                  <a:srgbClr val="00B0F0"/>
                </a:solidFill>
                <a:latin typeface="Liberation Sans"/>
              </a:rPr>
              <a:t>Simulation de l’évolution récente du climat</a:t>
            </a:r>
          </a:p>
        </p:txBody>
      </p:sp>
      <p:sp>
        <p:nvSpPr>
          <p:cNvPr id="2" name="Rectangle 1"/>
          <p:cNvSpPr/>
          <p:nvPr/>
        </p:nvSpPr>
        <p:spPr>
          <a:xfrm>
            <a:off x="8570796" y="1856096"/>
            <a:ext cx="504967" cy="4189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343342" y="1100195"/>
            <a:ext cx="686659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Lucida Sans" panose="020B0602030504020204" pitchFamily="34" charset="0"/>
              </a:rPr>
              <a:t>Moyenne des températures de surfaces </a:t>
            </a:r>
            <a:r>
              <a:rPr lang="fr-FR" sz="2000" b="1" dirty="0" smtClean="0">
                <a:solidFill>
                  <a:srgbClr val="FF0000"/>
                </a:solidFill>
                <a:latin typeface="Lucida Sans" panose="020B0602030504020204" pitchFamily="34" charset="0"/>
              </a:rPr>
              <a:t>observées</a:t>
            </a:r>
            <a:r>
              <a:rPr lang="fr-FR" sz="2000" dirty="0" smtClean="0">
                <a:latin typeface="Lucida Sans" panose="020B0602030504020204" pitchFamily="34" charset="0"/>
              </a:rPr>
              <a:t> et simulées par 40 modèles CMIP5</a:t>
            </a:r>
            <a:endParaRPr lang="fr-FR" sz="2000" dirty="0">
              <a:latin typeface="Lucida Sans" panose="020B0602030504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590423" y="6430368"/>
            <a:ext cx="1487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 smtClean="0">
                <a:latin typeface="Lucida Sans" panose="020B0602030504020204" pitchFamily="34" charset="0"/>
              </a:rPr>
              <a:t>[GIEC, AR5]</a:t>
            </a:r>
            <a:endParaRPr lang="fr-FR" sz="1600" dirty="0">
              <a:latin typeface="Lucida Sans" panose="020B0602030504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 rot="16200000">
            <a:off x="-1982502" y="3565100"/>
            <a:ext cx="483748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Lucida Sans" panose="020B0602030504020204" pitchFamily="34" charset="0"/>
              </a:rPr>
              <a:t>Anomalie de température </a:t>
            </a:r>
          </a:p>
          <a:p>
            <a:pPr algn="ctr"/>
            <a:r>
              <a:rPr lang="fr-FR" sz="1400" dirty="0" smtClean="0">
                <a:latin typeface="Lucida Sans" panose="020B0602030504020204" pitchFamily="34" charset="0"/>
              </a:rPr>
              <a:t>par rapport à la moyenne 1960-1990</a:t>
            </a:r>
            <a:endParaRPr lang="fr-FR" sz="1400" dirty="0">
              <a:latin typeface="Lucida Sans" panose="020B0602030504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 rot="16200000">
            <a:off x="7782889" y="2019194"/>
            <a:ext cx="20851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FF0000"/>
                </a:solidFill>
                <a:latin typeface="Lucida Sans" panose="020B0602030504020204" pitchFamily="34" charset="0"/>
              </a:rPr>
              <a:t>observations</a:t>
            </a:r>
            <a:endParaRPr lang="fr-FR" sz="1600" dirty="0">
              <a:solidFill>
                <a:srgbClr val="FF0000"/>
              </a:solidFill>
              <a:latin typeface="Lucida Sans" panose="020B0602030504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 rot="16200000">
            <a:off x="7251391" y="4610776"/>
            <a:ext cx="317994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Lucida Sans" panose="020B0602030504020204" pitchFamily="34" charset="0"/>
              </a:rPr>
              <a:t>Moyenne des modèles</a:t>
            </a:r>
            <a:endParaRPr lang="fr-FR" sz="1600" dirty="0">
              <a:latin typeface="Lucida Sans" panose="020B0602030504020204" pitchFamily="34" charset="0"/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8570796" y="3084395"/>
            <a:ext cx="25248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>
            <a:off x="8573068" y="3386923"/>
            <a:ext cx="25248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02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"/>
            <a:ext cx="3176036" cy="2019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r="220" b="1430"/>
          <a:stretch>
            <a:fillRect/>
          </a:stretch>
        </p:blipFill>
        <p:spPr>
          <a:xfrm>
            <a:off x="2568651" y="742329"/>
            <a:ext cx="6574781" cy="59412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re 5"/>
          <p:cNvSpPr txBox="1">
            <a:spLocks noGrp="1"/>
          </p:cNvSpPr>
          <p:nvPr>
            <p:ph type="title" idx="4294967295"/>
          </p:nvPr>
        </p:nvSpPr>
        <p:spPr>
          <a:xfrm>
            <a:off x="2937329" y="98956"/>
            <a:ext cx="6133936" cy="456566"/>
          </a:xfrm>
        </p:spPr>
        <p:txBody>
          <a:bodyPr wrap="square" lIns="82945" tIns="41473" rIns="82945" bIns="41473" anchorCtr="1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fr-FR" sz="2900">
                <a:solidFill>
                  <a:srgbClr val="23B8DC"/>
                </a:solidFill>
                <a:latin typeface="Calibri" pitchFamily="34"/>
                <a:ea typeface="ＭＳ Ｐゴシック" pitchFamily="1"/>
              </a:rPr>
              <a:t>Simulateurs d'observables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51846" y="3269447"/>
            <a:ext cx="2428561" cy="2498996"/>
          </a:xfrm>
          <a:prstGeom prst="rect">
            <a:avLst/>
          </a:prstGeom>
          <a:noFill/>
          <a:ln>
            <a:noFill/>
          </a:ln>
        </p:spPr>
        <p:txBody>
          <a:bodyPr vert="horz" lIns="81639" tIns="40820" rIns="81639" bIns="4082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  <a:defRPr lang="fr-FR" sz="2000"/>
            </a:pPr>
            <a:r>
              <a:rPr lang="fr-FR">
                <a:latin typeface="Lucida Sans" pitchFamily="18"/>
                <a:ea typeface="Lucida Sans" pitchFamily="2"/>
                <a:cs typeface="Lucida Sans" pitchFamily="2"/>
              </a:rPr>
              <a:t>Moyenne zonale de la distribution verticale des nuages observés par Calipso et simulés par des modèles + simulateur COSP</a:t>
            </a:r>
          </a:p>
        </p:txBody>
      </p:sp>
      <p:sp>
        <p:nvSpPr>
          <p:cNvPr id="6" name="ZoneTexte 3"/>
          <p:cNvSpPr txBox="1"/>
          <p:nvPr/>
        </p:nvSpPr>
        <p:spPr>
          <a:xfrm>
            <a:off x="193971" y="6232883"/>
            <a:ext cx="2439990" cy="280092"/>
          </a:xfrm>
          <a:prstGeom prst="rect">
            <a:avLst/>
          </a:prstGeom>
          <a:noFill/>
          <a:ln>
            <a:noFill/>
          </a:ln>
        </p:spPr>
        <p:txBody>
          <a:bodyPr vert="horz" wrap="square" lIns="82945" tIns="41473" rIns="82945" bIns="41473" anchor="t" anchorCtr="0" compatLnSpc="0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  <a:tabLst>
                <a:tab pos="0" algn="l"/>
                <a:tab pos="414726" algn="l"/>
                <a:tab pos="829452" algn="l"/>
                <a:tab pos="1244177" algn="l"/>
                <a:tab pos="1658904" algn="l"/>
                <a:tab pos="2073630" algn="l"/>
                <a:tab pos="2488356" algn="l"/>
                <a:tab pos="2903083" algn="l"/>
                <a:tab pos="3317809" algn="l"/>
                <a:tab pos="3732534" algn="l"/>
                <a:tab pos="4147260" algn="l"/>
                <a:tab pos="4561987" algn="l"/>
                <a:tab pos="4976713" algn="l"/>
                <a:tab pos="5391440" algn="l"/>
                <a:tab pos="5806165" algn="l"/>
                <a:tab pos="6220892" algn="l"/>
                <a:tab pos="6635618" algn="l"/>
                <a:tab pos="7050343" algn="l"/>
                <a:tab pos="7465069" algn="l"/>
                <a:tab pos="7879796" algn="l"/>
                <a:tab pos="8294521" algn="l"/>
              </a:tabLst>
              <a:defRPr sz="1400"/>
            </a:pPr>
            <a:r>
              <a:rPr lang="fr-FR" sz="1300" i="1">
                <a:solidFill>
                  <a:srgbClr val="000000"/>
                </a:solidFill>
                <a:latin typeface="Lucida Sans" pitchFamily="34"/>
                <a:ea typeface="Lucida Sans" pitchFamily="2"/>
                <a:cs typeface="Lucida Sans" pitchFamily="2"/>
              </a:rPr>
              <a:t>[Cesana &amp; Chepfer, 2012]</a:t>
            </a:r>
          </a:p>
        </p:txBody>
      </p:sp>
    </p:spTree>
    <p:extLst>
      <p:ext uri="{BB962C8B-B14F-4D97-AF65-F5344CB8AC3E}">
        <p14:creationId xmlns:p14="http://schemas.microsoft.com/office/powerpoint/2010/main" val="197696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PGothic" pitchFamily="34" charset="-128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4403</TotalTime>
  <Words>1149</Words>
  <Application>Microsoft Office PowerPoint</Application>
  <PresentationFormat>Affichage à l'écran (4:3)</PresentationFormat>
  <Paragraphs>264</Paragraphs>
  <Slides>28</Slides>
  <Notes>6</Notes>
  <HiddenSlides>0</HiddenSlides>
  <MMClips>0</MMClips>
  <ScaleCrop>false</ScaleCrop>
  <HeadingPairs>
    <vt:vector size="4" baseType="variant">
      <vt:variant>
        <vt:lpstr>Thème</vt:lpstr>
      </vt:variant>
      <vt:variant>
        <vt:i4>4</vt:i4>
      </vt:variant>
      <vt:variant>
        <vt:lpstr>Titres des diapositives</vt:lpstr>
      </vt:variant>
      <vt:variant>
        <vt:i4>28</vt:i4>
      </vt:variant>
    </vt:vector>
  </HeadingPairs>
  <TitlesOfParts>
    <vt:vector size="32" baseType="lpstr">
      <vt:lpstr>Modèle par défaut</vt:lpstr>
      <vt:lpstr>Thème Office</vt:lpstr>
      <vt:lpstr>1_Thème Office</vt:lpstr>
      <vt:lpstr>2_Thème Office</vt:lpstr>
      <vt:lpstr>Présentation PowerPoint</vt:lpstr>
      <vt:lpstr>Présentation PowerPoint</vt:lpstr>
      <vt:lpstr>Présentation PowerPoint</vt:lpstr>
      <vt:lpstr>Présentation PowerPoint</vt:lpstr>
      <vt:lpstr>Le modèle couplé "Système Terre" de l'IPSL</vt:lpstr>
      <vt:lpstr>Présentation PowerPoint</vt:lpstr>
      <vt:lpstr>Présentation PowerPoint</vt:lpstr>
      <vt:lpstr>Présentation PowerPoint</vt:lpstr>
      <vt:lpstr>Simulateurs d'observables</vt:lpstr>
      <vt:lpstr>Land-sea contrasts and polar amplification  in past and future climates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pasb</dc:creator>
  <cp:lastModifiedBy>Jean-Louis Dufresne</cp:lastModifiedBy>
  <cp:revision>347</cp:revision>
  <cp:lastPrinted>2013-02-26T10:38:19Z</cp:lastPrinted>
  <dcterms:created xsi:type="dcterms:W3CDTF">2012-02-01T14:55:19Z</dcterms:created>
  <dcterms:modified xsi:type="dcterms:W3CDTF">2014-06-12T08:32:00Z</dcterms:modified>
</cp:coreProperties>
</file>