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22.png" ContentType="image/png"/>
  <Override PartName="/ppt/media/image20.gif" ContentType="image/gif"/>
  <Override PartName="/ppt/media/image24.png" ContentType="image/png"/>
  <Override PartName="/ppt/media/image21.png" ContentType="image/png"/>
  <Override PartName="/ppt/media/image18.gif" ContentType="image/gif"/>
  <Override PartName="/ppt/media/image14.png" ContentType="image/png"/>
  <Override PartName="/ppt/media/image13.png" ContentType="image/png"/>
  <Override PartName="/ppt/media/image23.png" ContentType="image/png"/>
  <Override PartName="/ppt/media/image12.png" ContentType="image/png"/>
  <Override PartName="/ppt/media/image10.png" ContentType="image/png"/>
  <Override PartName="/ppt/media/image19.gif" ContentType="image/gif"/>
  <Override PartName="/ppt/media/image9.png" ContentType="image/png"/>
  <Override PartName="/ppt/media/image29.png" ContentType="image/png"/>
  <Override PartName="/ppt/media/image8.png" ContentType="image/png"/>
  <Override PartName="/ppt/media/image17.gif" ContentType="image/gif"/>
  <Override PartName="/ppt/media/image6.png" ContentType="image/png"/>
  <Override PartName="/ppt/media/image5.png" ContentType="image/png"/>
  <Override PartName="/ppt/media/image15.gif" ContentType="image/gif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1.png" ContentType="image/png"/>
  <Override PartName="/ppt/media/image16.gif" ContentType="image/gif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1400" y="1769040"/>
            <a:ext cx="54964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1400" y="1769040"/>
            <a:ext cx="54964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1400" y="1769040"/>
            <a:ext cx="54964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1400" y="1769040"/>
            <a:ext cx="54964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1400" y="1769040"/>
            <a:ext cx="54964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1400" y="1769040"/>
            <a:ext cx="54964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image" Target="../media/image16.gi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image" Target="../media/image18.gif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image" Target="../media/image20.gif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3600" strike="noStrike">
                <a:latin typeface="Arial"/>
              </a:rPr>
              <a:t>SSO in LMDz, « en route » toward DYNAMICO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200" strike="noStrike">
                <a:latin typeface="Arial"/>
              </a:rPr>
              <a:t>Runs presented 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2800" strike="noStrike">
                <a:latin typeface="Arial"/>
              </a:rPr>
              <a:t>SSO variables calculated using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800" strike="noStrike">
                <a:latin typeface="Arial"/>
              </a:rPr>
              <a:t>1) Spherical harmonics and « telescopique filter » : CUGN-type of name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800" strike="noStrike">
                <a:latin typeface="Arial"/>
              </a:rPr>
              <a:t>2) Conventionnal « grid_noro » : QBOI_A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2800" strike="noStrike">
                <a:latin typeface="Arial"/>
              </a:rPr>
              <a:t>Input data for runs  QBOI_A and CUGN_A: 10' topo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800" strike="noStrike">
                <a:latin typeface="Arial"/>
              </a:rPr>
              <a:t>CUGN_B : 4' topo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800" strike="noStrike">
                <a:latin typeface="Arial"/>
              </a:rPr>
              <a:t>Same SSO parameters as in CMIP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800" strike="noStrike">
                <a:latin typeface="Arial"/>
              </a:rPr>
              <a:t>SST-sea ICE period 1980-1985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2800" strike="noStrike">
                <a:latin typeface="Arial"/>
              </a:rPr>
              <a:t>Last version : 3March 2019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5093640" y="1433880"/>
            <a:ext cx="3834360" cy="576612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339120" y="1512000"/>
            <a:ext cx="4556880" cy="589896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2446560" y="406080"/>
            <a:ext cx="59500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z="3600" strike="noStrike">
                <a:latin typeface="Arial"/>
              </a:rPr>
              <a:t>Surface zonal stress and planetary wave, 4° dataset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187640" y="2448000"/>
            <a:ext cx="2772000" cy="433548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4139640" y="2448000"/>
            <a:ext cx="2772000" cy="433548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3"/>
          <a:stretch/>
        </p:blipFill>
        <p:spPr>
          <a:xfrm>
            <a:off x="7056000" y="2504160"/>
            <a:ext cx="2772000" cy="433548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2016000" y="1872000"/>
            <a:ext cx="7138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ERAI</a:t>
            </a:r>
            <a:endParaRPr/>
          </a:p>
        </p:txBody>
      </p:sp>
      <p:sp>
        <p:nvSpPr>
          <p:cNvPr id="154" name="CustomShape 2"/>
          <p:cNvSpPr/>
          <p:nvPr/>
        </p:nvSpPr>
        <p:spPr>
          <a:xfrm>
            <a:off x="4589280" y="1944000"/>
            <a:ext cx="16023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LMDz, CMIP6</a:t>
            </a:r>
            <a:endParaRPr/>
          </a:p>
        </p:txBody>
      </p:sp>
      <p:sp>
        <p:nvSpPr>
          <p:cNvPr id="155" name="CustomShape 3"/>
          <p:cNvSpPr/>
          <p:nvPr/>
        </p:nvSpPr>
        <p:spPr>
          <a:xfrm>
            <a:off x="7541280" y="1944000"/>
            <a:ext cx="197100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trike="noStrike">
                <a:latin typeface="Arial"/>
              </a:rPr>
              <a:t>LMDz, CUGN_A</a:t>
            </a:r>
            <a:endParaRPr/>
          </a:p>
        </p:txBody>
      </p:sp>
      <p:sp>
        <p:nvSpPr>
          <p:cNvPr id="156" name="CustomShape 4"/>
          <p:cNvSpPr/>
          <p:nvPr/>
        </p:nvSpPr>
        <p:spPr>
          <a:xfrm>
            <a:off x="2222280" y="733680"/>
            <a:ext cx="581292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700hPa diagnostics, NH and SH Winters (DJF and JJA)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trike="noStrike">
                <a:latin typeface="Arial"/>
              </a:rPr>
              <a:t>1980-1984 Period</a:t>
            </a:r>
            <a:endParaRPr/>
          </a:p>
        </p:txBody>
      </p:sp>
      <p:sp>
        <p:nvSpPr>
          <p:cNvPr id="157" name="CustomShape 5"/>
          <p:cNvSpPr/>
          <p:nvPr/>
        </p:nvSpPr>
        <p:spPr>
          <a:xfrm>
            <a:off x="288000" y="3168000"/>
            <a:ext cx="75024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Mean</a:t>
            </a:r>
            <a:endParaRPr/>
          </a:p>
        </p:txBody>
      </p:sp>
      <p:sp>
        <p:nvSpPr>
          <p:cNvPr id="158" name="CustomShape 6"/>
          <p:cNvSpPr/>
          <p:nvPr/>
        </p:nvSpPr>
        <p:spPr>
          <a:xfrm>
            <a:off x="144000" y="4477680"/>
            <a:ext cx="99252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Std Dev</a:t>
            </a:r>
            <a:endParaRPr/>
          </a:p>
        </p:txBody>
      </p:sp>
      <p:sp>
        <p:nvSpPr>
          <p:cNvPr id="159" name="CustomShape 7"/>
          <p:cNvSpPr/>
          <p:nvPr/>
        </p:nvSpPr>
        <p:spPr>
          <a:xfrm>
            <a:off x="194760" y="5877720"/>
            <a:ext cx="99252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Hi Pass</a:t>
            </a:r>
            <a:endParaRPr/>
          </a:p>
          <a:p>
            <a:r>
              <a:rPr lang="fr-FR" strike="noStrike">
                <a:latin typeface="Arial"/>
              </a:rPr>
              <a:t>Std Dev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872000" y="216000"/>
            <a:ext cx="604764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3600" strike="noStrike">
                <a:latin typeface="Arial"/>
              </a:rPr>
              <a:t>Steady planetary wave :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trike="noStrike">
                <a:latin typeface="Arial"/>
              </a:rPr>
              <a:t>To type of SSO parameters</a:t>
            </a:r>
            <a:endParaRPr/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5234400" y="1620000"/>
            <a:ext cx="3405600" cy="514800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1440000" y="1728000"/>
            <a:ext cx="3178080" cy="481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32360" y="1778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4400" strike="noStrike">
                <a:latin typeface="Arial"/>
              </a:rPr>
              <a:t>SSO Parameters:</a:t>
            </a:r>
            <a:endParaRPr/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360000" y="1224000"/>
            <a:ext cx="4556520" cy="589860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5112000" y="1229040"/>
            <a:ext cx="4556520" cy="589860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1834560" y="6552000"/>
            <a:ext cx="15490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Mean is good</a:t>
            </a:r>
            <a:endParaRPr/>
          </a:p>
        </p:txBody>
      </p:sp>
      <p:sp>
        <p:nvSpPr>
          <p:cNvPr id="114" name="CustomShape 3"/>
          <p:cNvSpPr/>
          <p:nvPr/>
        </p:nvSpPr>
        <p:spPr>
          <a:xfrm>
            <a:off x="5616000" y="6480000"/>
            <a:ext cx="35942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trike="noStrike">
                <a:latin typeface="Arial"/>
              </a:rPr>
              <a:t>Our evaluation of zpic &amp; zval from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trike="noStrike">
                <a:latin typeface="Arial"/>
              </a:rPr>
              <a:t>std. dev, underestimate the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trike="noStrike">
                <a:latin typeface="Arial"/>
              </a:rPr>
              <a:t>difference by 50 % 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32360" y="1778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4400" strike="noStrike">
                <a:latin typeface="Arial"/>
              </a:rPr>
              <a:t>SSO Parameters: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1834560" y="6552000"/>
            <a:ext cx="15490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Mean is good</a:t>
            </a:r>
            <a:endParaRPr/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483120" y="1157040"/>
            <a:ext cx="4556520" cy="589860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5184000" y="1157040"/>
            <a:ext cx="4556520" cy="589860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1245600" y="6525720"/>
            <a:ext cx="773640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trike="noStrike">
                <a:latin typeface="Arial"/>
              </a:rPr>
              <a:t>Std devs and slope are underestimated again, note how large values in the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trike="noStrike">
                <a:latin typeface="Arial"/>
              </a:rPr>
              <a:t>polar regions have been smoothed out by the telescope technique...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32360" y="1778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4400" strike="noStrike">
                <a:latin typeface="Arial"/>
              </a:rPr>
              <a:t>SSO Parameters:</a:t>
            </a:r>
            <a:endParaRPr/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627120" y="1008000"/>
            <a:ext cx="4556520" cy="589860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5091120" y="1013040"/>
            <a:ext cx="4556520" cy="589860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2520000" y="6696000"/>
            <a:ext cx="37936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trike="noStrike">
                <a:latin typeface="Arial"/>
              </a:rPr>
              <a:t>Gamma (no comments) and Theta ;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32360" y="1778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4400" strike="noStrike">
                <a:latin typeface="Arial"/>
              </a:rPr>
              <a:t>SSO Parameters, CUGN_B:</a:t>
            </a:r>
            <a:endParaRPr/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5276880" y="1517040"/>
            <a:ext cx="4556880" cy="589896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576000" y="1445040"/>
            <a:ext cx="4556880" cy="589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446200" y="405720"/>
            <a:ext cx="51134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z="3600" strike="noStrike">
                <a:latin typeface="Arial"/>
              </a:rPr>
              <a:t>Zonal mean zonal winds</a:t>
            </a:r>
            <a:endParaRPr/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00" y="2376000"/>
            <a:ext cx="4931640" cy="425124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2108160" y="1944000"/>
            <a:ext cx="11314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CUGN_A</a:t>
            </a:r>
            <a:endParaRPr/>
          </a:p>
        </p:txBody>
      </p:sp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5112000" y="2318760"/>
            <a:ext cx="4931640" cy="4251240"/>
          </a:xfrm>
          <a:prstGeom prst="rect">
            <a:avLst/>
          </a:prstGeom>
          <a:ln>
            <a:noFill/>
          </a:ln>
        </p:spPr>
      </p:pic>
      <p:sp>
        <p:nvSpPr>
          <p:cNvPr id="131" name="CustomShape 3"/>
          <p:cNvSpPr/>
          <p:nvPr/>
        </p:nvSpPr>
        <p:spPr>
          <a:xfrm>
            <a:off x="7112160" y="1944000"/>
            <a:ext cx="103212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QBOI_A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446560" y="406080"/>
            <a:ext cx="59500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z="3600" strike="noStrike">
                <a:latin typeface="Arial"/>
              </a:rPr>
              <a:t>Zonal mean SSO zonal drag</a:t>
            </a:r>
            <a:endParaRPr/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4968000" y="1918800"/>
            <a:ext cx="5039640" cy="434484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36000" y="1918800"/>
            <a:ext cx="5039640" cy="434484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7112160" y="1656000"/>
            <a:ext cx="103212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QBOI_A</a:t>
            </a:r>
            <a:endParaRPr/>
          </a:p>
        </p:txBody>
      </p:sp>
      <p:sp>
        <p:nvSpPr>
          <p:cNvPr id="136" name="CustomShape 3"/>
          <p:cNvSpPr/>
          <p:nvPr/>
        </p:nvSpPr>
        <p:spPr>
          <a:xfrm>
            <a:off x="2108160" y="1656000"/>
            <a:ext cx="11314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CUGN_A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446560" y="406080"/>
            <a:ext cx="59500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lang="fr-FR" sz="2800" strike="noStrike">
                <a:latin typeface="Arial"/>
              </a:rPr>
              <a:t>Zonal mean wind and SSO zonal drag, CUGN_b</a:t>
            </a:r>
            <a:endParaRPr/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4968000" y="1918800"/>
            <a:ext cx="5039640" cy="434484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36000" y="1918800"/>
            <a:ext cx="5039640" cy="434484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7056000" y="1656000"/>
            <a:ext cx="16560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CUGN_B</a:t>
            </a:r>
            <a:endParaRPr/>
          </a:p>
        </p:txBody>
      </p:sp>
      <p:sp>
        <p:nvSpPr>
          <p:cNvPr id="141" name="CustomShape 3"/>
          <p:cNvSpPr/>
          <p:nvPr/>
        </p:nvSpPr>
        <p:spPr>
          <a:xfrm>
            <a:off x="2108160" y="1656000"/>
            <a:ext cx="11314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CUGN_B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446560" y="406080"/>
            <a:ext cx="59500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z="3600" strike="noStrike">
                <a:latin typeface="Arial"/>
              </a:rPr>
              <a:t>Surface zonal stress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2376000" y="1165680"/>
            <a:ext cx="9910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January</a:t>
            </a:r>
            <a:endParaRPr/>
          </a:p>
        </p:txBody>
      </p:sp>
      <p:sp>
        <p:nvSpPr>
          <p:cNvPr id="144" name="CustomShape 3"/>
          <p:cNvSpPr/>
          <p:nvPr/>
        </p:nvSpPr>
        <p:spPr>
          <a:xfrm>
            <a:off x="6901920" y="1152000"/>
            <a:ext cx="58572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fr-FR" strike="noStrike">
                <a:latin typeface="Arial"/>
              </a:rPr>
              <a:t>July</a:t>
            </a:r>
            <a:endParaRPr/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576000" y="1445040"/>
            <a:ext cx="4556520" cy="589860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5040000" y="1517040"/>
            <a:ext cx="4556520" cy="589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